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8999538" cy="12960350"/>
  <p:notesSz cx="8582025" cy="12398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岐阜県商工会連合会" initials="MSOffice" lastIdx="1" clrIdx="0">
    <p:extLst>
      <p:ext uri="{19B8F6BF-5375-455C-9EA6-DF929625EA0E}">
        <p15:presenceInfo xmlns:p15="http://schemas.microsoft.com/office/powerpoint/2012/main" userId="岐阜県商工会連合会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2121058"/>
            <a:ext cx="7649607" cy="4512122"/>
          </a:xfrm>
        </p:spPr>
        <p:txBody>
          <a:bodyPr anchor="b"/>
          <a:lstStyle>
            <a:lvl1pPr algn="ctr">
              <a:defRPr sz="590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6807185"/>
            <a:ext cx="6749654" cy="3129084"/>
          </a:xfrm>
        </p:spPr>
        <p:txBody>
          <a:bodyPr/>
          <a:lstStyle>
            <a:lvl1pPr marL="0" indent="0" algn="ctr">
              <a:buNone/>
              <a:defRPr sz="2362"/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9ED8-FFA8-44EC-98A2-4BA558F247B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BFB7-371D-404B-89E0-C32C00DBA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93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9ED8-FFA8-44EC-98A2-4BA558F247B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BFB7-371D-404B-89E0-C32C00DBA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79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690018"/>
            <a:ext cx="1940525" cy="109832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9" y="690018"/>
            <a:ext cx="5709082" cy="1098329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9ED8-FFA8-44EC-98A2-4BA558F247B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BFB7-371D-404B-89E0-C32C00DBA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82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9ED8-FFA8-44EC-98A2-4BA558F247B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BFB7-371D-404B-89E0-C32C00DBA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04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3231091"/>
            <a:ext cx="7762102" cy="5391145"/>
          </a:xfrm>
        </p:spPr>
        <p:txBody>
          <a:bodyPr anchor="b"/>
          <a:lstStyle>
            <a:lvl1pPr>
              <a:defRPr sz="590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8673238"/>
            <a:ext cx="7762102" cy="2835076"/>
          </a:xfrm>
        </p:spPr>
        <p:txBody>
          <a:bodyPr/>
          <a:lstStyle>
            <a:lvl1pPr marL="0" indent="0">
              <a:buNone/>
              <a:defRPr sz="2362">
                <a:solidFill>
                  <a:schemeClr val="tx1"/>
                </a:solidFill>
              </a:defRPr>
            </a:lvl1pPr>
            <a:lvl2pPr marL="449976" indent="0">
              <a:buNone/>
              <a:defRPr sz="1968">
                <a:solidFill>
                  <a:schemeClr val="tx1">
                    <a:tint val="75000"/>
                  </a:schemeClr>
                </a:solidFill>
              </a:defRPr>
            </a:lvl2pPr>
            <a:lvl3pPr marL="899952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3pPr>
            <a:lvl4pPr marL="1349929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179990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249881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2699857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14983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359981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9ED8-FFA8-44EC-98A2-4BA558F247B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BFB7-371D-404B-89E0-C32C00DBA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12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3450093"/>
            <a:ext cx="3824804" cy="82232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3450093"/>
            <a:ext cx="3824804" cy="82232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9ED8-FFA8-44EC-98A2-4BA558F247B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BFB7-371D-404B-89E0-C32C00DBA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57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690021"/>
            <a:ext cx="7762102" cy="250506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3177087"/>
            <a:ext cx="3807226" cy="1557041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4734128"/>
            <a:ext cx="3807226" cy="69631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7" y="3177087"/>
            <a:ext cx="3825976" cy="1557041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7" y="4734128"/>
            <a:ext cx="3825976" cy="69631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9ED8-FFA8-44EC-98A2-4BA558F247B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BFB7-371D-404B-89E0-C32C00DBA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2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9ED8-FFA8-44EC-98A2-4BA558F247B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BFB7-371D-404B-89E0-C32C00DBA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26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9ED8-FFA8-44EC-98A2-4BA558F247B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BFB7-371D-404B-89E0-C32C00DBA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85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864023"/>
            <a:ext cx="2902585" cy="3024082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866053"/>
            <a:ext cx="4556016" cy="9210249"/>
          </a:xfr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3888105"/>
            <a:ext cx="2902585" cy="7203195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9ED8-FFA8-44EC-98A2-4BA558F247B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BFB7-371D-404B-89E0-C32C00DBA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47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864023"/>
            <a:ext cx="2902585" cy="3024082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1866053"/>
            <a:ext cx="4556016" cy="9210249"/>
          </a:xfrm>
        </p:spPr>
        <p:txBody>
          <a:bodyPr anchor="t"/>
          <a:lstStyle>
            <a:lvl1pPr marL="0" indent="0">
              <a:buNone/>
              <a:defRPr sz="3149"/>
            </a:lvl1pPr>
            <a:lvl2pPr marL="449976" indent="0">
              <a:buNone/>
              <a:defRPr sz="2756"/>
            </a:lvl2pPr>
            <a:lvl3pPr marL="899952" indent="0">
              <a:buNone/>
              <a:defRPr sz="2362"/>
            </a:lvl3pPr>
            <a:lvl4pPr marL="1349929" indent="0">
              <a:buNone/>
              <a:defRPr sz="1968"/>
            </a:lvl4pPr>
            <a:lvl5pPr marL="1799905" indent="0">
              <a:buNone/>
              <a:defRPr sz="1968"/>
            </a:lvl5pPr>
            <a:lvl6pPr marL="2249881" indent="0">
              <a:buNone/>
              <a:defRPr sz="1968"/>
            </a:lvl6pPr>
            <a:lvl7pPr marL="2699857" indent="0">
              <a:buNone/>
              <a:defRPr sz="1968"/>
            </a:lvl7pPr>
            <a:lvl8pPr marL="3149834" indent="0">
              <a:buNone/>
              <a:defRPr sz="1968"/>
            </a:lvl8pPr>
            <a:lvl9pPr marL="3599810" indent="0">
              <a:buNone/>
              <a:defRPr sz="196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3888105"/>
            <a:ext cx="2902585" cy="7203195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9ED8-FFA8-44EC-98A2-4BA558F247B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BFB7-371D-404B-89E0-C32C00DBA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38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690021"/>
            <a:ext cx="7762102" cy="2505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3450093"/>
            <a:ext cx="7762102" cy="8223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12012327"/>
            <a:ext cx="2024896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09ED8-FFA8-44EC-98A2-4BA558F247B0}" type="datetimeFigureOut">
              <a:rPr kumimoji="1" lang="ja-JP" altLang="en-US" smtClean="0"/>
              <a:t>2022/5/23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12012327"/>
            <a:ext cx="3037344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12012327"/>
            <a:ext cx="2024896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FBFB7-371D-404B-89E0-C32C00DBA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03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kumimoji="1" sz="43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988" indent="-224988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kumimoji="1" sz="2756" kern="1200">
          <a:solidFill>
            <a:schemeClr val="tx1"/>
          </a:solidFill>
          <a:latin typeface="+mn-lt"/>
          <a:ea typeface="+mn-ea"/>
          <a:cs typeface="+mn-cs"/>
        </a:defRPr>
      </a:lvl1pPr>
      <a:lvl2pPr marL="674964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24941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968" kern="1200">
          <a:solidFill>
            <a:schemeClr val="tx1"/>
          </a:solidFill>
          <a:latin typeface="+mn-lt"/>
          <a:ea typeface="+mn-ea"/>
          <a:cs typeface="+mn-cs"/>
        </a:defRPr>
      </a:lvl3pPr>
      <a:lvl4pPr marL="1574917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2024893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kumimoji="1"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D3D7FED-EF2D-3AF9-E82E-EF00720D32D8}"/>
              </a:ext>
            </a:extLst>
          </p:cNvPr>
          <p:cNvSpPr/>
          <p:nvPr/>
        </p:nvSpPr>
        <p:spPr>
          <a:xfrm>
            <a:off x="0" y="0"/>
            <a:ext cx="8999538" cy="474499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BDCB9EC-41E1-EB08-3FD0-9C60DB2592A3}"/>
              </a:ext>
            </a:extLst>
          </p:cNvPr>
          <p:cNvSpPr/>
          <p:nvPr/>
        </p:nvSpPr>
        <p:spPr>
          <a:xfrm>
            <a:off x="2582000" y="2667568"/>
            <a:ext cx="1821610" cy="18384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5BC376B-B32A-7182-B289-050C0D203224}"/>
              </a:ext>
            </a:extLst>
          </p:cNvPr>
          <p:cNvSpPr/>
          <p:nvPr/>
        </p:nvSpPr>
        <p:spPr>
          <a:xfrm>
            <a:off x="4608176" y="2676328"/>
            <a:ext cx="1793411" cy="18309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FAE8E6A-629E-EC87-DC8B-EED7E2CC5E0C}"/>
              </a:ext>
            </a:extLst>
          </p:cNvPr>
          <p:cNvSpPr/>
          <p:nvPr/>
        </p:nvSpPr>
        <p:spPr>
          <a:xfrm>
            <a:off x="484480" y="10870646"/>
            <a:ext cx="8006916" cy="1856814"/>
          </a:xfrm>
          <a:prstGeom prst="rect">
            <a:avLst/>
          </a:prstGeom>
          <a:noFill/>
          <a:ln w="76200" cmpd="dbl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kumimoji="1" lang="en-US" altLang="ja-JP" sz="24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4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問い合わせ先</a:t>
            </a:r>
            <a:endParaRPr kumimoji="1" lang="en-US" altLang="ja-JP" sz="24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揖斐川町商工会　　　　　揖斐川町上南方</a:t>
            </a:r>
            <a:r>
              <a:rPr kumimoji="1" lang="en-US" altLang="ja-JP" sz="28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165-1</a:t>
            </a: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電話：</a:t>
            </a:r>
            <a:r>
              <a:rPr kumimoji="1" lang="en-US" altLang="ja-JP" sz="28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0585-22-6185</a:t>
            </a:r>
            <a:r>
              <a:rPr kumimoji="1" lang="ja-JP" altLang="en-US" sz="28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 担当：渡辺</a:t>
            </a:r>
            <a:endParaRPr kumimoji="1" lang="en-US" altLang="ja-JP" sz="28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sz="24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平日</a:t>
            </a:r>
            <a:r>
              <a:rPr kumimoji="1" lang="en-US" altLang="ja-JP" sz="24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kumimoji="1" lang="ja-JP" altLang="en-US" sz="24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</a:t>
            </a:r>
            <a:r>
              <a:rPr kumimoji="1" lang="en-US" altLang="ja-JP" sz="24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kumimoji="1" lang="ja-JP" altLang="en-US" sz="24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から</a:t>
            </a:r>
            <a:r>
              <a:rPr kumimoji="1" lang="en-US" altLang="ja-JP" sz="24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17</a:t>
            </a:r>
            <a:r>
              <a:rPr kumimoji="1" lang="ja-JP" altLang="en-US" sz="24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時まで</a:t>
            </a:r>
            <a:endParaRPr kumimoji="1" lang="en-US" altLang="ja-JP" sz="20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ja-JP" altLang="en-US" sz="28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288D60-34C5-09D4-5872-F5E4C3974BF6}"/>
              </a:ext>
            </a:extLst>
          </p:cNvPr>
          <p:cNvSpPr txBox="1"/>
          <p:nvPr/>
        </p:nvSpPr>
        <p:spPr>
          <a:xfrm>
            <a:off x="484479" y="4957789"/>
            <a:ext cx="8247985" cy="566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仕事の概要：会計ソフトに伝票入力と商工会業務に関する一般事務</a:t>
            </a:r>
            <a:endParaRPr lang="en-US" altLang="ja-JP" kern="100" dirty="0"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</a:t>
            </a:r>
            <a:r>
              <a:rPr lang="ja-JP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（アシスタント）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就業時間：①６時間（９時から１６時）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889000" algn="just"/>
            <a:r>
              <a:rPr lang="en-US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   </a:t>
            </a:r>
            <a:r>
              <a:rPr lang="ja-JP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②７時間４５分（８時３０分から１７時１５分）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残業の有無：残業あり</a:t>
            </a:r>
            <a:r>
              <a:rPr lang="ja-JP" altLang="en-US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（繁忙期に数時間程度）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休日等：週休二日制、年末年始休暇、有給休暇制度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賃金（時間給）：①②９００円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手当：通勤手当（規定有）　　　　</a:t>
            </a:r>
            <a:r>
              <a:rPr lang="en-US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     </a:t>
            </a:r>
            <a:r>
              <a:rPr lang="ja-JP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endParaRPr lang="en-US" altLang="ja-JP" sz="1800" kern="100" dirty="0"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昇給：年１回（勤務成績により）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労働保険（雇用・労災）：①②とも加入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社会保険：②加入</a:t>
            </a:r>
            <a:endParaRPr lang="en-US" altLang="ja-JP" sz="1800" kern="100" dirty="0"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800" kern="100" dirty="0"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応募要件</a:t>
            </a:r>
            <a:endParaRPr lang="en-US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  </a:t>
            </a:r>
            <a:r>
              <a:rPr lang="ja-JP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資格：普通免許・日商簿記３級以上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77800"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※簿記：資格取得を目指す方も応募可能</a:t>
            </a:r>
            <a:endParaRPr lang="en-US" altLang="ja-JP" sz="1800" kern="100" dirty="0"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77800" algn="just"/>
            <a:r>
              <a:rPr lang="ja-JP" altLang="ja-JP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募集人員：</a:t>
            </a:r>
            <a:r>
              <a:rPr lang="ja-JP" altLang="en-US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若干名</a:t>
            </a:r>
            <a:endParaRPr lang="ja-JP" altLang="ja-JP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  </a:t>
            </a:r>
            <a:r>
              <a:rPr lang="ja-JP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応募方法：履歴書を郵送又は持参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●詳しい内容は気軽にお電話ください。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●ハローワークにも</a:t>
            </a:r>
            <a:r>
              <a:rPr lang="ja-JP" altLang="en-US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求人情報を掲載しています。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AE8F50DE-9D1F-1A42-3D34-32FF55F9666E}"/>
              </a:ext>
            </a:extLst>
          </p:cNvPr>
          <p:cNvGrpSpPr/>
          <p:nvPr/>
        </p:nvGrpSpPr>
        <p:grpSpPr>
          <a:xfrm>
            <a:off x="615926" y="574408"/>
            <a:ext cx="7767686" cy="1862048"/>
            <a:chOff x="144458" y="420129"/>
            <a:chExt cx="8746798" cy="1952997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6B66B889-1D72-522D-ECE5-DB31813E8E45}"/>
                </a:ext>
              </a:extLst>
            </p:cNvPr>
            <p:cNvSpPr/>
            <p:nvPr/>
          </p:nvSpPr>
          <p:spPr>
            <a:xfrm>
              <a:off x="144458" y="420130"/>
              <a:ext cx="2051222" cy="19282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4EF5F922-5E19-2C3B-275F-583404835DAC}"/>
                </a:ext>
              </a:extLst>
            </p:cNvPr>
            <p:cNvSpPr/>
            <p:nvPr/>
          </p:nvSpPr>
          <p:spPr>
            <a:xfrm>
              <a:off x="2358354" y="420129"/>
              <a:ext cx="2051222" cy="192828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7F795E76-11E9-11FB-3E45-E57BD92C4D80}"/>
                </a:ext>
              </a:extLst>
            </p:cNvPr>
            <p:cNvSpPr/>
            <p:nvPr/>
          </p:nvSpPr>
          <p:spPr>
            <a:xfrm>
              <a:off x="4608176" y="420130"/>
              <a:ext cx="2051222" cy="19282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E7A8541A-1AA5-7CB3-BA03-F4E0D53B3025}"/>
                </a:ext>
              </a:extLst>
            </p:cNvPr>
            <p:cNvSpPr/>
            <p:nvPr/>
          </p:nvSpPr>
          <p:spPr>
            <a:xfrm>
              <a:off x="6840034" y="444842"/>
              <a:ext cx="2051222" cy="192828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2ED3957-0C27-183E-D80D-785EBF5B7346}"/>
              </a:ext>
            </a:extLst>
          </p:cNvPr>
          <p:cNvSpPr/>
          <p:nvPr/>
        </p:nvSpPr>
        <p:spPr>
          <a:xfrm>
            <a:off x="484480" y="636567"/>
            <a:ext cx="2037017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500" b="1" dirty="0">
                <a:ln w="0"/>
              </a:rPr>
              <a:t>一</a:t>
            </a:r>
            <a:endParaRPr lang="ja-JP" altLang="en-US" sz="11500" b="1" cap="none" spc="0" dirty="0">
              <a:ln w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1C4B23F-48D9-720B-981A-8A6D8BE40592}"/>
              </a:ext>
            </a:extLst>
          </p:cNvPr>
          <p:cNvSpPr/>
          <p:nvPr/>
        </p:nvSpPr>
        <p:spPr>
          <a:xfrm>
            <a:off x="2604684" y="570431"/>
            <a:ext cx="179892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>
                <a:ln w="0"/>
              </a:rPr>
              <a:t>般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CB03EAB-902B-9D3B-7B40-4269E66BEF5D}"/>
              </a:ext>
            </a:extLst>
          </p:cNvPr>
          <p:cNvSpPr/>
          <p:nvPr/>
        </p:nvSpPr>
        <p:spPr>
          <a:xfrm>
            <a:off x="4388953" y="628127"/>
            <a:ext cx="2051221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>
                <a:ln w="0"/>
              </a:rPr>
              <a:t>事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440E7FA-D28E-CAD3-A16B-07060CCE3385}"/>
              </a:ext>
            </a:extLst>
          </p:cNvPr>
          <p:cNvSpPr/>
          <p:nvPr/>
        </p:nvSpPr>
        <p:spPr>
          <a:xfrm>
            <a:off x="6440174" y="651688"/>
            <a:ext cx="2051221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>
                <a:ln w="0"/>
              </a:rPr>
              <a:t>務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62CC801-47BA-4C6F-A3F3-EFAF46CC9AEE}"/>
              </a:ext>
            </a:extLst>
          </p:cNvPr>
          <p:cNvSpPr/>
          <p:nvPr/>
        </p:nvSpPr>
        <p:spPr>
          <a:xfrm>
            <a:off x="2521497" y="2702232"/>
            <a:ext cx="2051221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>
                <a:ln w="0"/>
              </a:rPr>
              <a:t>募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F5955E1-6042-E45D-2C8B-0E3DC34E580B}"/>
              </a:ext>
            </a:extLst>
          </p:cNvPr>
          <p:cNvSpPr/>
          <p:nvPr/>
        </p:nvSpPr>
        <p:spPr>
          <a:xfrm>
            <a:off x="4479270" y="2736844"/>
            <a:ext cx="2051221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>
                <a:ln w="0"/>
              </a:rPr>
              <a:t>集</a:t>
            </a: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32C72879-43A3-D01E-B6C7-490DFE9C6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967" y="9463296"/>
            <a:ext cx="1072810" cy="1237496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吹き出し: 円形 25">
            <a:extLst>
              <a:ext uri="{FF2B5EF4-FFF2-40B4-BE49-F238E27FC236}">
                <a16:creationId xmlns:a16="http://schemas.microsoft.com/office/drawing/2014/main" id="{4FC06D61-11AE-541F-A605-D2DB61798AFA}"/>
              </a:ext>
            </a:extLst>
          </p:cNvPr>
          <p:cNvSpPr/>
          <p:nvPr/>
        </p:nvSpPr>
        <p:spPr>
          <a:xfrm>
            <a:off x="5676900" y="8077200"/>
            <a:ext cx="2814494" cy="1684209"/>
          </a:xfrm>
          <a:prstGeom prst="wedgeEllipseCallout">
            <a:avLst>
              <a:gd name="adj1" fmla="val 19332"/>
              <a:gd name="adj2" fmla="val 7060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5E3E7CB-61FF-2B50-E461-6D7D44F389B2}"/>
              </a:ext>
            </a:extLst>
          </p:cNvPr>
          <p:cNvSpPr txBox="1"/>
          <p:nvPr/>
        </p:nvSpPr>
        <p:spPr>
          <a:xfrm>
            <a:off x="5887787" y="8530699"/>
            <a:ext cx="34524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女性職員活躍中！</a:t>
            </a:r>
            <a:endParaRPr kumimoji="1" lang="en-US" altLang="ja-JP" sz="1600" dirty="0"/>
          </a:p>
          <a:p>
            <a:r>
              <a:rPr kumimoji="1" lang="ja-JP" altLang="en-US" sz="1600" dirty="0"/>
              <a:t>一緒に働きましょう！</a:t>
            </a:r>
            <a:endParaRPr kumimoji="1" lang="en-US" altLang="ja-JP" sz="1600" dirty="0"/>
          </a:p>
          <a:p>
            <a:r>
              <a:rPr kumimoji="1" lang="ja-JP" altLang="en-US" sz="1600" dirty="0"/>
              <a:t>応募お待ちしております！</a:t>
            </a:r>
            <a:endParaRPr kumimoji="1" lang="en-US" altLang="ja-JP" sz="16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626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213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岐阜県商工会連合会</dc:creator>
  <cp:lastModifiedBy>岐阜県商工会連合会</cp:lastModifiedBy>
  <cp:revision>9</cp:revision>
  <cp:lastPrinted>2022-05-23T06:05:01Z</cp:lastPrinted>
  <dcterms:created xsi:type="dcterms:W3CDTF">2022-05-02T00:05:05Z</dcterms:created>
  <dcterms:modified xsi:type="dcterms:W3CDTF">2022-05-23T06:29:02Z</dcterms:modified>
</cp:coreProperties>
</file>