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fu249" initials="g" lastIdx="1" clrIdx="0">
    <p:extLst>
      <p:ext uri="{19B8F6BF-5375-455C-9EA6-DF929625EA0E}">
        <p15:presenceInfo xmlns:p15="http://schemas.microsoft.com/office/powerpoint/2012/main" userId="gifu249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BB59"/>
    <a:srgbClr val="9CA5CA"/>
    <a:srgbClr val="8A8CDC"/>
    <a:srgbClr val="95A2D1"/>
    <a:srgbClr val="E6E6E6"/>
    <a:srgbClr val="FEF0DA"/>
    <a:srgbClr val="FFFFCC"/>
    <a:srgbClr val="FFCC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513" autoAdjust="0"/>
  </p:normalViewPr>
  <p:slideViewPr>
    <p:cSldViewPr>
      <p:cViewPr>
        <p:scale>
          <a:sx n="142" d="100"/>
          <a:sy n="142" d="100"/>
        </p:scale>
        <p:origin x="504" y="12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9" y="0"/>
            <a:ext cx="2945659" cy="496332"/>
          </a:xfrm>
          <a:prstGeom prst="rect">
            <a:avLst/>
          </a:prstGeom>
        </p:spPr>
        <p:txBody>
          <a:bodyPr vert="horz" lIns="91414" tIns="45707" rIns="91414" bIns="4570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14" tIns="45707" rIns="91414" bIns="45707" rtlCol="0"/>
          <a:lstStyle>
            <a:lvl1pPr algn="r">
              <a:defRPr sz="1200"/>
            </a:lvl1pPr>
          </a:lstStyle>
          <a:p>
            <a:fld id="{D748E214-23DF-497B-9B31-AEC16BCCEFDC}" type="datetimeFigureOut">
              <a:rPr kumimoji="1" lang="ja-JP" altLang="en-US" smtClean="0"/>
              <a:t>2022/9/15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46125"/>
            <a:ext cx="2574925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4" tIns="45707" rIns="91414" bIns="4570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61"/>
            <a:ext cx="5438140" cy="4466987"/>
          </a:xfrm>
          <a:prstGeom prst="rect">
            <a:avLst/>
          </a:prstGeom>
        </p:spPr>
        <p:txBody>
          <a:bodyPr vert="horz" lIns="91414" tIns="45707" rIns="91414" bIns="4570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9" y="9428588"/>
            <a:ext cx="2945659" cy="496332"/>
          </a:xfrm>
          <a:prstGeom prst="rect">
            <a:avLst/>
          </a:prstGeom>
        </p:spPr>
        <p:txBody>
          <a:bodyPr vert="horz" lIns="91414" tIns="45707" rIns="91414" bIns="4570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4" y="9428588"/>
            <a:ext cx="2945659" cy="496332"/>
          </a:xfrm>
          <a:prstGeom prst="rect">
            <a:avLst/>
          </a:prstGeom>
        </p:spPr>
        <p:txBody>
          <a:bodyPr vert="horz" lIns="91414" tIns="45707" rIns="91414" bIns="45707" rtlCol="0" anchor="b"/>
          <a:lstStyle>
            <a:lvl1pPr algn="r">
              <a:defRPr sz="1200"/>
            </a:lvl1pPr>
          </a:lstStyle>
          <a:p>
            <a:fld id="{6E4ADE33-630C-4C69-BE2F-AD7F0CCF4F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9673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4ADE33-630C-4C69-BE2F-AD7F0CCF4F3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7671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4AFE-3970-45E3-9CFB-5C5B97C13CB7}" type="datetimeFigureOut">
              <a:rPr kumimoji="1" lang="ja-JP" altLang="en-US" smtClean="0"/>
              <a:t>2022/9/15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8CE6B-5AF2-4324-AED4-00678B17CD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2210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4AFE-3970-45E3-9CFB-5C5B97C13CB7}" type="datetimeFigureOut">
              <a:rPr kumimoji="1" lang="ja-JP" altLang="en-US" smtClean="0"/>
              <a:t>2022/9/15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8CE6B-5AF2-4324-AED4-00678B17CD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1030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4AFE-3970-45E3-9CFB-5C5B97C13CB7}" type="datetimeFigureOut">
              <a:rPr kumimoji="1" lang="ja-JP" altLang="en-US" smtClean="0"/>
              <a:t>2022/9/15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8CE6B-5AF2-4324-AED4-00678B17CD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547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4AFE-3970-45E3-9CFB-5C5B97C13CB7}" type="datetimeFigureOut">
              <a:rPr kumimoji="1" lang="ja-JP" altLang="en-US" smtClean="0"/>
              <a:t>2022/9/15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8CE6B-5AF2-4324-AED4-00678B17CD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357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4AFE-3970-45E3-9CFB-5C5B97C13CB7}" type="datetimeFigureOut">
              <a:rPr kumimoji="1" lang="ja-JP" altLang="en-US" smtClean="0"/>
              <a:t>2022/9/15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8CE6B-5AF2-4324-AED4-00678B17CD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0693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4AFE-3970-45E3-9CFB-5C5B97C13CB7}" type="datetimeFigureOut">
              <a:rPr kumimoji="1" lang="ja-JP" altLang="en-US" smtClean="0"/>
              <a:t>2022/9/15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8CE6B-5AF2-4324-AED4-00678B17CD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9905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4AFE-3970-45E3-9CFB-5C5B97C13CB7}" type="datetimeFigureOut">
              <a:rPr kumimoji="1" lang="ja-JP" altLang="en-US" smtClean="0"/>
              <a:t>2022/9/15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8CE6B-5AF2-4324-AED4-00678B17CD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609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4AFE-3970-45E3-9CFB-5C5B97C13CB7}" type="datetimeFigureOut">
              <a:rPr kumimoji="1" lang="ja-JP" altLang="en-US" smtClean="0"/>
              <a:t>2022/9/15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8CE6B-5AF2-4324-AED4-00678B17CD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20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4AFE-3970-45E3-9CFB-5C5B97C13CB7}" type="datetimeFigureOut">
              <a:rPr kumimoji="1" lang="ja-JP" altLang="en-US" smtClean="0"/>
              <a:t>2022/9/15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8CE6B-5AF2-4324-AED4-00678B17CD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4083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4AFE-3970-45E3-9CFB-5C5B97C13CB7}" type="datetimeFigureOut">
              <a:rPr kumimoji="1" lang="ja-JP" altLang="en-US" smtClean="0"/>
              <a:t>2022/9/15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8CE6B-5AF2-4324-AED4-00678B17CD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0255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2A4AFE-3970-45E3-9CFB-5C5B97C13CB7}" type="datetimeFigureOut">
              <a:rPr kumimoji="1" lang="ja-JP" altLang="en-US" smtClean="0"/>
              <a:t>2022/9/15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8CE6B-5AF2-4324-AED4-00678B17CD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6469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A4AFE-3970-45E3-9CFB-5C5B97C13CB7}" type="datetimeFigureOut">
              <a:rPr kumimoji="1" lang="ja-JP" altLang="en-US" smtClean="0"/>
              <a:t>2022/9/15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8CE6B-5AF2-4324-AED4-00678B17CD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9878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テキスト ボックス 11"/>
          <p:cNvSpPr txBox="1">
            <a:spLocks noChangeArrowheads="1"/>
          </p:cNvSpPr>
          <p:nvPr/>
        </p:nvSpPr>
        <p:spPr bwMode="auto">
          <a:xfrm>
            <a:off x="126566" y="8959625"/>
            <a:ext cx="6641632" cy="224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ja-JP" sz="900" b="1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※ご記入いただいた個人情報は、本セミナーの運営以外の目的で使用することはありません</a:t>
            </a:r>
            <a:r>
              <a:rPr kumimoji="1" lang="ja-JP" altLang="en-US" sz="900" b="1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kumimoji="1" lang="en-US" altLang="ja-JP" sz="900" b="1" i="0" u="none" strike="noStrike" cap="none" normalizeH="0" baseline="0" dirty="0">
              <a:ln>
                <a:noFill/>
              </a:ln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Rectangle 82"/>
          <p:cNvSpPr>
            <a:spLocks noChangeArrowheads="1"/>
          </p:cNvSpPr>
          <p:nvPr/>
        </p:nvSpPr>
        <p:spPr bwMode="auto">
          <a:xfrm>
            <a:off x="-4238054" y="6357113"/>
            <a:ext cx="219932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entury" pitchFamily="18" charset="0"/>
              <a:ea typeface="ＭＳ 明朝" pitchFamily="17" charset="-128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 </a:t>
            </a:r>
            <a:endParaRPr kumimoji="1" lang="en-US" altLang="ja-JP" sz="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4" name="Rectangle 84"/>
          <p:cNvSpPr>
            <a:spLocks noChangeArrowheads="1"/>
          </p:cNvSpPr>
          <p:nvPr/>
        </p:nvSpPr>
        <p:spPr bwMode="auto">
          <a:xfrm>
            <a:off x="-4203265" y="6374172"/>
            <a:ext cx="219932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entury" pitchFamily="18" charset="0"/>
              <a:ea typeface="ＭＳ 明朝" pitchFamily="17" charset="-128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entury" pitchFamily="18" charset="0"/>
                <a:ea typeface="ＭＳ 明朝" pitchFamily="17" charset="-128"/>
                <a:cs typeface="Times New Roman" pitchFamily="18" charset="0"/>
              </a:rPr>
              <a:t> </a:t>
            </a:r>
            <a:endParaRPr kumimoji="1" lang="en-US" altLang="ja-JP" sz="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5" name="Rectangle 93"/>
          <p:cNvSpPr>
            <a:spLocks noChangeArrowheads="1"/>
          </p:cNvSpPr>
          <p:nvPr/>
        </p:nvSpPr>
        <p:spPr bwMode="auto">
          <a:xfrm>
            <a:off x="-4203264" y="6358783"/>
            <a:ext cx="18473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1" lang="ja-JP" altLang="ja-JP" sz="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</a:b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6" name="Rectangle 95"/>
          <p:cNvSpPr>
            <a:spLocks noChangeArrowheads="1"/>
          </p:cNvSpPr>
          <p:nvPr/>
        </p:nvSpPr>
        <p:spPr bwMode="auto">
          <a:xfrm>
            <a:off x="-4203264" y="652806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7" name="Rectangle 97"/>
          <p:cNvSpPr>
            <a:spLocks noChangeArrowheads="1"/>
          </p:cNvSpPr>
          <p:nvPr/>
        </p:nvSpPr>
        <p:spPr bwMode="auto">
          <a:xfrm>
            <a:off x="-4203265" y="6358783"/>
            <a:ext cx="24558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0325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60325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1" lang="ja-JP" altLang="ja-JP" sz="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ＭＳ Ｐゴシック" pitchFamily="50" charset="-128"/>
                <a:cs typeface="ＭＳ Ｐゴシック" pitchFamily="50" charset="-128"/>
              </a:rPr>
            </a:b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  <a:p>
            <a:pPr marL="0" marR="0" lvl="0" indent="6032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8" name="Rectangle 104"/>
          <p:cNvSpPr>
            <a:spLocks noChangeArrowheads="1"/>
          </p:cNvSpPr>
          <p:nvPr/>
        </p:nvSpPr>
        <p:spPr bwMode="auto">
          <a:xfrm>
            <a:off x="-4203264" y="6528060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ja-JP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29" name="テキスト ボックス 5"/>
          <p:cNvSpPr txBox="1">
            <a:spLocks noChangeArrowheads="1"/>
          </p:cNvSpPr>
          <p:nvPr/>
        </p:nvSpPr>
        <p:spPr bwMode="auto">
          <a:xfrm>
            <a:off x="1728896" y="2813623"/>
            <a:ext cx="4868456" cy="206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令和４年</a:t>
            </a:r>
            <a:r>
              <a:rPr lang="en-US" altLang="ja-JP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</a:t>
            </a:r>
            <a:r>
              <a:rPr kumimoji="1" lang="ja-JP" altLang="ja-JP" sz="2000" b="1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kumimoji="1" lang="en-US" altLang="ja-JP" sz="2000" b="1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25</a:t>
            </a:r>
            <a:r>
              <a:rPr lang="ja-JP" altLang="en-US" sz="20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日（金）</a:t>
            </a:r>
            <a:endParaRPr kumimoji="1" lang="ja-JP" altLang="ja-JP" sz="2000" b="1" i="0" u="none" strike="noStrike" cap="none" normalizeH="0" baseline="0" dirty="0">
              <a:ln>
                <a:noFill/>
              </a:ln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テキスト ボックス 15"/>
          <p:cNvSpPr txBox="1">
            <a:spLocks noChangeArrowheads="1"/>
          </p:cNvSpPr>
          <p:nvPr/>
        </p:nvSpPr>
        <p:spPr bwMode="auto">
          <a:xfrm>
            <a:off x="1735691" y="3200589"/>
            <a:ext cx="1555217" cy="26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</a:t>
            </a:r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</a:t>
            </a:r>
            <a:r>
              <a:rPr kumimoji="1" lang="ja-JP" altLang="en-US" sz="1600" b="1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kumimoji="1" lang="en-US" altLang="ja-JP" sz="1600" b="1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16</a:t>
            </a:r>
            <a:r>
              <a:rPr kumimoji="1" lang="ja-JP" altLang="en-US" sz="1600" b="1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</a:t>
            </a:r>
            <a:endParaRPr kumimoji="1" lang="en-US" altLang="ja-JP" sz="1600" b="1" i="0" u="none" strike="noStrike" cap="none" normalizeH="0" baseline="0" dirty="0">
              <a:ln>
                <a:noFill/>
              </a:ln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2" name="テキスト ボックス 15"/>
          <p:cNvSpPr txBox="1">
            <a:spLocks noChangeArrowheads="1"/>
          </p:cNvSpPr>
          <p:nvPr/>
        </p:nvSpPr>
        <p:spPr bwMode="auto">
          <a:xfrm>
            <a:off x="1974421" y="6658368"/>
            <a:ext cx="2263290" cy="356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2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白川町商工会 </a:t>
            </a:r>
            <a:endParaRPr lang="en-US" altLang="ja-JP" sz="2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46" name="直線コネクタ 45"/>
          <p:cNvCxnSpPr>
            <a:cxnSpLocks/>
          </p:cNvCxnSpPr>
          <p:nvPr/>
        </p:nvCxnSpPr>
        <p:spPr>
          <a:xfrm>
            <a:off x="10037" y="7396558"/>
            <a:ext cx="2620114" cy="317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 Box 56"/>
          <p:cNvSpPr txBox="1">
            <a:spLocks noChangeArrowheads="1"/>
          </p:cNvSpPr>
          <p:nvPr/>
        </p:nvSpPr>
        <p:spPr bwMode="auto">
          <a:xfrm>
            <a:off x="2630151" y="7243301"/>
            <a:ext cx="1433712" cy="369332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ja-JP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受講申込書  </a:t>
            </a:r>
            <a:endParaRPr kumimoji="1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4" name="テキスト ボックス 9"/>
          <p:cNvSpPr txBox="1">
            <a:spLocks noChangeArrowheads="1"/>
          </p:cNvSpPr>
          <p:nvPr/>
        </p:nvSpPr>
        <p:spPr bwMode="auto">
          <a:xfrm>
            <a:off x="52505" y="7445275"/>
            <a:ext cx="2620114" cy="265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七宗町商工会　行</a:t>
            </a:r>
            <a:endParaRPr kumimoji="1" lang="en-US" altLang="ja-JP" sz="12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123478" y="7615703"/>
            <a:ext cx="247816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0574-48-2080</a:t>
            </a:r>
            <a:r>
              <a:rPr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69" name="表 6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107034"/>
              </p:ext>
            </p:extLst>
          </p:nvPr>
        </p:nvGraphicFramePr>
        <p:xfrm>
          <a:off x="181661" y="7891952"/>
          <a:ext cx="6586537" cy="1075549"/>
        </p:xfrm>
        <a:graphic>
          <a:graphicData uri="http://schemas.openxmlformats.org/drawingml/2006/table">
            <a:tbl>
              <a:tblPr/>
              <a:tblGrid>
                <a:gridCol w="730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821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160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581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908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事業所名</a:t>
                      </a:r>
                      <a:endParaRPr kumimoji="0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50423" marR="5042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 </a:t>
                      </a:r>
                      <a:endParaRPr kumimoji="0" lang="ja-JP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50423" marR="5042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氏　名　</a:t>
                      </a:r>
                      <a:endParaRPr kumimoji="0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50423" marR="5042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 </a:t>
                      </a:r>
                      <a:endParaRPr kumimoji="0" lang="ja-JP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50423" marR="5042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9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住　所</a:t>
                      </a:r>
                      <a:endParaRPr kumimoji="0" lang="ja-JP" altLang="en-US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50423" marR="5042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ja-JP" altLang="ja-JP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〒</a:t>
                      </a:r>
                      <a:endParaRPr kumimoji="0" lang="ja-JP" altLang="ja-JP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50423" marR="5042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6032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T E L</a:t>
                      </a:r>
                      <a:endParaRPr kumimoji="0" lang="ja-JP" altLang="ja-JP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50423" marR="5042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 </a:t>
                      </a:r>
                      <a:endParaRPr kumimoji="0" lang="ja-JP" altLang="ja-JP" sz="9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50423" marR="5042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66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ja-JP" altLang="en-US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ＦＡＸ</a:t>
                      </a:r>
                      <a:endParaRPr kumimoji="0" lang="en-US" altLang="ja-JP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50423" marR="5042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/>
                    </a:p>
                  </a:txBody>
                  <a:tcPr marL="50423" marR="50423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6032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e-mail</a:t>
                      </a:r>
                      <a:endParaRPr kumimoji="0" lang="ja-JP" altLang="ja-JP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50423" marR="50423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ja-JP" sz="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marL="50423" marR="50423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3" name="テキスト ボックス 33"/>
          <p:cNvSpPr txBox="1">
            <a:spLocks noChangeArrowheads="1"/>
          </p:cNvSpPr>
          <p:nvPr/>
        </p:nvSpPr>
        <p:spPr bwMode="auto">
          <a:xfrm>
            <a:off x="21643" y="1285031"/>
            <a:ext cx="6863223" cy="769441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ja-JP" altLang="en-US" sz="11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en-US" altLang="ja-JP" sz="11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Facebook</a:t>
            </a:r>
            <a:r>
              <a:rPr lang="ja-JP" altLang="en-US" sz="11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や</a:t>
            </a:r>
            <a:r>
              <a:rPr lang="en-US" altLang="ja-JP" sz="11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LINE</a:t>
            </a:r>
            <a:r>
              <a:rPr lang="ja-JP" altLang="en-US" sz="11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などの</a:t>
            </a:r>
            <a:r>
              <a:rPr lang="en-US" altLang="ja-JP" sz="11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『SNS』</a:t>
            </a:r>
            <a:r>
              <a:rPr lang="ja-JP" altLang="en-US" sz="11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は、現代のコミュニケーションツールとして幅広く普及しており、</a:t>
            </a:r>
            <a:r>
              <a:rPr lang="en-US" altLang="ja-JP" sz="11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SNS</a:t>
            </a:r>
            <a:r>
              <a:rPr lang="ja-JP" altLang="en-US" sz="11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をうまく活用できれば、コストをかけずに情報発信や集客・売上アップを図ることができます。</a:t>
            </a:r>
            <a:endParaRPr lang="en-US" altLang="ja-JP" sz="1100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本セミナーでは、ビジネスにおけるインスタグラムの活用について、経験豊富な講師がわかりやすく</a:t>
            </a:r>
            <a:endParaRPr lang="en-US" altLang="ja-JP" sz="1100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解説します。</a:t>
            </a:r>
            <a:endParaRPr lang="ja-JP" altLang="en-US" sz="1050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cxnSp>
        <p:nvCxnSpPr>
          <p:cNvPr id="12" name="直線コネクタ 11"/>
          <p:cNvCxnSpPr>
            <a:cxnSpLocks/>
          </p:cNvCxnSpPr>
          <p:nvPr/>
        </p:nvCxnSpPr>
        <p:spPr>
          <a:xfrm>
            <a:off x="4063863" y="7386803"/>
            <a:ext cx="2779603" cy="0"/>
          </a:xfrm>
          <a:prstGeom prst="line">
            <a:avLst/>
          </a:prstGeom>
          <a:ln w="22225">
            <a:solidFill>
              <a:schemeClr val="bg1">
                <a:lumMod val="6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4793364" y="7550996"/>
            <a:ext cx="1943093" cy="27500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>
                <a:solidFill>
                  <a:schemeClr val="bg1"/>
                </a:solidFill>
              </a:rPr>
              <a:t>申込締切日：１１月１８日迄</a:t>
            </a:r>
            <a:endParaRPr kumimoji="1" lang="ja-JP" altLang="en-US" sz="1200" b="1" dirty="0">
              <a:solidFill>
                <a:schemeClr val="bg1"/>
              </a:solidFill>
            </a:endParaRPr>
          </a:p>
        </p:txBody>
      </p:sp>
      <p:sp>
        <p:nvSpPr>
          <p:cNvPr id="37" name="テキスト ボックス 15">
            <a:extLst>
              <a:ext uri="{FF2B5EF4-FFF2-40B4-BE49-F238E27FC236}">
                <a16:creationId xmlns:a16="http://schemas.microsoft.com/office/drawing/2014/main" id="{1BC9096D-6AAC-4742-B1EA-1F059F5D11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2139" y="3579745"/>
            <a:ext cx="3282809" cy="1079783"/>
          </a:xfrm>
          <a:prstGeom prst="rect">
            <a:avLst/>
          </a:prstGeom>
          <a:noFill/>
          <a:ln>
            <a:noFill/>
          </a:ln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4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有限会社エーブリッジ</a:t>
            </a:r>
            <a:endParaRPr lang="en-US" altLang="ja-JP" sz="14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6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代表  </a:t>
            </a:r>
            <a:r>
              <a:rPr lang="ja-JP" altLang="en-US" sz="24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橋本 佳和 </a:t>
            </a:r>
            <a:r>
              <a:rPr lang="ja-JP" altLang="en-US" sz="2800" b="1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16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氏</a:t>
            </a:r>
            <a:endParaRPr lang="en-US" altLang="ja-JP" sz="16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9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ＩＴ経営応援隊ぎふのアドバイザー</a:t>
            </a:r>
            <a:endParaRPr lang="en-US" altLang="ja-JP" sz="9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900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ネットショップの企画・製作・運営サポートを主な業務とし、ＷＥＢ上での販売と集客を得意とする。</a:t>
            </a:r>
            <a:endParaRPr lang="en-US" altLang="ja-JP" sz="9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171371D-6586-4661-8569-95633BBBD447}"/>
              </a:ext>
            </a:extLst>
          </p:cNvPr>
          <p:cNvSpPr/>
          <p:nvPr/>
        </p:nvSpPr>
        <p:spPr>
          <a:xfrm>
            <a:off x="1" y="9140956"/>
            <a:ext cx="6858000" cy="765044"/>
          </a:xfrm>
          <a:prstGeom prst="rect">
            <a:avLst/>
          </a:prstGeom>
          <a:solidFill>
            <a:srgbClr val="9CA5CA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1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              </a:t>
            </a:r>
            <a:r>
              <a:rPr kumimoji="1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主催：岐阜県商工会連合会　中・</a:t>
            </a:r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東</a:t>
            </a:r>
            <a:r>
              <a:rPr kumimoji="1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濃ブロック広域支援室</a:t>
            </a:r>
            <a:r>
              <a:rPr kumimoji="1" lang="ja-JP" altLang="en-US" sz="14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lang="en-US" altLang="ja-JP" sz="14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 共催：</a:t>
            </a:r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白川</a:t>
            </a:r>
            <a:r>
              <a:rPr kumimoji="1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町商工会・川辺</a:t>
            </a:r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町</a:t>
            </a:r>
            <a:r>
              <a:rPr kumimoji="1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商工会・七宗</a:t>
            </a:r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町</a:t>
            </a:r>
            <a:r>
              <a:rPr kumimoji="1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商工会・</a:t>
            </a:r>
            <a:r>
              <a:rPr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東白川村</a:t>
            </a:r>
            <a:r>
              <a:rPr kumimoji="1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商工会　　　　　　　　　</a:t>
            </a:r>
            <a:endParaRPr kumimoji="1"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（この事業は制度改正に伴う専門家派遣等事業として開催します）</a:t>
            </a:r>
            <a:endParaRPr kumimoji="1" lang="en-US" altLang="ja-JP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6" name="テキスト ボックス 33">
            <a:extLst>
              <a:ext uri="{FF2B5EF4-FFF2-40B4-BE49-F238E27FC236}">
                <a16:creationId xmlns:a16="http://schemas.microsoft.com/office/drawing/2014/main" id="{665BCAC7-1669-AB5C-E863-574927F6A7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1114" y="-4449"/>
            <a:ext cx="6879113" cy="123110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ja-JP" altLang="en-US" sz="11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endParaRPr lang="en-US" altLang="ja-JP" sz="11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11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　</a:t>
            </a:r>
            <a:r>
              <a:rPr lang="ja-JP" altLang="en-US" sz="20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itchFamily="50" charset="-128"/>
              </a:rPr>
              <a:t>あなたのお店のファンを増やす第一歩！</a:t>
            </a:r>
            <a:endParaRPr lang="en-US" altLang="ja-JP" sz="2000" b="1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itchFamily="50" charset="-128"/>
            </a:endParaRPr>
          </a:p>
          <a:p>
            <a:pPr algn="ctr"/>
            <a:r>
              <a:rPr lang="ja-JP" altLang="en-US" sz="2800" b="1" dirty="0">
                <a:solidFill>
                  <a:schemeClr val="tx1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  <a:cs typeface="メイリオ" pitchFamily="50" charset="-128"/>
              </a:rPr>
              <a:t>集客・売上ＵＰに繋げるＳＮＳ活用セミナー</a:t>
            </a:r>
            <a:endParaRPr lang="en-US" altLang="ja-JP" sz="2800" b="1" dirty="0">
              <a:solidFill>
                <a:schemeClr val="tx1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  <a:cs typeface="メイリオ" pitchFamily="50" charset="-128"/>
            </a:endParaRPr>
          </a:p>
        </p:txBody>
      </p:sp>
      <p:sp>
        <p:nvSpPr>
          <p:cNvPr id="39" name="テキスト ボックス 33">
            <a:extLst>
              <a:ext uri="{FF2B5EF4-FFF2-40B4-BE49-F238E27FC236}">
                <a16:creationId xmlns:a16="http://schemas.microsoft.com/office/drawing/2014/main" id="{8D4BF4C2-226E-0814-62D4-9BA6AA63FD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8418" y="2438224"/>
            <a:ext cx="2085528" cy="26161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ＳＮＳ集客：活用編</a:t>
            </a:r>
            <a:endParaRPr lang="en-US" altLang="ja-JP" sz="24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itchFamily="50" charset="-128"/>
            </a:endParaRPr>
          </a:p>
        </p:txBody>
      </p:sp>
      <p:sp>
        <p:nvSpPr>
          <p:cNvPr id="45" name="テキスト ボックス 33">
            <a:extLst>
              <a:ext uri="{FF2B5EF4-FFF2-40B4-BE49-F238E27FC236}">
                <a16:creationId xmlns:a16="http://schemas.microsoft.com/office/drawing/2014/main" id="{7B57F696-92BF-40BF-6B0E-B0E30856ED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1261" y="6675015"/>
            <a:ext cx="473523" cy="261610"/>
          </a:xfrm>
          <a:prstGeom prst="rect">
            <a:avLst/>
          </a:prstGeom>
          <a:solidFill>
            <a:srgbClr val="9CA5CA"/>
          </a:solidFill>
          <a:ln>
            <a:noFill/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会場</a:t>
            </a:r>
            <a:endParaRPr lang="en-US" altLang="ja-JP" sz="24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itchFamily="50" charset="-128"/>
            </a:endParaRPr>
          </a:p>
        </p:txBody>
      </p:sp>
      <p:pic>
        <p:nvPicPr>
          <p:cNvPr id="21" name="図 20" descr="テキスト, ホワイトボード&#10;&#10;自動的に生成された説明">
            <a:extLst>
              <a:ext uri="{FF2B5EF4-FFF2-40B4-BE49-F238E27FC236}">
                <a16:creationId xmlns:a16="http://schemas.microsoft.com/office/drawing/2014/main" id="{5BE1D974-820E-742A-D434-DA23EB0CEBE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0801" y="5939391"/>
            <a:ext cx="1173162" cy="637160"/>
          </a:xfrm>
          <a:prstGeom prst="rect">
            <a:avLst/>
          </a:prstGeom>
        </p:spPr>
      </p:pic>
      <p:sp>
        <p:nvSpPr>
          <p:cNvPr id="52" name="テキスト ボックス 33">
            <a:extLst>
              <a:ext uri="{FF2B5EF4-FFF2-40B4-BE49-F238E27FC236}">
                <a16:creationId xmlns:a16="http://schemas.microsoft.com/office/drawing/2014/main" id="{0F56E669-8146-12AD-DBD1-59E4073148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2573" y="3611557"/>
            <a:ext cx="469989" cy="261610"/>
          </a:xfrm>
          <a:prstGeom prst="rect">
            <a:avLst/>
          </a:prstGeom>
          <a:solidFill>
            <a:srgbClr val="9CA5CA"/>
          </a:solidFill>
          <a:ln>
            <a:noFill/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講師</a:t>
            </a:r>
            <a:endParaRPr lang="en-US" altLang="ja-JP" sz="24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itchFamily="50" charset="-128"/>
            </a:endParaRPr>
          </a:p>
        </p:txBody>
      </p:sp>
      <p:sp>
        <p:nvSpPr>
          <p:cNvPr id="53" name="テキスト ボックス 33">
            <a:extLst>
              <a:ext uri="{FF2B5EF4-FFF2-40B4-BE49-F238E27FC236}">
                <a16:creationId xmlns:a16="http://schemas.microsoft.com/office/drawing/2014/main" id="{78F03E3C-3BE7-6EC1-D928-D1BB57B180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42" y="2050448"/>
            <a:ext cx="6814715" cy="261610"/>
          </a:xfrm>
          <a:prstGeom prst="rect">
            <a:avLst/>
          </a:prstGeom>
          <a:solidFill>
            <a:schemeClr val="tx2"/>
          </a:solidFill>
          <a:ln>
            <a:solidFill>
              <a:schemeClr val="accent4">
                <a:lumMod val="60000"/>
                <a:lumOff val="40000"/>
              </a:schemeClr>
            </a:solidFill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ご参加される皆様は、事前にインスタグラムをダウンロードしたスマートフォンをご持参ください！</a:t>
            </a:r>
            <a:endParaRPr lang="en-US" altLang="ja-JP" sz="11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itchFamily="50" charset="-128"/>
            </a:endParaRPr>
          </a:p>
        </p:txBody>
      </p:sp>
      <p:sp>
        <p:nvSpPr>
          <p:cNvPr id="51" name="矢印: 五方向 50">
            <a:extLst>
              <a:ext uri="{FF2B5EF4-FFF2-40B4-BE49-F238E27FC236}">
                <a16:creationId xmlns:a16="http://schemas.microsoft.com/office/drawing/2014/main" id="{BC6CD331-3956-E85B-C64D-4069F0FE1F3D}"/>
              </a:ext>
            </a:extLst>
          </p:cNvPr>
          <p:cNvSpPr/>
          <p:nvPr/>
        </p:nvSpPr>
        <p:spPr>
          <a:xfrm>
            <a:off x="249730" y="62003"/>
            <a:ext cx="2520280" cy="320224"/>
          </a:xfrm>
          <a:prstGeom prst="homePlate">
            <a:avLst/>
          </a:prstGeom>
          <a:solidFill>
            <a:schemeClr val="tx1"/>
          </a:solidFill>
          <a:ln w="12700" cap="flat" cmpd="sng" algn="ctr">
            <a:solidFill>
              <a:schemeClr val="bg2">
                <a:lumMod val="90000"/>
              </a:schemeClr>
            </a:solidFill>
            <a:prstDash val="solid"/>
            <a:miter lim="800000"/>
          </a:ln>
          <a:effectLst/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sz="10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【</a:t>
            </a:r>
            <a:r>
              <a:rPr lang="ja-JP" sz="1000" b="1" kern="100" dirty="0">
                <a:solidFill>
                  <a:schemeClr val="bg1"/>
                </a:solidFill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制度改正等の課題解決環境整備事業</a:t>
            </a:r>
            <a:r>
              <a:rPr lang="ja-JP" sz="10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】</a:t>
            </a:r>
            <a:endParaRPr lang="ja-JP" sz="1200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57" name="四角形: 対角を丸める 56">
            <a:extLst>
              <a:ext uri="{FF2B5EF4-FFF2-40B4-BE49-F238E27FC236}">
                <a16:creationId xmlns:a16="http://schemas.microsoft.com/office/drawing/2014/main" id="{AA95E389-2006-1A98-35D5-1839CB1A803F}"/>
              </a:ext>
            </a:extLst>
          </p:cNvPr>
          <p:cNvSpPr/>
          <p:nvPr/>
        </p:nvSpPr>
        <p:spPr>
          <a:xfrm>
            <a:off x="889563" y="4702682"/>
            <a:ext cx="4251477" cy="1186047"/>
          </a:xfrm>
          <a:prstGeom prst="round2Diag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《</a:t>
            </a:r>
            <a:r>
              <a:rPr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研修内容</a:t>
            </a:r>
            <a:r>
              <a:rPr lang="en-US" altLang="ja-JP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》</a:t>
            </a:r>
          </a:p>
          <a:p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・インスタショッピング機能で</a:t>
            </a:r>
            <a:r>
              <a:rPr kumimoji="1"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EC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強化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・ビジネスにおける決済機能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・インスタ広告の活用法</a:t>
            </a:r>
            <a:endParaRPr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・口コミ拡大のインスタ映え戦略など</a:t>
            </a:r>
          </a:p>
        </p:txBody>
      </p:sp>
      <p:sp>
        <p:nvSpPr>
          <p:cNvPr id="58" name="テキスト ボックス 33">
            <a:extLst>
              <a:ext uri="{FF2B5EF4-FFF2-40B4-BE49-F238E27FC236}">
                <a16:creationId xmlns:a16="http://schemas.microsoft.com/office/drawing/2014/main" id="{2CE45752-879D-28B3-E379-619D3DB5FC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3471" y="2870373"/>
            <a:ext cx="469988" cy="261610"/>
          </a:xfrm>
          <a:prstGeom prst="rect">
            <a:avLst/>
          </a:prstGeom>
          <a:solidFill>
            <a:srgbClr val="9CA5CA"/>
          </a:solidFill>
          <a:ln>
            <a:noFill/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日時</a:t>
            </a:r>
            <a:endParaRPr lang="en-US" altLang="ja-JP" sz="2400" b="1" dirty="0">
              <a:solidFill>
                <a:schemeClr val="bg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itchFamily="50" charset="-128"/>
            </a:endParaRP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1B69235F-638E-F1C2-4B62-799ADAE2B9AA}"/>
              </a:ext>
            </a:extLst>
          </p:cNvPr>
          <p:cNvSpPr/>
          <p:nvPr/>
        </p:nvSpPr>
        <p:spPr>
          <a:xfrm>
            <a:off x="2373379" y="7612633"/>
            <a:ext cx="247816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FAX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1400" b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0574-48-1994</a:t>
            </a:r>
            <a:r>
              <a:rPr lang="ja-JP" altLang="en-US" sz="1050" b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05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楕円 2">
            <a:extLst>
              <a:ext uri="{FF2B5EF4-FFF2-40B4-BE49-F238E27FC236}">
                <a16:creationId xmlns:a16="http://schemas.microsoft.com/office/drawing/2014/main" id="{D52ED933-32E6-853F-8444-EA70E56BC183}"/>
              </a:ext>
            </a:extLst>
          </p:cNvPr>
          <p:cNvSpPr/>
          <p:nvPr/>
        </p:nvSpPr>
        <p:spPr>
          <a:xfrm>
            <a:off x="5453664" y="5428313"/>
            <a:ext cx="1173162" cy="108158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800"/>
              </a:lnSpc>
            </a:pPr>
            <a:endParaRPr lang="ja-JP" altLang="ja-JP" sz="1100" kern="100" dirty="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076F31B-7C38-8D05-EE80-782259FB52AB}"/>
              </a:ext>
            </a:extLst>
          </p:cNvPr>
          <p:cNvSpPr txBox="1"/>
          <p:nvPr/>
        </p:nvSpPr>
        <p:spPr>
          <a:xfrm>
            <a:off x="5471435" y="5660287"/>
            <a:ext cx="11719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ja-JP" altLang="en-US" sz="1800" kern="100" dirty="0">
                <a:solidFill>
                  <a:schemeClr val="bg1"/>
                </a:solidFill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参   加</a:t>
            </a:r>
            <a:endParaRPr lang="ja-JP" altLang="ja-JP" sz="1100" kern="100" dirty="0">
              <a:solidFill>
                <a:schemeClr val="bg1"/>
              </a:solidFill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8A2A9DB6-814E-58D3-B5A1-6FAFCAA65279}"/>
              </a:ext>
            </a:extLst>
          </p:cNvPr>
          <p:cNvSpPr txBox="1"/>
          <p:nvPr/>
        </p:nvSpPr>
        <p:spPr>
          <a:xfrm>
            <a:off x="5488010" y="6004761"/>
            <a:ext cx="117196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lang="ja-JP" altLang="en-US" kern="100" dirty="0">
                <a:solidFill>
                  <a:schemeClr val="bg1"/>
                </a:solidFill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無</a:t>
            </a:r>
            <a:r>
              <a:rPr lang="ja-JP" altLang="en-US" sz="1800" kern="100" dirty="0">
                <a:solidFill>
                  <a:schemeClr val="bg1"/>
                </a:solidFill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   </a:t>
            </a:r>
            <a:r>
              <a:rPr lang="ja-JP" altLang="en-US" kern="100" dirty="0">
                <a:solidFill>
                  <a:schemeClr val="bg1"/>
                </a:solidFill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料</a:t>
            </a:r>
            <a:endParaRPr lang="ja-JP" altLang="ja-JP" sz="1100" kern="100" dirty="0">
              <a:solidFill>
                <a:schemeClr val="bg1"/>
              </a:solidFill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64" name="テキスト ボックス 15">
            <a:extLst>
              <a:ext uri="{FF2B5EF4-FFF2-40B4-BE49-F238E27FC236}">
                <a16:creationId xmlns:a16="http://schemas.microsoft.com/office/drawing/2014/main" id="{E5F291C4-0E19-060A-BC57-B206B59109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6220" y="6987287"/>
            <a:ext cx="3261166" cy="233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4295" tIns="8890" rIns="74295" bIns="889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1400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岐阜県加茂郡白川町河岐</a:t>
            </a:r>
            <a:r>
              <a:rPr kumimoji="1" lang="en-US" altLang="ja-JP" sz="1400" i="0" u="none" strike="noStrike" cap="none" normalizeH="0" baseline="0" dirty="0">
                <a:ln>
                  <a:noFill/>
                </a:ln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1674</a:t>
            </a:r>
          </a:p>
        </p:txBody>
      </p:sp>
    </p:spTree>
    <p:extLst>
      <p:ext uri="{BB962C8B-B14F-4D97-AF65-F5344CB8AC3E}">
        <p14:creationId xmlns:p14="http://schemas.microsoft.com/office/powerpoint/2010/main" val="344818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4370</TotalTime>
  <Words>312</Words>
  <Application>Microsoft Office PowerPoint</Application>
  <PresentationFormat>A4 210 x 297 mm</PresentationFormat>
  <Paragraphs>54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HGP創英角ﾎﾟｯﾌﾟ体</vt:lpstr>
      <vt:lpstr>HG丸ｺﾞｼｯｸM-PRO</vt:lpstr>
      <vt:lpstr>メイリオ</vt:lpstr>
      <vt:lpstr>Arial</vt:lpstr>
      <vt:lpstr>Calibri</vt:lpstr>
      <vt:lpstr>Century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所　孝廣</dc:creator>
  <cp:lastModifiedBy>岐阜県商工会連合会</cp:lastModifiedBy>
  <cp:revision>325</cp:revision>
  <cp:lastPrinted>2022-09-15T02:31:59Z</cp:lastPrinted>
  <dcterms:created xsi:type="dcterms:W3CDTF">2016-07-08T09:00:51Z</dcterms:created>
  <dcterms:modified xsi:type="dcterms:W3CDTF">2022-09-15T02:32:25Z</dcterms:modified>
</cp:coreProperties>
</file>