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888163" cy="100187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ifu249" initials="g" lastIdx="1" clrIdx="0">
    <p:extLst>
      <p:ext uri="{19B8F6BF-5375-455C-9EA6-DF929625EA0E}">
        <p15:presenceInfo xmlns:p15="http://schemas.microsoft.com/office/powerpoint/2012/main" userId="gifu249"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a:srgbClr val="9CA5CA"/>
    <a:srgbClr val="8A8CDC"/>
    <a:srgbClr val="95A2D1"/>
    <a:srgbClr val="E6E6E6"/>
    <a:srgbClr val="FEF0DA"/>
    <a:srgbClr val="FFFFCC"/>
    <a:srgbClr val="FFCC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435" autoAdjust="0"/>
  </p:normalViewPr>
  <p:slideViewPr>
    <p:cSldViewPr>
      <p:cViewPr>
        <p:scale>
          <a:sx n="100" d="100"/>
          <a:sy n="100" d="100"/>
        </p:scale>
        <p:origin x="1236" y="39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9" y="0"/>
            <a:ext cx="2984870" cy="500936"/>
          </a:xfrm>
          <a:prstGeom prst="rect">
            <a:avLst/>
          </a:prstGeom>
        </p:spPr>
        <p:txBody>
          <a:bodyPr vert="horz" lIns="92412" tIns="46206" rIns="92412" bIns="462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1700" y="0"/>
            <a:ext cx="2984870" cy="500936"/>
          </a:xfrm>
          <a:prstGeom prst="rect">
            <a:avLst/>
          </a:prstGeom>
        </p:spPr>
        <p:txBody>
          <a:bodyPr vert="horz" lIns="92412" tIns="46206" rIns="92412" bIns="46206" rtlCol="0"/>
          <a:lstStyle>
            <a:lvl1pPr algn="r">
              <a:defRPr sz="1200"/>
            </a:lvl1pPr>
          </a:lstStyle>
          <a:p>
            <a:fld id="{D748E214-23DF-497B-9B31-AEC16BCCEFDC}" type="datetimeFigureOut">
              <a:rPr kumimoji="1" lang="ja-JP" altLang="en-US" smtClean="0"/>
              <a:t>2023/8/2</a:t>
            </a:fld>
            <a:endParaRPr kumimoji="1" lang="ja-JP" altLang="en-US"/>
          </a:p>
        </p:txBody>
      </p:sp>
      <p:sp>
        <p:nvSpPr>
          <p:cNvPr id="4" name="スライド イメージ プレースホルダー 3"/>
          <p:cNvSpPr>
            <a:spLocks noGrp="1" noRot="1" noChangeAspect="1"/>
          </p:cNvSpPr>
          <p:nvPr>
            <p:ph type="sldImg" idx="2"/>
          </p:nvPr>
        </p:nvSpPr>
        <p:spPr>
          <a:xfrm>
            <a:off x="2143125" y="752475"/>
            <a:ext cx="2601913" cy="3756025"/>
          </a:xfrm>
          <a:prstGeom prst="rect">
            <a:avLst/>
          </a:prstGeom>
          <a:noFill/>
          <a:ln w="12700">
            <a:solidFill>
              <a:prstClr val="black"/>
            </a:solidFill>
          </a:ln>
        </p:spPr>
        <p:txBody>
          <a:bodyPr vert="horz" lIns="92412" tIns="46206" rIns="92412" bIns="46206" rtlCol="0" anchor="ctr"/>
          <a:lstStyle/>
          <a:p>
            <a:endParaRPr lang="ja-JP" altLang="en-US"/>
          </a:p>
        </p:txBody>
      </p:sp>
      <p:sp>
        <p:nvSpPr>
          <p:cNvPr id="5" name="ノート プレースホルダー 4"/>
          <p:cNvSpPr>
            <a:spLocks noGrp="1"/>
          </p:cNvSpPr>
          <p:nvPr>
            <p:ph type="body" sz="quarter" idx="3"/>
          </p:nvPr>
        </p:nvSpPr>
        <p:spPr>
          <a:xfrm>
            <a:off x="688817" y="4758896"/>
            <a:ext cx="5510530" cy="4508421"/>
          </a:xfrm>
          <a:prstGeom prst="rect">
            <a:avLst/>
          </a:prstGeom>
        </p:spPr>
        <p:txBody>
          <a:bodyPr vert="horz" lIns="92412" tIns="46206" rIns="92412" bIns="462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9" y="9516043"/>
            <a:ext cx="2984870" cy="500936"/>
          </a:xfrm>
          <a:prstGeom prst="rect">
            <a:avLst/>
          </a:prstGeom>
        </p:spPr>
        <p:txBody>
          <a:bodyPr vert="horz" lIns="92412" tIns="46206" rIns="92412" bIns="462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1700" y="9516043"/>
            <a:ext cx="2984870" cy="500936"/>
          </a:xfrm>
          <a:prstGeom prst="rect">
            <a:avLst/>
          </a:prstGeom>
        </p:spPr>
        <p:txBody>
          <a:bodyPr vert="horz" lIns="92412" tIns="46206" rIns="92412" bIns="46206" rtlCol="0" anchor="b"/>
          <a:lstStyle>
            <a:lvl1pPr algn="r">
              <a:defRPr sz="1200"/>
            </a:lvl1pPr>
          </a:lstStyle>
          <a:p>
            <a:fld id="{6E4ADE33-630C-4C69-BE2F-AD7F0CCF4F3F}" type="slidenum">
              <a:rPr kumimoji="1" lang="ja-JP" altLang="en-US" smtClean="0"/>
              <a:t>‹#›</a:t>
            </a:fld>
            <a:endParaRPr kumimoji="1" lang="ja-JP" altLang="en-US"/>
          </a:p>
        </p:txBody>
      </p:sp>
    </p:spTree>
    <p:extLst>
      <p:ext uri="{BB962C8B-B14F-4D97-AF65-F5344CB8AC3E}">
        <p14:creationId xmlns:p14="http://schemas.microsoft.com/office/powerpoint/2010/main" val="29296739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E4ADE33-630C-4C69-BE2F-AD7F0CCF4F3F}" type="slidenum">
              <a:rPr kumimoji="1" lang="ja-JP" altLang="en-US" smtClean="0"/>
              <a:t>1</a:t>
            </a:fld>
            <a:endParaRPr kumimoji="1" lang="ja-JP" altLang="en-US"/>
          </a:p>
        </p:txBody>
      </p:sp>
    </p:spTree>
    <p:extLst>
      <p:ext uri="{BB962C8B-B14F-4D97-AF65-F5344CB8AC3E}">
        <p14:creationId xmlns:p14="http://schemas.microsoft.com/office/powerpoint/2010/main" val="2357671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D2A4AFE-3970-45E3-9CFB-5C5B97C13CB7}" type="datetimeFigureOut">
              <a:rPr kumimoji="1" lang="ja-JP" altLang="en-US" smtClean="0"/>
              <a:t>2023/8/2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3442210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2A4AFE-3970-45E3-9CFB-5C5B97C13CB7}" type="datetimeFigureOut">
              <a:rPr kumimoji="1" lang="ja-JP" altLang="en-US" smtClean="0"/>
              <a:t>2023/8/2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2471030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0"/>
            <a:ext cx="4514850" cy="845220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2A4AFE-3970-45E3-9CFB-5C5B97C13CB7}" type="datetimeFigureOut">
              <a:rPr kumimoji="1" lang="ja-JP" altLang="en-US" smtClean="0"/>
              <a:t>2023/8/2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850547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2A4AFE-3970-45E3-9CFB-5C5B97C13CB7}" type="datetimeFigureOut">
              <a:rPr kumimoji="1" lang="ja-JP" altLang="en-US" smtClean="0"/>
              <a:t>2023/8/2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1145357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D2A4AFE-3970-45E3-9CFB-5C5B97C13CB7}" type="datetimeFigureOut">
              <a:rPr kumimoji="1" lang="ja-JP" altLang="en-US" smtClean="0"/>
              <a:t>2023/8/2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3640693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D2A4AFE-3970-45E3-9CFB-5C5B97C13CB7}" type="datetimeFigureOut">
              <a:rPr kumimoji="1" lang="ja-JP" altLang="en-US" smtClean="0"/>
              <a:t>2023/8/2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3689905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D2A4AFE-3970-45E3-9CFB-5C5B97C13CB7}" type="datetimeFigureOut">
              <a:rPr kumimoji="1" lang="ja-JP" altLang="en-US" smtClean="0"/>
              <a:t>2023/8/2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2460609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D2A4AFE-3970-45E3-9CFB-5C5B97C13CB7}" type="datetimeFigureOut">
              <a:rPr kumimoji="1" lang="ja-JP" altLang="en-US" smtClean="0"/>
              <a:t>2023/8/2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253520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D2A4AFE-3970-45E3-9CFB-5C5B97C13CB7}" type="datetimeFigureOut">
              <a:rPr kumimoji="1" lang="ja-JP" altLang="en-US" smtClean="0"/>
              <a:t>2023/8/2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3864083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2A4AFE-3970-45E3-9CFB-5C5B97C13CB7}" type="datetimeFigureOut">
              <a:rPr kumimoji="1" lang="ja-JP" altLang="en-US" smtClean="0"/>
              <a:t>2023/8/2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1150255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2A4AFE-3970-45E3-9CFB-5C5B97C13CB7}" type="datetimeFigureOut">
              <a:rPr kumimoji="1" lang="ja-JP" altLang="en-US" smtClean="0"/>
              <a:t>2023/8/2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3896469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4D2A4AFE-3970-45E3-9CFB-5C5B97C13CB7}" type="datetimeFigureOut">
              <a:rPr kumimoji="1" lang="ja-JP" altLang="en-US" smtClean="0"/>
              <a:t>2023/8/2</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F6E8CE6B-5AF2-4324-AED4-00678B17CD87}" type="slidenum">
              <a:rPr kumimoji="1" lang="ja-JP" altLang="en-US" smtClean="0"/>
              <a:t>‹#›</a:t>
            </a:fld>
            <a:endParaRPr kumimoji="1" lang="ja-JP" altLang="en-US"/>
          </a:p>
        </p:txBody>
      </p:sp>
    </p:spTree>
    <p:extLst>
      <p:ext uri="{BB962C8B-B14F-4D97-AF65-F5344CB8AC3E}">
        <p14:creationId xmlns:p14="http://schemas.microsoft.com/office/powerpoint/2010/main" val="2949878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f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3DD46F44-1DBF-9DCB-8A9D-012E25B178EA}"/>
              </a:ext>
            </a:extLst>
          </p:cNvPr>
          <p:cNvSpPr/>
          <p:nvPr/>
        </p:nvSpPr>
        <p:spPr>
          <a:xfrm>
            <a:off x="141961" y="215330"/>
            <a:ext cx="6574077" cy="1314822"/>
          </a:xfrm>
          <a:prstGeom prst="roundRect">
            <a:avLst/>
          </a:prstGeom>
          <a:blipFill dpi="0" rotWithShape="1">
            <a:blip r:embed="rId3">
              <a:extLst>
                <a:ext uri="{28A0092B-C50C-407E-A947-70E740481C1C}">
                  <a14:useLocalDpi xmlns:a14="http://schemas.microsoft.com/office/drawing/2010/main" val="0"/>
                </a:ext>
              </a:extLst>
            </a:blip>
            <a:srcRect/>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1"/>
          <p:cNvSpPr txBox="1">
            <a:spLocks noChangeArrowheads="1"/>
          </p:cNvSpPr>
          <p:nvPr/>
        </p:nvSpPr>
        <p:spPr bwMode="auto">
          <a:xfrm>
            <a:off x="140600" y="8770055"/>
            <a:ext cx="6641632" cy="224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fontAlgn="base">
              <a:spcBef>
                <a:spcPct val="0"/>
              </a:spcBef>
              <a:spcAft>
                <a:spcPct val="0"/>
              </a:spcAft>
            </a:pPr>
            <a:r>
              <a:rPr kumimoji="1" lang="ja-JP" altLang="ja-JP" sz="900" b="1" i="0" u="none" strike="noStrike" cap="none" normalizeH="0" baseline="0" dirty="0">
                <a:ln>
                  <a:noFill/>
                </a:ln>
                <a:effectLst/>
                <a:latin typeface="BIZ UDPゴシック" panose="020B0400000000000000" pitchFamily="50" charset="-128"/>
                <a:ea typeface="BIZ UDPゴシック" panose="020B0400000000000000" pitchFamily="50" charset="-128"/>
                <a:cs typeface="メイリオ" panose="020B0604030504040204" pitchFamily="50" charset="-128"/>
              </a:rPr>
              <a:t>※ご記入いただいた個人情報は、本セミナーの運営以外の目的で使用することはありません</a:t>
            </a:r>
            <a:r>
              <a:rPr kumimoji="1" lang="ja-JP" altLang="en-US" sz="900" b="1" i="0" u="none" strike="noStrike" cap="none" normalizeH="0" baseline="0" dirty="0">
                <a:ln>
                  <a:noFill/>
                </a:ln>
                <a:effectLst/>
                <a:latin typeface="BIZ UDPゴシック" panose="020B0400000000000000" pitchFamily="50" charset="-128"/>
                <a:ea typeface="BIZ UDPゴシック" panose="020B0400000000000000" pitchFamily="50" charset="-128"/>
                <a:cs typeface="メイリオ" panose="020B0604030504040204" pitchFamily="50" charset="-128"/>
              </a:rPr>
              <a:t>。</a:t>
            </a:r>
            <a:endParaRPr kumimoji="1" lang="en-US" altLang="ja-JP" sz="900" b="1" i="0" u="none" strike="noStrike" cap="none" normalizeH="0" baseline="0" dirty="0">
              <a:ln>
                <a:noFill/>
              </a:ln>
              <a:effectLst/>
              <a:latin typeface="BIZ UDPゴシック" panose="020B0400000000000000" pitchFamily="50" charset="-128"/>
              <a:ea typeface="BIZ UDPゴシック" panose="020B0400000000000000" pitchFamily="50" charset="-128"/>
              <a:cs typeface="メイリオ"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4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32" name="テキスト ボックス 15"/>
          <p:cNvSpPr txBox="1">
            <a:spLocks noChangeArrowheads="1"/>
          </p:cNvSpPr>
          <p:nvPr/>
        </p:nvSpPr>
        <p:spPr bwMode="auto">
          <a:xfrm>
            <a:off x="968741" y="6897216"/>
            <a:ext cx="5799457" cy="3565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spAutoFit/>
          </a:bodyPr>
          <a:lstStyle/>
          <a:p>
            <a:pPr lvl="0" fontAlgn="base">
              <a:spcBef>
                <a:spcPct val="0"/>
              </a:spcBef>
              <a:spcAft>
                <a:spcPct val="0"/>
              </a:spcAft>
            </a:pPr>
            <a:r>
              <a:rPr lang="ja-JP" altLang="en-US" sz="2200" b="1" dirty="0">
                <a:latin typeface="BIZ UDPゴシック" panose="020B0400000000000000" pitchFamily="50" charset="-128"/>
                <a:ea typeface="BIZ UDPゴシック" panose="020B0400000000000000" pitchFamily="50" charset="-128"/>
                <a:cs typeface="メイリオ" panose="020B0604030504040204" pitchFamily="50" charset="-128"/>
              </a:rPr>
              <a:t>川辺町商工会　２階研修室</a:t>
            </a:r>
            <a:r>
              <a:rPr lang="ja-JP" altLang="en-US" sz="1600" b="1" dirty="0">
                <a:latin typeface="BIZ UDPゴシック" panose="020B0400000000000000" pitchFamily="50" charset="-128"/>
                <a:ea typeface="BIZ UDPゴシック" panose="020B0400000000000000" pitchFamily="50" charset="-128"/>
                <a:cs typeface="メイリオ" panose="020B0604030504040204" pitchFamily="50" charset="-128"/>
              </a:rPr>
              <a:t>（川辺町西栃井</a:t>
            </a:r>
            <a:r>
              <a:rPr lang="en-US" altLang="ja-JP" sz="1600" b="1" dirty="0">
                <a:latin typeface="BIZ UDPゴシック" panose="020B0400000000000000" pitchFamily="50" charset="-128"/>
                <a:ea typeface="BIZ UDPゴシック" panose="020B0400000000000000" pitchFamily="50" charset="-128"/>
                <a:cs typeface="メイリオ" panose="020B0604030504040204" pitchFamily="50" charset="-128"/>
              </a:rPr>
              <a:t>1376‐1</a:t>
            </a:r>
            <a:r>
              <a:rPr lang="ja-JP" altLang="en-US" sz="1600" b="1" dirty="0">
                <a:latin typeface="BIZ UDPゴシック" panose="020B0400000000000000" pitchFamily="50" charset="-128"/>
                <a:ea typeface="BIZ UDPゴシック" panose="020B0400000000000000" pitchFamily="50" charset="-128"/>
                <a:cs typeface="メイリオ" panose="020B0604030504040204" pitchFamily="50" charset="-128"/>
              </a:rPr>
              <a:t>）　</a:t>
            </a:r>
            <a:endParaRPr lang="en-US" altLang="ja-JP" sz="2200"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54" name="テキスト ボックス 9"/>
          <p:cNvSpPr txBox="1">
            <a:spLocks noChangeArrowheads="1"/>
          </p:cNvSpPr>
          <p:nvPr/>
        </p:nvSpPr>
        <p:spPr bwMode="auto">
          <a:xfrm>
            <a:off x="108702" y="7433178"/>
            <a:ext cx="2620114" cy="265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eaLnBrk="0" fontAlgn="base" hangingPunct="0">
              <a:spcBef>
                <a:spcPct val="0"/>
              </a:spcBef>
              <a:spcAft>
                <a:spcPct val="0"/>
              </a:spcAft>
            </a:pP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八百津町商工会　行</a:t>
            </a:r>
            <a:endParaRPr kumimoji="1" lang="en-US" altLang="ja-JP" sz="120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55" name="正方形/長方形 54"/>
          <p:cNvSpPr/>
          <p:nvPr/>
        </p:nvSpPr>
        <p:spPr>
          <a:xfrm>
            <a:off x="108702" y="7622806"/>
            <a:ext cx="2478168" cy="307777"/>
          </a:xfrm>
          <a:prstGeom prst="rect">
            <a:avLst/>
          </a:prstGeom>
        </p:spPr>
        <p:txBody>
          <a:bodyPr wrap="square">
            <a:spAutoFit/>
          </a:bodyPr>
          <a:lstStyle/>
          <a:p>
            <a:pPr lvl="0" eaLnBrk="0" fontAlgn="base" hangingPunct="0">
              <a:spcBef>
                <a:spcPct val="0"/>
              </a:spcBef>
              <a:spcAft>
                <a:spcPct val="0"/>
              </a:spcAft>
            </a:pPr>
            <a:r>
              <a:rPr lang="en-US" altLang="ja-JP" sz="1400" b="1" dirty="0">
                <a:latin typeface="BIZ UDPゴシック" panose="020B0400000000000000" pitchFamily="50" charset="-128"/>
                <a:ea typeface="BIZ UDPゴシック" panose="020B0400000000000000" pitchFamily="50" charset="-128"/>
                <a:cs typeface="メイリオ" panose="020B0604030504040204" pitchFamily="50" charset="-128"/>
              </a:rPr>
              <a:t>FAX</a:t>
            </a:r>
            <a:r>
              <a:rPr lang="ja-JP" altLang="en-US" sz="1400" b="1" dirty="0">
                <a:latin typeface="BIZ UDPゴシック" panose="020B0400000000000000" pitchFamily="50" charset="-128"/>
                <a:ea typeface="BIZ UDPゴシック" panose="020B0400000000000000" pitchFamily="50" charset="-128"/>
                <a:cs typeface="メイリオ" panose="020B0604030504040204" pitchFamily="50" charset="-128"/>
              </a:rPr>
              <a:t> </a:t>
            </a:r>
            <a:r>
              <a:rPr lang="en-US" altLang="ja-JP" sz="1400" b="1" dirty="0">
                <a:latin typeface="BIZ UDPゴシック" panose="020B0400000000000000" pitchFamily="50" charset="-128"/>
                <a:ea typeface="BIZ UDPゴシック" panose="020B0400000000000000" pitchFamily="50" charset="-128"/>
                <a:cs typeface="メイリオ" panose="020B0604030504040204" pitchFamily="50" charset="-128"/>
              </a:rPr>
              <a:t>057</a:t>
            </a:r>
            <a:r>
              <a:rPr lang="ja-JP" altLang="en-US" sz="1400" b="1" dirty="0">
                <a:latin typeface="BIZ UDPゴシック" panose="020B0400000000000000" pitchFamily="50" charset="-128"/>
                <a:ea typeface="BIZ UDPゴシック" panose="020B0400000000000000" pitchFamily="50" charset="-128"/>
                <a:cs typeface="メイリオ" panose="020B0604030504040204" pitchFamily="50" charset="-128"/>
              </a:rPr>
              <a:t>４</a:t>
            </a:r>
            <a:r>
              <a:rPr lang="en-US" altLang="ja-JP" sz="1400" b="1" dirty="0">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-43-2448</a:t>
            </a:r>
            <a:r>
              <a:rPr lang="ja-JP" altLang="en-US" sz="1050" b="1" dirty="0">
                <a:latin typeface="BIZ UDPゴシック" panose="020B0400000000000000" pitchFamily="50" charset="-128"/>
                <a:ea typeface="BIZ UDPゴシック" panose="020B0400000000000000" pitchFamily="50" charset="-128"/>
                <a:cs typeface="メイリオ" panose="020B0604030504040204" pitchFamily="50" charset="-128"/>
              </a:rPr>
              <a:t>　</a:t>
            </a:r>
            <a:r>
              <a:rPr lang="ja-JP" altLang="en-US" sz="1050" dirty="0">
                <a:latin typeface="BIZ UDPゴシック" panose="020B0400000000000000" pitchFamily="50" charset="-128"/>
                <a:ea typeface="BIZ UDPゴシック" panose="020B0400000000000000" pitchFamily="50" charset="-128"/>
                <a:cs typeface="メイリオ" panose="020B0604030504040204" pitchFamily="50" charset="-128"/>
              </a:rPr>
              <a:t>　</a:t>
            </a:r>
            <a:endParaRPr lang="en-US" altLang="ja-JP" sz="1050"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graphicFrame>
        <p:nvGraphicFramePr>
          <p:cNvPr id="69" name="表 68"/>
          <p:cNvGraphicFramePr>
            <a:graphicFrameLocks noGrp="1"/>
          </p:cNvGraphicFramePr>
          <p:nvPr>
            <p:extLst>
              <p:ext uri="{D42A27DB-BD31-4B8C-83A1-F6EECF244321}">
                <p14:modId xmlns:p14="http://schemas.microsoft.com/office/powerpoint/2010/main" val="2166094139"/>
              </p:ext>
            </p:extLst>
          </p:nvPr>
        </p:nvGraphicFramePr>
        <p:xfrm>
          <a:off x="169019" y="7991802"/>
          <a:ext cx="6514517" cy="736880"/>
        </p:xfrm>
        <a:graphic>
          <a:graphicData uri="http://schemas.openxmlformats.org/drawingml/2006/table">
            <a:tbl>
              <a:tblPr/>
              <a:tblGrid>
                <a:gridCol w="722265">
                  <a:extLst>
                    <a:ext uri="{9D8B030D-6E8A-4147-A177-3AD203B41FA5}">
                      <a16:colId xmlns:a16="http://schemas.microsoft.com/office/drawing/2014/main" val="20000"/>
                    </a:ext>
                  </a:extLst>
                </a:gridCol>
                <a:gridCol w="2553884">
                  <a:extLst>
                    <a:ext uri="{9D8B030D-6E8A-4147-A177-3AD203B41FA5}">
                      <a16:colId xmlns:a16="http://schemas.microsoft.com/office/drawing/2014/main" val="20001"/>
                    </a:ext>
                  </a:extLst>
                </a:gridCol>
                <a:gridCol w="609291">
                  <a:extLst>
                    <a:ext uri="{9D8B030D-6E8A-4147-A177-3AD203B41FA5}">
                      <a16:colId xmlns:a16="http://schemas.microsoft.com/office/drawing/2014/main" val="20002"/>
                    </a:ext>
                  </a:extLst>
                </a:gridCol>
                <a:gridCol w="2629077">
                  <a:extLst>
                    <a:ext uri="{9D8B030D-6E8A-4147-A177-3AD203B41FA5}">
                      <a16:colId xmlns:a16="http://schemas.microsoft.com/office/drawing/2014/main" val="20003"/>
                    </a:ext>
                  </a:extLst>
                </a:gridCol>
              </a:tblGrid>
              <a:tr h="39089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事業所名</a:t>
                      </a:r>
                      <a:endParaRPr kumimoji="0" lang="ja-JP" altLang="en-US" sz="1000" b="0"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txBody>
                  <a:tcPr marL="50423" marR="5042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0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 </a:t>
                      </a:r>
                      <a:endParaRPr kumimoji="0" lang="ja-JP" altLang="ja-JP" sz="1000" b="0"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txBody>
                  <a:tcPr marL="50423" marR="5042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氏　名　</a:t>
                      </a:r>
                      <a:endParaRPr kumimoji="0" lang="ja-JP" altLang="en-US" sz="1000" b="0"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txBody>
                  <a:tcPr marL="50423" marR="5042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9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 </a:t>
                      </a:r>
                      <a:endParaRPr kumimoji="0" lang="ja-JP" altLang="ja-JP" sz="900" b="0"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txBody>
                  <a:tcPr marL="50423" marR="5042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598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住　所</a:t>
                      </a:r>
                      <a:endParaRPr kumimoji="0" lang="ja-JP" altLang="en-US" sz="1000" b="0"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txBody>
                  <a:tcPr marL="50423" marR="5042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ja-JP" sz="10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a:t>
                      </a:r>
                      <a:endParaRPr kumimoji="0" lang="ja-JP" altLang="ja-JP" sz="1000" b="0"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txBody>
                  <a:tcPr marL="50423" marR="50423"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60325" algn="ctr" defTabSz="914400" rtl="0" eaLnBrk="1" fontAlgn="base" latinLnBrk="0" hangingPunct="1">
                        <a:lnSpc>
                          <a:spcPct val="100000"/>
                        </a:lnSpc>
                        <a:spcBef>
                          <a:spcPct val="0"/>
                        </a:spcBef>
                        <a:spcAft>
                          <a:spcPct val="0"/>
                        </a:spcAft>
                        <a:buClrTx/>
                        <a:buSzTx/>
                        <a:buFontTx/>
                        <a:buNone/>
                        <a:tabLst/>
                      </a:pPr>
                      <a:r>
                        <a:rPr kumimoji="0" lang="en-US" altLang="ja-JP" sz="10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T E L</a:t>
                      </a:r>
                      <a:endParaRPr kumimoji="0" lang="ja-JP" altLang="ja-JP" sz="10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txBody>
                  <a:tcPr marL="50423" marR="5042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900" b="1"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rPr>
                        <a:t> </a:t>
                      </a:r>
                      <a:endParaRPr kumimoji="0" lang="ja-JP" altLang="ja-JP" sz="900" b="0"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a:txBody>
                  <a:tcPr marL="50423" marR="5042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3" name="テキスト ボックス 33"/>
          <p:cNvSpPr txBox="1">
            <a:spLocks noChangeArrowheads="1"/>
          </p:cNvSpPr>
          <p:nvPr/>
        </p:nvSpPr>
        <p:spPr bwMode="auto">
          <a:xfrm>
            <a:off x="111650" y="1648226"/>
            <a:ext cx="6725440" cy="984885"/>
          </a:xfrm>
          <a:prstGeom prst="rect">
            <a:avLst/>
          </a:prstGeom>
          <a:noFill/>
          <a:ln>
            <a:noFill/>
            <a:headEnd/>
            <a:tailEnd/>
          </a:ln>
          <a:effectLst/>
        </p:spPr>
        <p:style>
          <a:lnRef idx="1">
            <a:schemeClr val="accent3"/>
          </a:lnRef>
          <a:fillRef idx="2">
            <a:schemeClr val="accent3"/>
          </a:fillRef>
          <a:effectRef idx="1">
            <a:schemeClr val="accent3"/>
          </a:effectRef>
          <a:fontRef idx="minor">
            <a:schemeClr val="dk1"/>
          </a:fontRef>
        </p:style>
        <p:txBody>
          <a:bodyPr wrap="square">
            <a:spAutoFit/>
          </a:bodyPr>
          <a:lstStyle/>
          <a:p>
            <a:r>
              <a:rPr lang="ja-JP" altLang="en-US" sz="1600" dirty="0">
                <a:solidFill>
                  <a:schemeClr val="tx1"/>
                </a:solidFill>
                <a:latin typeface="BIZ UDPゴシック" panose="020B0400000000000000" pitchFamily="50" charset="-128"/>
                <a:ea typeface="BIZ UDPゴシック" panose="020B0400000000000000" pitchFamily="50" charset="-128"/>
                <a:cs typeface="メイリオ" pitchFamily="50" charset="-128"/>
              </a:rPr>
              <a:t>　</a:t>
            </a:r>
            <a:r>
              <a:rPr lang="ja-JP" altLang="en-US" sz="1400" dirty="0">
                <a:solidFill>
                  <a:schemeClr val="tx1"/>
                </a:solidFill>
                <a:latin typeface="BIZ UDPゴシック" panose="020B0400000000000000" pitchFamily="50" charset="-128"/>
                <a:ea typeface="BIZ UDPゴシック" panose="020B0400000000000000" pitchFamily="50" charset="-128"/>
                <a:cs typeface="メイリオ" pitchFamily="50" charset="-128"/>
              </a:rPr>
              <a:t>話題の</a:t>
            </a:r>
            <a:r>
              <a:rPr lang="en-US" altLang="ja-JP" sz="1400" dirty="0">
                <a:solidFill>
                  <a:schemeClr val="tx1"/>
                </a:solidFill>
                <a:latin typeface="BIZ UDPゴシック" panose="020B0400000000000000" pitchFamily="50" charset="-128"/>
                <a:ea typeface="BIZ UDPゴシック" panose="020B0400000000000000" pitchFamily="50" charset="-128"/>
                <a:cs typeface="メイリオ" pitchFamily="50" charset="-128"/>
              </a:rPr>
              <a:t>『ChatGPT』</a:t>
            </a:r>
            <a:r>
              <a:rPr lang="ja-JP" altLang="en-US" sz="1400" dirty="0">
                <a:solidFill>
                  <a:schemeClr val="tx1"/>
                </a:solidFill>
                <a:latin typeface="BIZ UDPゴシック" panose="020B0400000000000000" pitchFamily="50" charset="-128"/>
                <a:ea typeface="BIZ UDPゴシック" panose="020B0400000000000000" pitchFamily="50" charset="-128"/>
                <a:cs typeface="メイリオ" pitchFamily="50" charset="-128"/>
              </a:rPr>
              <a:t>をご存じでしょうか。本セミナーでは「</a:t>
            </a:r>
            <a:r>
              <a:rPr lang="en-US" altLang="ja-JP" sz="1400" dirty="0">
                <a:solidFill>
                  <a:schemeClr val="tx1"/>
                </a:solidFill>
                <a:latin typeface="BIZ UDPゴシック" panose="020B0400000000000000" pitchFamily="50" charset="-128"/>
                <a:ea typeface="BIZ UDPゴシック" panose="020B0400000000000000" pitchFamily="50" charset="-128"/>
                <a:cs typeface="メイリオ" pitchFamily="50" charset="-128"/>
              </a:rPr>
              <a:t>ChatGPT</a:t>
            </a:r>
            <a:r>
              <a:rPr lang="ja-JP" altLang="en-US" sz="1400" dirty="0">
                <a:solidFill>
                  <a:schemeClr val="tx1"/>
                </a:solidFill>
                <a:latin typeface="BIZ UDPゴシック" panose="020B0400000000000000" pitchFamily="50" charset="-128"/>
                <a:ea typeface="BIZ UDPゴシック" panose="020B0400000000000000" pitchFamily="50" charset="-128"/>
                <a:cs typeface="メイリオ" pitchFamily="50" charset="-128"/>
              </a:rPr>
              <a:t>とは？どうやって使う？私に関係ある？</a:t>
            </a:r>
            <a:r>
              <a:rPr lang="en-US" altLang="ja-JP" sz="1400" dirty="0">
                <a:solidFill>
                  <a:schemeClr val="tx1"/>
                </a:solidFill>
                <a:latin typeface="BIZ UDPゴシック" panose="020B0400000000000000" pitchFamily="50" charset="-128"/>
                <a:ea typeface="BIZ UDPゴシック" panose="020B0400000000000000" pitchFamily="50" charset="-128"/>
                <a:cs typeface="メイリオ" pitchFamily="50" charset="-128"/>
              </a:rPr>
              <a:t>』</a:t>
            </a:r>
            <a:r>
              <a:rPr lang="ja-JP" altLang="en-US" sz="1400" dirty="0">
                <a:solidFill>
                  <a:schemeClr val="tx1"/>
                </a:solidFill>
                <a:latin typeface="BIZ UDPゴシック" panose="020B0400000000000000" pitchFamily="50" charset="-128"/>
                <a:ea typeface="BIZ UDPゴシック" panose="020B0400000000000000" pitchFamily="50" charset="-128"/>
                <a:cs typeface="メイリオ" pitchFamily="50" charset="-128"/>
              </a:rPr>
              <a:t>といった疑問をお持ちの事業者さまに、</a:t>
            </a:r>
            <a:r>
              <a:rPr lang="en-US" altLang="ja-JP" sz="1400" dirty="0">
                <a:solidFill>
                  <a:schemeClr val="tx1"/>
                </a:solidFill>
                <a:latin typeface="BIZ UDPゴシック" panose="020B0400000000000000" pitchFamily="50" charset="-128"/>
                <a:ea typeface="BIZ UDPゴシック" panose="020B0400000000000000" pitchFamily="50" charset="-128"/>
                <a:cs typeface="メイリオ" pitchFamily="50" charset="-128"/>
              </a:rPr>
              <a:t>ChatGPT</a:t>
            </a:r>
            <a:r>
              <a:rPr lang="ja-JP" altLang="en-US" sz="1400" dirty="0">
                <a:solidFill>
                  <a:schemeClr val="tx1"/>
                </a:solidFill>
                <a:latin typeface="BIZ UDPゴシック" panose="020B0400000000000000" pitchFamily="50" charset="-128"/>
                <a:ea typeface="BIZ UDPゴシック" panose="020B0400000000000000" pitchFamily="50" charset="-128"/>
                <a:cs typeface="メイリオ" pitchFamily="50" charset="-128"/>
              </a:rPr>
              <a:t>の基本と具体的なビジネスでの活用事例を、講師が実際に操作を行いながらわかりやすく解説する内容となっています。</a:t>
            </a:r>
          </a:p>
        </p:txBody>
      </p:sp>
      <p:cxnSp>
        <p:nvCxnSpPr>
          <p:cNvPr id="12" name="直線コネクタ 11"/>
          <p:cNvCxnSpPr>
            <a:cxnSpLocks/>
          </p:cNvCxnSpPr>
          <p:nvPr/>
        </p:nvCxnSpPr>
        <p:spPr>
          <a:xfrm>
            <a:off x="169019" y="7473280"/>
            <a:ext cx="6648148" cy="0"/>
          </a:xfrm>
          <a:prstGeom prst="line">
            <a:avLst/>
          </a:prstGeom>
          <a:ln w="22225">
            <a:solidFill>
              <a:schemeClr val="bg1">
                <a:lumMod val="6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4703893" y="7638195"/>
            <a:ext cx="1973943" cy="276999"/>
          </a:xfrm>
          <a:prstGeom prst="rect">
            <a:avLst/>
          </a:prstGeom>
          <a:solidFill>
            <a:srgbClr val="7030A0"/>
          </a:solidFill>
        </p:spPr>
        <p:txBody>
          <a:bodyPr wrap="square" rtlCol="0">
            <a:spAutoFit/>
          </a:bodyPr>
          <a:lstStyle/>
          <a:p>
            <a:pPr algn="ctr"/>
            <a:r>
              <a:rPr lang="ja-JP" altLang="en-US" sz="1200" b="1" dirty="0">
                <a:solidFill>
                  <a:schemeClr val="bg1"/>
                </a:solidFill>
                <a:latin typeface="BIZ UDPゴシック" panose="020B0400000000000000" pitchFamily="50" charset="-128"/>
                <a:ea typeface="BIZ UDPゴシック" panose="020B0400000000000000" pitchFamily="50" charset="-128"/>
              </a:rPr>
              <a:t>申込締切日：８月２５日迄</a:t>
            </a:r>
            <a:endParaRPr kumimoji="1" lang="ja-JP" altLang="en-US" sz="1200" b="1" dirty="0">
              <a:solidFill>
                <a:schemeClr val="bg1"/>
              </a:solidFill>
              <a:latin typeface="BIZ UDPゴシック" panose="020B0400000000000000" pitchFamily="50" charset="-128"/>
              <a:ea typeface="BIZ UDPゴシック" panose="020B0400000000000000" pitchFamily="50" charset="-128"/>
            </a:endParaRPr>
          </a:p>
        </p:txBody>
      </p:sp>
      <p:sp>
        <p:nvSpPr>
          <p:cNvPr id="9" name="正方形/長方形 8">
            <a:extLst>
              <a:ext uri="{FF2B5EF4-FFF2-40B4-BE49-F238E27FC236}">
                <a16:creationId xmlns:a16="http://schemas.microsoft.com/office/drawing/2014/main" id="{4171371D-6586-4661-8569-95633BBBD447}"/>
              </a:ext>
            </a:extLst>
          </p:cNvPr>
          <p:cNvSpPr/>
          <p:nvPr/>
        </p:nvSpPr>
        <p:spPr>
          <a:xfrm>
            <a:off x="180542" y="9036260"/>
            <a:ext cx="4523351" cy="703906"/>
          </a:xfrm>
          <a:prstGeom prst="rect">
            <a:avLst/>
          </a:prstGeom>
          <a:noFill/>
          <a:ln w="317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100" b="1" dirty="0">
                <a:solidFill>
                  <a:schemeClr val="tx1"/>
                </a:solidFill>
                <a:latin typeface="BIZ UDPゴシック" panose="020B0400000000000000" pitchFamily="50" charset="-128"/>
                <a:ea typeface="BIZ UDPゴシック" panose="020B0400000000000000" pitchFamily="50" charset="-128"/>
              </a:rPr>
              <a:t>主催：岐阜県商工会連合会　中・</a:t>
            </a:r>
            <a:r>
              <a:rPr lang="ja-JP" altLang="en-US" sz="1100" b="1" dirty="0">
                <a:solidFill>
                  <a:schemeClr val="tx1"/>
                </a:solidFill>
                <a:latin typeface="BIZ UDPゴシック" panose="020B0400000000000000" pitchFamily="50" charset="-128"/>
                <a:ea typeface="BIZ UDPゴシック" panose="020B0400000000000000" pitchFamily="50" charset="-128"/>
              </a:rPr>
              <a:t>東</a:t>
            </a:r>
            <a:r>
              <a:rPr kumimoji="1" lang="ja-JP" altLang="en-US" sz="1100" b="1" dirty="0">
                <a:solidFill>
                  <a:schemeClr val="tx1"/>
                </a:solidFill>
                <a:latin typeface="BIZ UDPゴシック" panose="020B0400000000000000" pitchFamily="50" charset="-128"/>
                <a:ea typeface="BIZ UDPゴシック" panose="020B0400000000000000" pitchFamily="50" charset="-128"/>
              </a:rPr>
              <a:t>濃ブロック広域支援室</a:t>
            </a:r>
            <a:r>
              <a:rPr kumimoji="1" lang="ja-JP" altLang="en-US" sz="1100" dirty="0">
                <a:solidFill>
                  <a:schemeClr val="tx1"/>
                </a:solidFill>
                <a:latin typeface="BIZ UDPゴシック" panose="020B0400000000000000" pitchFamily="50" charset="-128"/>
                <a:ea typeface="BIZ UDPゴシック" panose="020B0400000000000000" pitchFamily="50" charset="-128"/>
              </a:rPr>
              <a:t>　</a:t>
            </a:r>
            <a:endParaRPr lang="en-US" altLang="ja-JP" sz="11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1" dirty="0">
                <a:solidFill>
                  <a:schemeClr val="tx1"/>
                </a:solidFill>
                <a:latin typeface="BIZ UDPゴシック" panose="020B0400000000000000" pitchFamily="50" charset="-128"/>
                <a:ea typeface="BIZ UDPゴシック" panose="020B0400000000000000" pitchFamily="50" charset="-128"/>
              </a:rPr>
              <a:t>共催：</a:t>
            </a:r>
            <a:r>
              <a:rPr lang="ja-JP" altLang="en-US" sz="1100" b="1" dirty="0">
                <a:solidFill>
                  <a:schemeClr val="tx1"/>
                </a:solidFill>
                <a:latin typeface="BIZ UDPゴシック" panose="020B0400000000000000" pitchFamily="50" charset="-128"/>
                <a:ea typeface="BIZ UDPゴシック" panose="020B0400000000000000" pitchFamily="50" charset="-128"/>
              </a:rPr>
              <a:t>坂祝町</a:t>
            </a:r>
            <a:r>
              <a:rPr kumimoji="1" lang="ja-JP" altLang="en-US" sz="1100" b="1" dirty="0">
                <a:solidFill>
                  <a:schemeClr val="tx1"/>
                </a:solidFill>
                <a:latin typeface="BIZ UDPゴシック" panose="020B0400000000000000" pitchFamily="50" charset="-128"/>
                <a:ea typeface="BIZ UDPゴシック" panose="020B0400000000000000" pitchFamily="50" charset="-128"/>
              </a:rPr>
              <a:t>商工会・富加町商工会・御嵩町商工会・八百津町商工会</a:t>
            </a:r>
            <a:endParaRPr kumimoji="1" lang="en-US" altLang="ja-JP" sz="1100" b="1" dirty="0">
              <a:solidFill>
                <a:schemeClr val="tx1"/>
              </a:solidFill>
              <a:latin typeface="BIZ UDPゴシック" panose="020B0400000000000000" pitchFamily="50" charset="-128"/>
              <a:ea typeface="BIZ UDPゴシック" panose="020B0400000000000000" pitchFamily="50" charset="-128"/>
            </a:endParaRPr>
          </a:p>
          <a:p>
            <a:r>
              <a:rPr lang="ja-JP" altLang="en-US" sz="1100" b="1" dirty="0">
                <a:solidFill>
                  <a:schemeClr val="tx1"/>
                </a:solidFill>
                <a:latin typeface="BIZ UDPゴシック" panose="020B0400000000000000" pitchFamily="50" charset="-128"/>
                <a:ea typeface="BIZ UDPゴシック" panose="020B0400000000000000" pitchFamily="50" charset="-128"/>
              </a:rPr>
              <a:t>　　　　</a:t>
            </a:r>
            <a:r>
              <a:rPr kumimoji="1" lang="ja-JP" altLang="en-US" sz="1100" b="1" dirty="0">
                <a:solidFill>
                  <a:schemeClr val="tx1"/>
                </a:solidFill>
                <a:latin typeface="BIZ UDPゴシック" panose="020B0400000000000000" pitchFamily="50" charset="-128"/>
                <a:ea typeface="BIZ UDPゴシック" panose="020B0400000000000000" pitchFamily="50" charset="-128"/>
              </a:rPr>
              <a:t>川辺町商工会・七宗町商工会・白川町商工会・東白川村商工会</a:t>
            </a:r>
            <a:endParaRPr kumimoji="1" lang="en-US" altLang="ja-JP" sz="1100" b="1"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b="1" dirty="0">
                <a:solidFill>
                  <a:schemeClr val="tx1"/>
                </a:solidFill>
                <a:latin typeface="BIZ UDPゴシック" panose="020B0400000000000000" pitchFamily="50" charset="-128"/>
                <a:ea typeface="BIZ UDPゴシック" panose="020B0400000000000000" pitchFamily="50" charset="-128"/>
              </a:rPr>
              <a:t>　　　　（この事業は</a:t>
            </a:r>
            <a:r>
              <a:rPr kumimoji="1" lang="zh-TW" altLang="en-US" sz="1100" b="1" dirty="0">
                <a:solidFill>
                  <a:schemeClr val="tx1"/>
                </a:solidFill>
                <a:latin typeface="BIZ UDPゴシック" panose="020B0400000000000000" pitchFamily="50" charset="-128"/>
                <a:ea typeface="BIZ UDPゴシック" panose="020B0400000000000000" pitchFamily="50" charset="-128"/>
              </a:rPr>
              <a:t>事業環境変化対応型支援事業</a:t>
            </a:r>
            <a:r>
              <a:rPr kumimoji="1" lang="ja-JP" altLang="en-US" sz="1100" b="1" dirty="0">
                <a:solidFill>
                  <a:schemeClr val="tx1"/>
                </a:solidFill>
                <a:latin typeface="BIZ UDPゴシック" panose="020B0400000000000000" pitchFamily="50" charset="-128"/>
                <a:ea typeface="BIZ UDPゴシック" panose="020B0400000000000000" pitchFamily="50" charset="-128"/>
              </a:rPr>
              <a:t>として開催します）</a:t>
            </a:r>
            <a:endParaRPr kumimoji="1" lang="en-US" altLang="ja-JP" sz="1100" b="1" dirty="0">
              <a:solidFill>
                <a:schemeClr val="tx1"/>
              </a:solidFill>
              <a:latin typeface="BIZ UDPゴシック" panose="020B0400000000000000" pitchFamily="50" charset="-128"/>
              <a:ea typeface="BIZ UDPゴシック" panose="020B0400000000000000" pitchFamily="50" charset="-128"/>
            </a:endParaRPr>
          </a:p>
        </p:txBody>
      </p:sp>
      <p:sp>
        <p:nvSpPr>
          <p:cNvPr id="36" name="テキスト ボックス 33">
            <a:extLst>
              <a:ext uri="{FF2B5EF4-FFF2-40B4-BE49-F238E27FC236}">
                <a16:creationId xmlns:a16="http://schemas.microsoft.com/office/drawing/2014/main" id="{665BCAC7-1669-AB5C-E863-574927F6A7C5}"/>
              </a:ext>
            </a:extLst>
          </p:cNvPr>
          <p:cNvSpPr txBox="1">
            <a:spLocks noChangeArrowheads="1"/>
          </p:cNvSpPr>
          <p:nvPr/>
        </p:nvSpPr>
        <p:spPr bwMode="auto">
          <a:xfrm>
            <a:off x="70500" y="-500290"/>
            <a:ext cx="6607336" cy="2031325"/>
          </a:xfrm>
          <a:prstGeom prst="rect">
            <a:avLst/>
          </a:prstGeom>
          <a:noFill/>
          <a:ln>
            <a:noFill/>
            <a:headEnd/>
            <a:tailEnd/>
          </a:ln>
          <a:effectLst/>
        </p:spPr>
        <p:style>
          <a:lnRef idx="1">
            <a:schemeClr val="accent3"/>
          </a:lnRef>
          <a:fillRef idx="2">
            <a:schemeClr val="accent3"/>
          </a:fillRef>
          <a:effectRef idx="1">
            <a:schemeClr val="accent3"/>
          </a:effectRef>
          <a:fontRef idx="minor">
            <a:schemeClr val="dk1"/>
          </a:fontRef>
        </p:style>
        <p:txBody>
          <a:bodyPr wrap="square">
            <a:spAutoFit/>
          </a:bodyPr>
          <a:lstStyle/>
          <a:p>
            <a:r>
              <a:rPr lang="ja-JP" altLang="en-US" sz="1100" dirty="0">
                <a:solidFill>
                  <a:schemeClr val="tx1"/>
                </a:solidFill>
                <a:latin typeface="BIZ UDPゴシック" panose="020B0400000000000000" pitchFamily="50" charset="-128"/>
                <a:ea typeface="BIZ UDPゴシック" panose="020B0400000000000000" pitchFamily="50" charset="-128"/>
                <a:cs typeface="メイリオ" pitchFamily="50" charset="-128"/>
              </a:rPr>
              <a:t>　</a:t>
            </a:r>
            <a:endParaRPr lang="en-US" altLang="ja-JP" sz="1100" dirty="0">
              <a:solidFill>
                <a:schemeClr val="tx1"/>
              </a:solidFill>
              <a:latin typeface="BIZ UDPゴシック" panose="020B0400000000000000" pitchFamily="50" charset="-128"/>
              <a:ea typeface="BIZ UDPゴシック" panose="020B0400000000000000" pitchFamily="50" charset="-128"/>
              <a:cs typeface="メイリオ" pitchFamily="50" charset="-128"/>
            </a:endParaRPr>
          </a:p>
          <a:p>
            <a:endParaRPr lang="en-US" altLang="ja-JP" sz="1100" dirty="0">
              <a:solidFill>
                <a:schemeClr val="tx1"/>
              </a:solidFill>
              <a:latin typeface="BIZ UDPゴシック" panose="020B0400000000000000" pitchFamily="50" charset="-128"/>
              <a:ea typeface="BIZ UDPゴシック" panose="020B0400000000000000" pitchFamily="50" charset="-128"/>
              <a:cs typeface="メイリオ" pitchFamily="50" charset="-128"/>
            </a:endParaRPr>
          </a:p>
          <a:p>
            <a:r>
              <a:rPr lang="ja-JP" altLang="en-US" sz="2400" b="1" dirty="0">
                <a:solidFill>
                  <a:schemeClr val="tx1"/>
                </a:solidFill>
                <a:latin typeface="BIZ UDPゴシック" panose="020B0400000000000000" pitchFamily="50" charset="-128"/>
                <a:ea typeface="BIZ UDPゴシック" panose="020B0400000000000000" pitchFamily="50" charset="-128"/>
                <a:cs typeface="メイリオ" pitchFamily="50" charset="-128"/>
              </a:rPr>
              <a:t>　</a:t>
            </a:r>
            <a:endParaRPr lang="en-US" altLang="ja-JP" sz="2000" b="1" dirty="0">
              <a:solidFill>
                <a:schemeClr val="tx1"/>
              </a:solidFill>
              <a:effectLst/>
              <a:latin typeface="BIZ UDPゴシック" panose="020B0400000000000000" pitchFamily="50" charset="-128"/>
              <a:ea typeface="BIZ UDPゴシック" panose="020B0400000000000000" pitchFamily="50" charset="-128"/>
              <a:cs typeface="メイリオ" pitchFamily="50" charset="-128"/>
            </a:endParaRPr>
          </a:p>
          <a:p>
            <a:r>
              <a:rPr lang="ja-JP" altLang="en-US" sz="4000" b="1" dirty="0">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　</a:t>
            </a:r>
            <a:r>
              <a:rPr lang="en-US" altLang="ja-JP" sz="4000" b="1" dirty="0">
                <a:solidFill>
                  <a:schemeClr val="bg1"/>
                </a:solidFill>
                <a:effectLst/>
                <a:latin typeface="BIZ UDPゴシック" panose="020B0400000000000000" pitchFamily="50" charset="-128"/>
                <a:ea typeface="BIZ UDPゴシック" panose="020B0400000000000000" pitchFamily="50" charset="-128"/>
                <a:cs typeface="メイリオ" pitchFamily="50" charset="-128"/>
              </a:rPr>
              <a:t>ChatGPT</a:t>
            </a:r>
          </a:p>
          <a:p>
            <a:r>
              <a:rPr lang="ja-JP" altLang="en-US" sz="2800" b="1" dirty="0">
                <a:solidFill>
                  <a:schemeClr val="bg1"/>
                </a:solidFill>
                <a:effectLst/>
                <a:latin typeface="BIZ UDPゴシック" panose="020B0400000000000000" pitchFamily="50" charset="-128"/>
                <a:ea typeface="BIZ UDPゴシック" panose="020B0400000000000000" pitchFamily="50" charset="-128"/>
                <a:cs typeface="メイリオ" pitchFamily="50" charset="-128"/>
              </a:rPr>
              <a:t>　　　　</a:t>
            </a:r>
            <a:r>
              <a:rPr lang="ja-JP" altLang="en-US" sz="4000" b="1" dirty="0">
                <a:solidFill>
                  <a:schemeClr val="bg1"/>
                </a:solidFill>
                <a:effectLst/>
                <a:latin typeface="BIZ UDPゴシック" panose="020B0400000000000000" pitchFamily="50" charset="-128"/>
                <a:ea typeface="BIZ UDPゴシック" panose="020B0400000000000000" pitchFamily="50" charset="-128"/>
                <a:cs typeface="メイリオ" pitchFamily="50" charset="-128"/>
              </a:rPr>
              <a:t>ビジネス活用セミナー</a:t>
            </a:r>
            <a:endParaRPr lang="en-US" altLang="ja-JP" sz="2800" b="1" dirty="0">
              <a:solidFill>
                <a:schemeClr val="bg1"/>
              </a:solidFill>
              <a:effectLst/>
              <a:latin typeface="BIZ UDPゴシック" panose="020B0400000000000000" pitchFamily="50" charset="-128"/>
              <a:ea typeface="BIZ UDPゴシック" panose="020B0400000000000000" pitchFamily="50" charset="-128"/>
              <a:cs typeface="メイリオ" pitchFamily="50" charset="-128"/>
            </a:endParaRPr>
          </a:p>
        </p:txBody>
      </p:sp>
      <p:sp>
        <p:nvSpPr>
          <p:cNvPr id="41" name="テキスト ボックス 5">
            <a:extLst>
              <a:ext uri="{FF2B5EF4-FFF2-40B4-BE49-F238E27FC236}">
                <a16:creationId xmlns:a16="http://schemas.microsoft.com/office/drawing/2014/main" id="{A814714E-E93C-B64B-B1E9-D41A9F91A69E}"/>
              </a:ext>
            </a:extLst>
          </p:cNvPr>
          <p:cNvSpPr txBox="1">
            <a:spLocks noChangeArrowheads="1"/>
          </p:cNvSpPr>
          <p:nvPr/>
        </p:nvSpPr>
        <p:spPr bwMode="auto">
          <a:xfrm>
            <a:off x="1105494" y="2885415"/>
            <a:ext cx="3187602" cy="404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600" b="1" dirty="0">
                <a:latin typeface="BIZ UDPゴシック" panose="020B0400000000000000" pitchFamily="50" charset="-128"/>
                <a:ea typeface="BIZ UDPゴシック" panose="020B0400000000000000" pitchFamily="50" charset="-128"/>
                <a:cs typeface="メイリオ" panose="020B0604030504040204" pitchFamily="50" charset="-128"/>
              </a:rPr>
              <a:t>令和</a:t>
            </a:r>
            <a:r>
              <a:rPr lang="ja-JP" altLang="en-US" sz="2800" b="1" dirty="0">
                <a:latin typeface="BIZ UDPゴシック" panose="020B0400000000000000" pitchFamily="50" charset="-128"/>
                <a:ea typeface="BIZ UDPゴシック" panose="020B0400000000000000" pitchFamily="50" charset="-128"/>
                <a:cs typeface="メイリオ" panose="020B0604030504040204" pitchFamily="50" charset="-128"/>
              </a:rPr>
              <a:t>５</a:t>
            </a:r>
            <a:r>
              <a:rPr lang="ja-JP" altLang="en-US" sz="1600" b="1" dirty="0">
                <a:latin typeface="BIZ UDPゴシック" panose="020B0400000000000000" pitchFamily="50" charset="-128"/>
                <a:ea typeface="BIZ UDPゴシック" panose="020B0400000000000000" pitchFamily="50" charset="-128"/>
                <a:cs typeface="メイリオ" panose="020B0604030504040204" pitchFamily="50" charset="-128"/>
              </a:rPr>
              <a:t>年</a:t>
            </a:r>
            <a:r>
              <a:rPr lang="ja-JP" altLang="en-US" sz="2800" b="1" dirty="0">
                <a:latin typeface="BIZ UDPゴシック" panose="020B0400000000000000" pitchFamily="50" charset="-128"/>
                <a:ea typeface="BIZ UDPゴシック" panose="020B0400000000000000" pitchFamily="50" charset="-128"/>
                <a:cs typeface="メイリオ" panose="020B0604030504040204" pitchFamily="50" charset="-128"/>
              </a:rPr>
              <a:t>８</a:t>
            </a:r>
            <a:r>
              <a:rPr kumimoji="1" lang="ja-JP" altLang="ja-JP" sz="2200" b="1" i="0" u="none" strike="noStrike" cap="none" normalizeH="0" baseline="0" dirty="0">
                <a:ln>
                  <a:noFill/>
                </a:ln>
                <a:effectLst/>
                <a:latin typeface="BIZ UDPゴシック" panose="020B0400000000000000" pitchFamily="50" charset="-128"/>
                <a:ea typeface="BIZ UDPゴシック" panose="020B0400000000000000" pitchFamily="50" charset="-128"/>
                <a:cs typeface="メイリオ" panose="020B0604030504040204" pitchFamily="50" charset="-128"/>
              </a:rPr>
              <a:t>月</a:t>
            </a:r>
            <a:r>
              <a:rPr lang="ja-JP" altLang="en-US" sz="2800" b="1" dirty="0">
                <a:latin typeface="BIZ UDPゴシック" panose="020B0400000000000000" pitchFamily="50" charset="-128"/>
                <a:ea typeface="BIZ UDPゴシック" panose="020B0400000000000000" pitchFamily="50" charset="-128"/>
                <a:cs typeface="メイリオ" panose="020B0604030504040204" pitchFamily="50" charset="-128"/>
              </a:rPr>
              <a:t>３１</a:t>
            </a:r>
            <a:r>
              <a:rPr kumimoji="1" lang="ja-JP" altLang="ja-JP" sz="2200" b="1" i="0" u="none" strike="noStrike" cap="none" normalizeH="0" baseline="0" dirty="0">
                <a:ln>
                  <a:noFill/>
                </a:ln>
                <a:effectLst/>
                <a:latin typeface="BIZ UDPゴシック" panose="020B0400000000000000" pitchFamily="50" charset="-128"/>
                <a:ea typeface="BIZ UDPゴシック" panose="020B0400000000000000" pitchFamily="50" charset="-128"/>
                <a:cs typeface="メイリオ" panose="020B0604030504040204" pitchFamily="50" charset="-128"/>
              </a:rPr>
              <a:t>日</a:t>
            </a:r>
            <a:r>
              <a:rPr kumimoji="1" lang="ja-JP" altLang="en-US" sz="2200" b="1" i="0" u="none" strike="noStrike" cap="none" normalizeH="0" baseline="0" dirty="0">
                <a:ln>
                  <a:noFill/>
                </a:ln>
                <a:effectLst/>
                <a:latin typeface="BIZ UDPゴシック" panose="020B0400000000000000" pitchFamily="50" charset="-128"/>
                <a:ea typeface="BIZ UDPゴシック" panose="020B0400000000000000" pitchFamily="50" charset="-128"/>
                <a:cs typeface="メイリオ" panose="020B0604030504040204" pitchFamily="50" charset="-128"/>
              </a:rPr>
              <a:t>（木）</a:t>
            </a:r>
            <a:endParaRPr kumimoji="1" lang="ja-JP" altLang="ja-JP" sz="2200" b="1" i="0" u="none" strike="noStrike" cap="none" normalizeH="0" baseline="0" dirty="0">
              <a:ln>
                <a:noFill/>
              </a:ln>
              <a:effectLst/>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45" name="テキスト ボックス 33">
            <a:extLst>
              <a:ext uri="{FF2B5EF4-FFF2-40B4-BE49-F238E27FC236}">
                <a16:creationId xmlns:a16="http://schemas.microsoft.com/office/drawing/2014/main" id="{7B57F696-92BF-40BF-6B0E-B0E30856ED18}"/>
              </a:ext>
            </a:extLst>
          </p:cNvPr>
          <p:cNvSpPr txBox="1">
            <a:spLocks noChangeArrowheads="1"/>
          </p:cNvSpPr>
          <p:nvPr/>
        </p:nvSpPr>
        <p:spPr bwMode="auto">
          <a:xfrm>
            <a:off x="140600" y="6897905"/>
            <a:ext cx="851508" cy="369332"/>
          </a:xfrm>
          <a:prstGeom prst="rect">
            <a:avLst/>
          </a:prstGeom>
          <a:solidFill>
            <a:srgbClr val="7030A0"/>
          </a:solidFill>
          <a:ln>
            <a:noFill/>
            <a:headEnd/>
            <a:tailEnd/>
          </a:ln>
          <a:effectLst/>
        </p:spPr>
        <p:style>
          <a:lnRef idx="1">
            <a:schemeClr val="accent3"/>
          </a:lnRef>
          <a:fillRef idx="2">
            <a:schemeClr val="accent3"/>
          </a:fillRef>
          <a:effectRef idx="1">
            <a:schemeClr val="accent3"/>
          </a:effectRef>
          <a:fontRef idx="minor">
            <a:schemeClr val="dk1"/>
          </a:fontRef>
        </p:style>
        <p:txBody>
          <a:bodyPr wrap="square" lIns="0" tIns="0" rIns="0" bIns="0">
            <a:spAutoFit/>
          </a:bodyPr>
          <a:lstStyle/>
          <a:p>
            <a:pPr algn="ctr"/>
            <a:r>
              <a:rPr lang="ja-JP" altLang="en-US" sz="2400" b="1" dirty="0">
                <a:solidFill>
                  <a:schemeClr val="bg1"/>
                </a:solidFill>
                <a:latin typeface="BIZ UDPゴシック" panose="020B0400000000000000" pitchFamily="50" charset="-128"/>
                <a:ea typeface="BIZ UDPゴシック" panose="020B0400000000000000" pitchFamily="50" charset="-128"/>
                <a:cs typeface="メイリオ" pitchFamily="50" charset="-128"/>
              </a:rPr>
              <a:t>会場</a:t>
            </a:r>
            <a:endParaRPr lang="en-US" altLang="ja-JP" sz="4800" b="1" dirty="0">
              <a:solidFill>
                <a:schemeClr val="bg1"/>
              </a:solidFill>
              <a:latin typeface="BIZ UDPゴシック" panose="020B0400000000000000" pitchFamily="50" charset="-128"/>
              <a:ea typeface="BIZ UDPゴシック" panose="020B0400000000000000" pitchFamily="50" charset="-128"/>
              <a:cs typeface="メイリオ" pitchFamily="50" charset="-128"/>
            </a:endParaRPr>
          </a:p>
        </p:txBody>
      </p:sp>
      <p:sp>
        <p:nvSpPr>
          <p:cNvPr id="48" name="テキスト ボックス 15">
            <a:extLst>
              <a:ext uri="{FF2B5EF4-FFF2-40B4-BE49-F238E27FC236}">
                <a16:creationId xmlns:a16="http://schemas.microsoft.com/office/drawing/2014/main" id="{A1F94A47-3755-7383-A5EE-D794A544D2C4}"/>
              </a:ext>
            </a:extLst>
          </p:cNvPr>
          <p:cNvSpPr txBox="1">
            <a:spLocks noChangeArrowheads="1"/>
          </p:cNvSpPr>
          <p:nvPr/>
        </p:nvSpPr>
        <p:spPr bwMode="auto">
          <a:xfrm>
            <a:off x="3953775" y="2882705"/>
            <a:ext cx="1769375" cy="448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altLang="ja-JP" sz="2800" b="1" dirty="0">
                <a:latin typeface="BIZ UDPゴシック" panose="020B0400000000000000" pitchFamily="50" charset="-128"/>
                <a:ea typeface="BIZ UDPゴシック" panose="020B0400000000000000" pitchFamily="50" charset="-128"/>
                <a:cs typeface="メイリオ" panose="020B0604030504040204" pitchFamily="50" charset="-128"/>
              </a:rPr>
              <a:t>19</a:t>
            </a:r>
            <a:r>
              <a:rPr lang="ja-JP" altLang="en-US" sz="1600" b="1" dirty="0">
                <a:latin typeface="BIZ UDPゴシック" panose="020B0400000000000000" pitchFamily="50" charset="-128"/>
                <a:ea typeface="BIZ UDPゴシック" panose="020B0400000000000000" pitchFamily="50" charset="-128"/>
                <a:cs typeface="メイリオ" panose="020B0604030504040204" pitchFamily="50" charset="-128"/>
              </a:rPr>
              <a:t>時</a:t>
            </a:r>
            <a:r>
              <a:rPr kumimoji="1" lang="ja-JP" altLang="en-US" sz="1600" b="1" i="0" u="none" strike="noStrike" cap="none" normalizeH="0" baseline="0" dirty="0">
                <a:ln>
                  <a:noFill/>
                </a:ln>
                <a:effectLst/>
                <a:latin typeface="BIZ UDPゴシック" panose="020B0400000000000000" pitchFamily="50" charset="-128"/>
                <a:ea typeface="BIZ UDPゴシック" panose="020B0400000000000000" pitchFamily="50" charset="-128"/>
                <a:cs typeface="メイリオ" panose="020B0604030504040204" pitchFamily="50" charset="-128"/>
              </a:rPr>
              <a:t>～</a:t>
            </a:r>
            <a:r>
              <a:rPr kumimoji="1" lang="en-US" altLang="ja-JP" sz="2800" b="1" i="0" u="none" strike="noStrike" cap="none" normalizeH="0" baseline="0" dirty="0">
                <a:ln>
                  <a:noFill/>
                </a:ln>
                <a:effectLst/>
                <a:latin typeface="BIZ UDPゴシック" panose="020B0400000000000000" pitchFamily="50" charset="-128"/>
                <a:ea typeface="BIZ UDPゴシック" panose="020B0400000000000000" pitchFamily="50" charset="-128"/>
                <a:cs typeface="メイリオ" panose="020B0604030504040204" pitchFamily="50" charset="-128"/>
              </a:rPr>
              <a:t>21</a:t>
            </a:r>
            <a:r>
              <a:rPr kumimoji="1" lang="ja-JP" altLang="en-US" sz="1600" b="1" i="0" u="none" strike="noStrike" cap="none" normalizeH="0" baseline="0" dirty="0">
                <a:ln>
                  <a:noFill/>
                </a:ln>
                <a:effectLst/>
                <a:latin typeface="BIZ UDPゴシック" panose="020B0400000000000000" pitchFamily="50" charset="-128"/>
                <a:ea typeface="BIZ UDPゴシック" panose="020B0400000000000000" pitchFamily="50" charset="-128"/>
                <a:cs typeface="メイリオ" panose="020B0604030504040204" pitchFamily="50" charset="-128"/>
              </a:rPr>
              <a:t>時</a:t>
            </a:r>
            <a:endParaRPr kumimoji="1" lang="en-US" altLang="ja-JP" sz="1600" b="1" i="0" u="none" strike="noStrike" cap="none" normalizeH="0" baseline="0" dirty="0">
              <a:ln>
                <a:noFill/>
              </a:ln>
              <a:effectLst/>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53" name="テキスト ボックス 33">
            <a:extLst>
              <a:ext uri="{FF2B5EF4-FFF2-40B4-BE49-F238E27FC236}">
                <a16:creationId xmlns:a16="http://schemas.microsoft.com/office/drawing/2014/main" id="{78F03E3C-3BE7-6EC1-D928-D1BB57B18070}"/>
              </a:ext>
            </a:extLst>
          </p:cNvPr>
          <p:cNvSpPr txBox="1">
            <a:spLocks noChangeArrowheads="1"/>
          </p:cNvSpPr>
          <p:nvPr/>
        </p:nvSpPr>
        <p:spPr bwMode="auto">
          <a:xfrm>
            <a:off x="153509" y="5825514"/>
            <a:ext cx="6569134" cy="954107"/>
          </a:xfrm>
          <a:prstGeom prst="rect">
            <a:avLst/>
          </a:prstGeom>
          <a:solidFill>
            <a:schemeClr val="bg1"/>
          </a:solidFill>
          <a:ln w="12700" cmpd="dbl">
            <a:solidFill>
              <a:schemeClr val="tx1">
                <a:lumMod val="75000"/>
                <a:lumOff val="25000"/>
              </a:schemeClr>
            </a:solidFill>
            <a:headEnd/>
            <a:tailEnd/>
          </a:ln>
          <a:effectLst/>
        </p:spPr>
        <p:style>
          <a:lnRef idx="1">
            <a:schemeClr val="accent3"/>
          </a:lnRef>
          <a:fillRef idx="2">
            <a:schemeClr val="accent3"/>
          </a:fillRef>
          <a:effectRef idx="1">
            <a:schemeClr val="accent3"/>
          </a:effectRef>
          <a:fontRef idx="minor">
            <a:schemeClr val="dk1"/>
          </a:fontRef>
        </p:style>
        <p:txBody>
          <a:bodyPr wrap="square">
            <a:spAutoFit/>
          </a:bodyPr>
          <a:lstStyle/>
          <a:p>
            <a:r>
              <a:rPr lang="ja-JP" altLang="en-US" sz="1400" dirty="0">
                <a:solidFill>
                  <a:schemeClr val="tx1"/>
                </a:solidFill>
                <a:latin typeface="BIZ UDPゴシック" panose="020B0400000000000000" pitchFamily="50" charset="-128"/>
                <a:ea typeface="BIZ UDPゴシック" panose="020B0400000000000000" pitchFamily="50" charset="-128"/>
                <a:cs typeface="メイリオ" pitchFamily="50" charset="-128"/>
              </a:rPr>
              <a:t>セミナーでは講師が実際に</a:t>
            </a:r>
            <a:r>
              <a:rPr lang="en-US" altLang="ja-JP" sz="1400" dirty="0">
                <a:solidFill>
                  <a:schemeClr val="tx1"/>
                </a:solidFill>
                <a:latin typeface="BIZ UDPゴシック" panose="020B0400000000000000" pitchFamily="50" charset="-128"/>
                <a:ea typeface="BIZ UDPゴシック" panose="020B0400000000000000" pitchFamily="50" charset="-128"/>
                <a:cs typeface="メイリオ" pitchFamily="50" charset="-128"/>
              </a:rPr>
              <a:t>ChatGPT</a:t>
            </a:r>
            <a:r>
              <a:rPr lang="ja-JP" altLang="en-US" sz="1400" dirty="0">
                <a:solidFill>
                  <a:schemeClr val="tx1"/>
                </a:solidFill>
                <a:latin typeface="BIZ UDPゴシック" panose="020B0400000000000000" pitchFamily="50" charset="-128"/>
                <a:ea typeface="BIZ UDPゴシック" panose="020B0400000000000000" pitchFamily="50" charset="-128"/>
                <a:cs typeface="メイリオ" pitchFamily="50" charset="-128"/>
              </a:rPr>
              <a:t>を使用します。セミナー中、</a:t>
            </a:r>
            <a:r>
              <a:rPr lang="en-US" altLang="ja-JP" sz="1400" dirty="0">
                <a:solidFill>
                  <a:schemeClr val="tx1"/>
                </a:solidFill>
                <a:latin typeface="BIZ UDPゴシック" panose="020B0400000000000000" pitchFamily="50" charset="-128"/>
                <a:ea typeface="BIZ UDPゴシック" panose="020B0400000000000000" pitchFamily="50" charset="-128"/>
                <a:cs typeface="メイリオ" pitchFamily="50" charset="-128"/>
              </a:rPr>
              <a:t>PC</a:t>
            </a:r>
            <a:r>
              <a:rPr lang="ja-JP" altLang="en-US" sz="1400" dirty="0">
                <a:solidFill>
                  <a:schemeClr val="tx1"/>
                </a:solidFill>
                <a:latin typeface="BIZ UDPゴシック" panose="020B0400000000000000" pitchFamily="50" charset="-128"/>
                <a:ea typeface="BIZ UDPゴシック" panose="020B0400000000000000" pitchFamily="50" charset="-128"/>
                <a:cs typeface="メイリオ" pitchFamily="50" charset="-128"/>
              </a:rPr>
              <a:t>やスマホを同じように実際に使用いただくと理解が進みますのでご用意いただく事をお勧めします。</a:t>
            </a:r>
            <a:r>
              <a:rPr lang="en-US" altLang="ja-JP" sz="1400" dirty="0">
                <a:solidFill>
                  <a:schemeClr val="tx1"/>
                </a:solidFill>
                <a:latin typeface="BIZ UDPゴシック" panose="020B0400000000000000" pitchFamily="50" charset="-128"/>
                <a:ea typeface="BIZ UDPゴシック" panose="020B0400000000000000" pitchFamily="50" charset="-128"/>
                <a:cs typeface="メイリオ" pitchFamily="50" charset="-128"/>
              </a:rPr>
              <a:t>ChatGPT</a:t>
            </a:r>
            <a:r>
              <a:rPr lang="ja-JP" altLang="en-US" sz="1400" dirty="0">
                <a:solidFill>
                  <a:schemeClr val="tx1"/>
                </a:solidFill>
                <a:latin typeface="BIZ UDPゴシック" panose="020B0400000000000000" pitchFamily="50" charset="-128"/>
                <a:ea typeface="BIZ UDPゴシック" panose="020B0400000000000000" pitchFamily="50" charset="-128"/>
                <a:cs typeface="メイリオ" pitchFamily="50" charset="-128"/>
              </a:rPr>
              <a:t>の利用には事前の設定が必要となりますのでご注意ください。</a:t>
            </a:r>
            <a:endParaRPr lang="en-US" altLang="ja-JP" sz="1400" dirty="0">
              <a:solidFill>
                <a:schemeClr val="tx1"/>
              </a:solidFill>
              <a:latin typeface="BIZ UDPゴシック" panose="020B0400000000000000" pitchFamily="50" charset="-128"/>
              <a:ea typeface="BIZ UDPゴシック" panose="020B0400000000000000" pitchFamily="50" charset="-128"/>
              <a:cs typeface="メイリオ" pitchFamily="50" charset="-128"/>
            </a:endParaRPr>
          </a:p>
          <a:p>
            <a:r>
              <a:rPr lang="ja-JP" altLang="en-US" sz="1400" dirty="0">
                <a:solidFill>
                  <a:schemeClr val="tx1"/>
                </a:solidFill>
                <a:latin typeface="BIZ UDPゴシック" panose="020B0400000000000000" pitchFamily="50" charset="-128"/>
                <a:ea typeface="BIZ UDPゴシック" panose="020B0400000000000000" pitchFamily="50" charset="-128"/>
                <a:cs typeface="メイリオ" pitchFamily="50" charset="-128"/>
              </a:rPr>
              <a:t>事前設定等不明な点は商工会へお尋ねください。</a:t>
            </a:r>
            <a:endParaRPr lang="en-US" altLang="ja-JP" sz="1400" dirty="0">
              <a:solidFill>
                <a:schemeClr val="tx1"/>
              </a:solidFill>
              <a:latin typeface="BIZ UDPゴシック" panose="020B0400000000000000" pitchFamily="50" charset="-128"/>
              <a:ea typeface="BIZ UDPゴシック" panose="020B0400000000000000" pitchFamily="50" charset="-128"/>
              <a:cs typeface="メイリオ" pitchFamily="50" charset="-128"/>
            </a:endParaRPr>
          </a:p>
        </p:txBody>
      </p:sp>
      <p:sp>
        <p:nvSpPr>
          <p:cNvPr id="56" name="角丸四角形 21">
            <a:extLst>
              <a:ext uri="{FF2B5EF4-FFF2-40B4-BE49-F238E27FC236}">
                <a16:creationId xmlns:a16="http://schemas.microsoft.com/office/drawing/2014/main" id="{7CE96C2A-7ED4-0809-2D93-B1D8B8A6182C}"/>
              </a:ext>
            </a:extLst>
          </p:cNvPr>
          <p:cNvSpPr/>
          <p:nvPr/>
        </p:nvSpPr>
        <p:spPr>
          <a:xfrm>
            <a:off x="3984781" y="340659"/>
            <a:ext cx="1171965" cy="316078"/>
          </a:xfrm>
          <a:prstGeom prst="roundRect">
            <a:avLst>
              <a:gd name="adj" fmla="val 50000"/>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1800"/>
              </a:lnSpc>
            </a:pPr>
            <a:r>
              <a:rPr lang="ja-JP" altLang="en-US" sz="1600" kern="100" dirty="0">
                <a:solidFill>
                  <a:schemeClr val="bg1"/>
                </a:solidFill>
                <a:latin typeface="BIZ UDPゴシック" panose="020B0400000000000000" pitchFamily="50" charset="-128"/>
                <a:ea typeface="BIZ UDPゴシック" panose="020B0400000000000000" pitchFamily="50" charset="-128"/>
                <a:cs typeface="Times New Roman" panose="02020603050405020304" pitchFamily="18" charset="0"/>
              </a:rPr>
              <a:t>参加無料</a:t>
            </a:r>
            <a:endParaRPr lang="ja-JP" sz="105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61" name="テキスト ボックス 15">
            <a:extLst>
              <a:ext uri="{FF2B5EF4-FFF2-40B4-BE49-F238E27FC236}">
                <a16:creationId xmlns:a16="http://schemas.microsoft.com/office/drawing/2014/main" id="{4B914840-DB84-7BCA-B6A0-685ED00D5366}"/>
              </a:ext>
            </a:extLst>
          </p:cNvPr>
          <p:cNvSpPr txBox="1">
            <a:spLocks noChangeArrowheads="1"/>
          </p:cNvSpPr>
          <p:nvPr/>
        </p:nvSpPr>
        <p:spPr bwMode="auto">
          <a:xfrm>
            <a:off x="1025823" y="4188907"/>
            <a:ext cx="5356948" cy="1741502"/>
          </a:xfrm>
          <a:prstGeom prst="rect">
            <a:avLst/>
          </a:prstGeom>
          <a:noFill/>
          <a:ln>
            <a:noFill/>
          </a:ln>
        </p:spPr>
        <p:txBody>
          <a:bodyPr vert="horz" wrap="square" lIns="74295" tIns="8890" rIns="74295" bIns="8890" numCol="1" anchor="t" anchorCtr="0" compatLnSpc="1">
            <a:prstTxWarp prst="textNoShape">
              <a:avLst/>
            </a:prstTxWarp>
            <a:spAutoFit/>
          </a:bodyPr>
          <a:lstStyle/>
          <a:p>
            <a:pPr lvl="0" fontAlgn="base">
              <a:spcBef>
                <a:spcPct val="0"/>
              </a:spcBef>
              <a:spcAft>
                <a:spcPct val="0"/>
              </a:spcAft>
            </a:pPr>
            <a:r>
              <a:rPr lang="zh-TW" altLang="en-US" sz="1600" b="1" i="0" u="none" strike="noStrike" dirty="0">
                <a:effectLst/>
                <a:latin typeface="BIZ UDPゴシック" panose="020B0400000000000000" pitchFamily="50" charset="-128"/>
                <a:ea typeface="BIZ UDPゴシック" panose="020B0400000000000000" pitchFamily="50" charset="-128"/>
              </a:rPr>
              <a:t>株式会社道家経営･法務事務</a:t>
            </a:r>
            <a:r>
              <a:rPr lang="ja-JP" altLang="en-US" sz="1600" b="1" i="0" u="none" strike="noStrike" dirty="0">
                <a:effectLst/>
                <a:latin typeface="BIZ UDPゴシック" panose="020B0400000000000000" pitchFamily="50" charset="-128"/>
                <a:ea typeface="BIZ UDPゴシック" panose="020B0400000000000000" pitchFamily="50" charset="-128"/>
              </a:rPr>
              <a:t>所</a:t>
            </a:r>
            <a:endParaRPr lang="en-US" altLang="ja-JP" sz="1600" b="1" i="0" u="none" strike="noStrike" dirty="0">
              <a:effectLst/>
              <a:latin typeface="BIZ UDPゴシック" panose="020B0400000000000000" pitchFamily="50" charset="-128"/>
              <a:ea typeface="BIZ UDPゴシック" panose="020B0400000000000000" pitchFamily="50" charset="-128"/>
            </a:endParaRPr>
          </a:p>
          <a:p>
            <a:pPr lvl="0" fontAlgn="base">
              <a:spcBef>
                <a:spcPct val="0"/>
              </a:spcBef>
              <a:spcAft>
                <a:spcPct val="0"/>
              </a:spcAft>
            </a:pPr>
            <a:r>
              <a:rPr lang="ja-JP" altLang="en-US" sz="1600" b="1" dirty="0">
                <a:solidFill>
                  <a:srgbClr val="000000"/>
                </a:solidFill>
                <a:latin typeface="BIZ UDPゴシック" panose="020B0400000000000000" pitchFamily="50" charset="-128"/>
                <a:ea typeface="BIZ UDPゴシック" panose="020B0400000000000000" pitchFamily="50" charset="-128"/>
                <a:cs typeface="メイリオ" panose="020B0604030504040204" pitchFamily="50" charset="-128"/>
              </a:rPr>
              <a:t>代表  </a:t>
            </a:r>
            <a:r>
              <a:rPr lang="ja-JP" altLang="en-US" sz="2400" b="1" dirty="0">
                <a:solidFill>
                  <a:srgbClr val="000000"/>
                </a:solidFill>
                <a:latin typeface="BIZ UDPゴシック" panose="020B0400000000000000" pitchFamily="50" charset="-128"/>
                <a:ea typeface="BIZ UDPゴシック" panose="020B0400000000000000" pitchFamily="50" charset="-128"/>
                <a:cs typeface="メイリオ" panose="020B0604030504040204" pitchFamily="50" charset="-128"/>
              </a:rPr>
              <a:t>道家　睦明 </a:t>
            </a:r>
            <a:r>
              <a:rPr lang="ja-JP" altLang="en-US" sz="1600" dirty="0">
                <a:solidFill>
                  <a:srgbClr val="000000"/>
                </a:solidFill>
                <a:latin typeface="BIZ UDPゴシック" panose="020B0400000000000000" pitchFamily="50" charset="-128"/>
                <a:ea typeface="BIZ UDPゴシック" panose="020B0400000000000000" pitchFamily="50" charset="-128"/>
                <a:cs typeface="メイリオ" panose="020B0604030504040204" pitchFamily="50" charset="-128"/>
              </a:rPr>
              <a:t>氏</a:t>
            </a:r>
            <a:endParaRPr lang="en-US" altLang="ja-JP" sz="1600" dirty="0">
              <a:solidFill>
                <a:srgbClr val="000000"/>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lvl="0" fontAlgn="base">
              <a:spcBef>
                <a:spcPct val="0"/>
              </a:spcBef>
              <a:spcAft>
                <a:spcPct val="0"/>
              </a:spcAft>
            </a:pPr>
            <a:endParaRPr lang="en-US" altLang="ja-JP" sz="1200" dirty="0">
              <a:solidFill>
                <a:srgbClr val="000000"/>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lvl="0" fontAlgn="base">
              <a:spcBef>
                <a:spcPct val="0"/>
              </a:spcBef>
              <a:spcAft>
                <a:spcPct val="0"/>
              </a:spcAft>
            </a:pPr>
            <a:r>
              <a:rPr lang="ja-JP" altLang="en-US" sz="1200" dirty="0">
                <a:solidFill>
                  <a:srgbClr val="000000"/>
                </a:solidFill>
                <a:latin typeface="BIZ UDPゴシック" panose="020B0400000000000000" pitchFamily="50" charset="-128"/>
                <a:ea typeface="BIZ UDPゴシック" panose="020B0400000000000000" pitchFamily="50" charset="-128"/>
                <a:cs typeface="メイリオ" panose="020B0604030504040204" pitchFamily="50" charset="-128"/>
              </a:rPr>
              <a:t>県商工会連合会専門家（エキスパート）、その他中小企業基盤機構等のアドバイザー経験を持ち、マーケティング、販路開拓、新規事業、創業支援、知財活用、マッチング関連、商品開発、まちづくり、システムデザイン、デジタルコンテンツ等と幅広い分野でご活躍されています。</a:t>
            </a:r>
            <a:endParaRPr lang="en-US" altLang="ja-JP" sz="1200" dirty="0">
              <a:solidFill>
                <a:srgbClr val="000000"/>
              </a:solidFill>
              <a:latin typeface="BIZ UDPゴシック" panose="020B0400000000000000" pitchFamily="50" charset="-128"/>
              <a:ea typeface="BIZ UDPゴシック" panose="020B0400000000000000" pitchFamily="50" charset="-128"/>
              <a:cs typeface="メイリオ" panose="020B0604030504040204" pitchFamily="50" charset="-128"/>
            </a:endParaRPr>
          </a:p>
          <a:p>
            <a:pPr lvl="0" fontAlgn="base">
              <a:spcBef>
                <a:spcPct val="0"/>
              </a:spcBef>
              <a:spcAft>
                <a:spcPct val="0"/>
              </a:spcAft>
            </a:pPr>
            <a:endParaRPr lang="en-US" altLang="ja-JP" sz="1200" dirty="0">
              <a:solidFill>
                <a:srgbClr val="000000"/>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63" name="テキスト ボックス 33">
            <a:extLst>
              <a:ext uri="{FF2B5EF4-FFF2-40B4-BE49-F238E27FC236}">
                <a16:creationId xmlns:a16="http://schemas.microsoft.com/office/drawing/2014/main" id="{35373038-CE14-2288-60A5-2AF2CEEC936A}"/>
              </a:ext>
            </a:extLst>
          </p:cNvPr>
          <p:cNvSpPr txBox="1">
            <a:spLocks noChangeArrowheads="1"/>
          </p:cNvSpPr>
          <p:nvPr/>
        </p:nvSpPr>
        <p:spPr bwMode="auto">
          <a:xfrm>
            <a:off x="169019" y="2940295"/>
            <a:ext cx="840042" cy="369332"/>
          </a:xfrm>
          <a:prstGeom prst="rect">
            <a:avLst/>
          </a:prstGeom>
          <a:solidFill>
            <a:srgbClr val="7030A0"/>
          </a:solidFill>
          <a:ln>
            <a:noFill/>
            <a:headEnd/>
            <a:tailEnd/>
          </a:ln>
          <a:effectLst/>
        </p:spPr>
        <p:style>
          <a:lnRef idx="1">
            <a:schemeClr val="accent3"/>
          </a:lnRef>
          <a:fillRef idx="2">
            <a:schemeClr val="accent3"/>
          </a:fillRef>
          <a:effectRef idx="1">
            <a:schemeClr val="accent3"/>
          </a:effectRef>
          <a:fontRef idx="minor">
            <a:schemeClr val="dk1"/>
          </a:fontRef>
        </p:style>
        <p:txBody>
          <a:bodyPr wrap="square" lIns="0" tIns="0" rIns="0" bIns="0">
            <a:spAutoFit/>
          </a:bodyPr>
          <a:lstStyle/>
          <a:p>
            <a:pPr algn="ctr"/>
            <a:r>
              <a:rPr lang="ja-JP" altLang="en-US" sz="2400" b="1" dirty="0">
                <a:solidFill>
                  <a:schemeClr val="bg1"/>
                </a:solidFill>
                <a:latin typeface="BIZ UDPゴシック" panose="020B0400000000000000" pitchFamily="50" charset="-128"/>
                <a:ea typeface="BIZ UDPゴシック" panose="020B0400000000000000" pitchFamily="50" charset="-128"/>
                <a:cs typeface="メイリオ" pitchFamily="50" charset="-128"/>
              </a:rPr>
              <a:t>日時</a:t>
            </a:r>
            <a:endParaRPr lang="en-US" altLang="ja-JP" sz="4800" b="1" dirty="0">
              <a:solidFill>
                <a:schemeClr val="bg1"/>
              </a:solidFill>
              <a:latin typeface="BIZ UDPゴシック" panose="020B0400000000000000" pitchFamily="50" charset="-128"/>
              <a:ea typeface="BIZ UDPゴシック" panose="020B0400000000000000" pitchFamily="50" charset="-128"/>
              <a:cs typeface="メイリオ" pitchFamily="50" charset="-128"/>
            </a:endParaRPr>
          </a:p>
        </p:txBody>
      </p:sp>
      <p:sp>
        <p:nvSpPr>
          <p:cNvPr id="59" name="テキスト ボックス 33">
            <a:extLst>
              <a:ext uri="{FF2B5EF4-FFF2-40B4-BE49-F238E27FC236}">
                <a16:creationId xmlns:a16="http://schemas.microsoft.com/office/drawing/2014/main" id="{AF9D3617-8DA2-9441-E166-269483C424A6}"/>
              </a:ext>
            </a:extLst>
          </p:cNvPr>
          <p:cNvSpPr txBox="1">
            <a:spLocks noChangeArrowheads="1"/>
          </p:cNvSpPr>
          <p:nvPr/>
        </p:nvSpPr>
        <p:spPr bwMode="auto">
          <a:xfrm>
            <a:off x="153509" y="4207128"/>
            <a:ext cx="840042" cy="369332"/>
          </a:xfrm>
          <a:prstGeom prst="rect">
            <a:avLst/>
          </a:prstGeom>
          <a:solidFill>
            <a:srgbClr val="7030A0"/>
          </a:solidFill>
          <a:ln>
            <a:noFill/>
            <a:headEnd/>
            <a:tailEnd/>
          </a:ln>
          <a:effectLst/>
        </p:spPr>
        <p:style>
          <a:lnRef idx="1">
            <a:schemeClr val="accent3"/>
          </a:lnRef>
          <a:fillRef idx="2">
            <a:schemeClr val="accent3"/>
          </a:fillRef>
          <a:effectRef idx="1">
            <a:schemeClr val="accent3"/>
          </a:effectRef>
          <a:fontRef idx="minor">
            <a:schemeClr val="dk1"/>
          </a:fontRef>
        </p:style>
        <p:txBody>
          <a:bodyPr wrap="square" lIns="0" tIns="0" rIns="0" bIns="0">
            <a:spAutoFit/>
          </a:bodyPr>
          <a:lstStyle/>
          <a:p>
            <a:pPr algn="ctr"/>
            <a:r>
              <a:rPr lang="ja-JP" altLang="en-US" sz="2400" b="1" dirty="0">
                <a:solidFill>
                  <a:schemeClr val="bg1"/>
                </a:solidFill>
                <a:latin typeface="BIZ UDPゴシック" panose="020B0400000000000000" pitchFamily="50" charset="-128"/>
                <a:ea typeface="BIZ UDPゴシック" panose="020B0400000000000000" pitchFamily="50" charset="-128"/>
                <a:cs typeface="メイリオ" pitchFamily="50" charset="-128"/>
              </a:rPr>
              <a:t>講師</a:t>
            </a:r>
            <a:endParaRPr lang="en-US" altLang="ja-JP" sz="4800" b="1" dirty="0">
              <a:solidFill>
                <a:schemeClr val="bg1"/>
              </a:solidFill>
              <a:latin typeface="BIZ UDPゴシック" panose="020B0400000000000000" pitchFamily="50" charset="-128"/>
              <a:ea typeface="BIZ UDPゴシック" panose="020B0400000000000000" pitchFamily="50" charset="-128"/>
              <a:cs typeface="メイリオ" pitchFamily="50" charset="-128"/>
            </a:endParaRPr>
          </a:p>
        </p:txBody>
      </p:sp>
      <p:sp>
        <p:nvSpPr>
          <p:cNvPr id="60" name="正方形/長方形 59">
            <a:extLst>
              <a:ext uri="{FF2B5EF4-FFF2-40B4-BE49-F238E27FC236}">
                <a16:creationId xmlns:a16="http://schemas.microsoft.com/office/drawing/2014/main" id="{1B69235F-638E-F1C2-4B62-799ADAE2B9AA}"/>
              </a:ext>
            </a:extLst>
          </p:cNvPr>
          <p:cNvSpPr/>
          <p:nvPr/>
        </p:nvSpPr>
        <p:spPr>
          <a:xfrm>
            <a:off x="2374521" y="7642652"/>
            <a:ext cx="2478168" cy="307777"/>
          </a:xfrm>
          <a:prstGeom prst="rect">
            <a:avLst/>
          </a:prstGeom>
        </p:spPr>
        <p:txBody>
          <a:bodyPr wrap="square">
            <a:spAutoFit/>
          </a:bodyPr>
          <a:lstStyle/>
          <a:p>
            <a:pPr lvl="0" eaLnBrk="0" fontAlgn="base" hangingPunct="0">
              <a:spcBef>
                <a:spcPct val="0"/>
              </a:spcBef>
              <a:spcAft>
                <a:spcPct val="0"/>
              </a:spcAft>
            </a:pPr>
            <a:r>
              <a:rPr lang="en-US" altLang="ja-JP" sz="1400" b="1" dirty="0">
                <a:latin typeface="BIZ UDPゴシック" panose="020B0400000000000000" pitchFamily="50" charset="-128"/>
                <a:ea typeface="BIZ UDPゴシック" panose="020B0400000000000000" pitchFamily="50" charset="-128"/>
                <a:cs typeface="メイリオ" panose="020B0604030504040204" pitchFamily="50" charset="-128"/>
              </a:rPr>
              <a:t>TEL</a:t>
            </a:r>
            <a:r>
              <a:rPr lang="ja-JP" altLang="en-US" sz="1400" b="1" dirty="0">
                <a:latin typeface="BIZ UDPゴシック" panose="020B0400000000000000" pitchFamily="50" charset="-128"/>
                <a:ea typeface="BIZ UDPゴシック" panose="020B0400000000000000" pitchFamily="50" charset="-128"/>
                <a:cs typeface="メイリオ" panose="020B0604030504040204" pitchFamily="50" charset="-128"/>
              </a:rPr>
              <a:t> </a:t>
            </a:r>
            <a:r>
              <a:rPr lang="en-US" altLang="ja-JP" sz="1400" b="1" dirty="0">
                <a:latin typeface="BIZ UDPゴシック" panose="020B0400000000000000" pitchFamily="50" charset="-128"/>
                <a:ea typeface="BIZ UDPゴシック" panose="020B0400000000000000" pitchFamily="50" charset="-128"/>
                <a:cs typeface="メイリオ" panose="020B0604030504040204" pitchFamily="50" charset="-128"/>
              </a:rPr>
              <a:t>057</a:t>
            </a:r>
            <a:r>
              <a:rPr lang="ja-JP" altLang="en-US" sz="1400" b="1" dirty="0">
                <a:latin typeface="BIZ UDPゴシック" panose="020B0400000000000000" pitchFamily="50" charset="-128"/>
                <a:ea typeface="BIZ UDPゴシック" panose="020B0400000000000000" pitchFamily="50" charset="-128"/>
                <a:cs typeface="メイリオ" panose="020B0604030504040204" pitchFamily="50" charset="-128"/>
              </a:rPr>
              <a:t>４</a:t>
            </a:r>
            <a:r>
              <a:rPr lang="en-US" altLang="ja-JP" sz="1400" b="1">
                <a:latin typeface="BIZ UDPゴシック" panose="020B0400000000000000" pitchFamily="50" charset="-128"/>
                <a:ea typeface="BIZ UDPゴシック" panose="020B0400000000000000" pitchFamily="50" charset="-128"/>
                <a:cs typeface="メイリオ" panose="020B0604030504040204" pitchFamily="50" charset="-128"/>
              </a:rPr>
              <a:t>-</a:t>
            </a:r>
            <a:r>
              <a:rPr lang="en-US" altLang="ja-JP" sz="1400" b="1">
                <a:solidFill>
                  <a:srgbClr val="FF0000"/>
                </a:solidFill>
                <a:latin typeface="BIZ UDPゴシック" panose="020B0400000000000000" pitchFamily="50" charset="-128"/>
                <a:ea typeface="BIZ UDPゴシック" panose="020B0400000000000000" pitchFamily="50" charset="-128"/>
                <a:cs typeface="メイリオ" panose="020B0604030504040204" pitchFamily="50" charset="-128"/>
              </a:rPr>
              <a:t>43-0266</a:t>
            </a:r>
            <a:r>
              <a:rPr lang="ja-JP" altLang="en-US" sz="1050" b="1">
                <a:latin typeface="BIZ UDPゴシック" panose="020B0400000000000000" pitchFamily="50" charset="-128"/>
                <a:ea typeface="BIZ UDPゴシック" panose="020B0400000000000000" pitchFamily="50" charset="-128"/>
                <a:cs typeface="メイリオ" panose="020B0604030504040204" pitchFamily="50" charset="-128"/>
              </a:rPr>
              <a:t>　</a:t>
            </a:r>
            <a:r>
              <a:rPr lang="ja-JP" altLang="en-US" sz="1050">
                <a:latin typeface="BIZ UDPゴシック" panose="020B0400000000000000" pitchFamily="50" charset="-128"/>
                <a:ea typeface="BIZ UDPゴシック" panose="020B0400000000000000" pitchFamily="50" charset="-128"/>
                <a:cs typeface="メイリオ" panose="020B0604030504040204" pitchFamily="50" charset="-128"/>
              </a:rPr>
              <a:t>　</a:t>
            </a:r>
            <a:endParaRPr lang="en-US" altLang="ja-JP" sz="1050"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47" name="Text Box 56"/>
          <p:cNvSpPr txBox="1">
            <a:spLocks noChangeArrowheads="1"/>
          </p:cNvSpPr>
          <p:nvPr/>
        </p:nvSpPr>
        <p:spPr bwMode="auto">
          <a:xfrm>
            <a:off x="2708046" y="7318568"/>
            <a:ext cx="1297018" cy="276999"/>
          </a:xfrm>
          <a:prstGeom prst="rect">
            <a:avLst/>
          </a:prstGeom>
          <a:solidFill>
            <a:schemeClr val="bg1"/>
          </a:solidFill>
          <a:ln>
            <a:noFill/>
          </a:ln>
        </p:spPr>
        <p:txBody>
          <a:bodyPr vert="horz" wrap="square" lIns="0" tIns="0" rIns="0" bIns="0" numCol="1" anchor="t" anchorCtr="0" compatLnSpc="1">
            <a:prstTxWarp prst="textNoShape">
              <a:avLst/>
            </a:prstTxWarp>
            <a:spAutoFit/>
          </a:bodyPr>
          <a:lstStyle/>
          <a:p>
            <a:pPr lvl="0" algn="ctr" fontAlgn="base">
              <a:spcBef>
                <a:spcPct val="0"/>
              </a:spcBef>
              <a:spcAft>
                <a:spcPct val="0"/>
              </a:spcAft>
            </a:pPr>
            <a:r>
              <a:rPr kumimoji="1" lang="ja-JP" altLang="en-US"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anose="020B0604030504040204" pitchFamily="50" charset="-128"/>
              </a:rPr>
              <a:t>受講申込書  </a:t>
            </a:r>
            <a:endParaRPr kumimoji="1" lang="ja-JP" altLang="ja-JP" sz="1000" b="0"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4" name="角丸四角形 21">
            <a:extLst>
              <a:ext uri="{FF2B5EF4-FFF2-40B4-BE49-F238E27FC236}">
                <a16:creationId xmlns:a16="http://schemas.microsoft.com/office/drawing/2014/main" id="{07F59D88-7607-A56A-6BCE-A2D67A93535E}"/>
              </a:ext>
            </a:extLst>
          </p:cNvPr>
          <p:cNvSpPr/>
          <p:nvPr/>
        </p:nvSpPr>
        <p:spPr>
          <a:xfrm>
            <a:off x="5317779" y="349101"/>
            <a:ext cx="1171965" cy="316078"/>
          </a:xfrm>
          <a:prstGeom prst="roundRect">
            <a:avLst>
              <a:gd name="adj" fmla="val 50000"/>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ts val="1800"/>
              </a:lnSpc>
            </a:pPr>
            <a:r>
              <a:rPr lang="ja-JP" altLang="en-US" sz="1600" kern="100" dirty="0">
                <a:solidFill>
                  <a:schemeClr val="bg1"/>
                </a:solidFill>
                <a:latin typeface="BIZ UDPゴシック" panose="020B0400000000000000" pitchFamily="50" charset="-128"/>
                <a:ea typeface="BIZ UDPゴシック" panose="020B0400000000000000" pitchFamily="50" charset="-128"/>
                <a:cs typeface="Times New Roman" panose="02020603050405020304" pitchFamily="18" charset="0"/>
              </a:rPr>
              <a:t>初心者向け</a:t>
            </a:r>
            <a:endParaRPr lang="ja-JP" sz="1050" kern="100" dirty="0">
              <a:solidFill>
                <a:schemeClr val="bg1"/>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pic>
        <p:nvPicPr>
          <p:cNvPr id="6" name="図 5">
            <a:extLst>
              <a:ext uri="{FF2B5EF4-FFF2-40B4-BE49-F238E27FC236}">
                <a16:creationId xmlns:a16="http://schemas.microsoft.com/office/drawing/2014/main" id="{0CAB6656-8098-FE15-75A7-E1D0B78D8F1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71585" y="3895966"/>
            <a:ext cx="970321" cy="1046689"/>
          </a:xfrm>
          <a:prstGeom prst="ellipse">
            <a:avLst/>
          </a:prstGeom>
          <a:ln w="63500" cap="rnd">
            <a:solidFill>
              <a:srgbClr val="7030A0"/>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7" name="テキスト ボックス 33">
            <a:extLst>
              <a:ext uri="{FF2B5EF4-FFF2-40B4-BE49-F238E27FC236}">
                <a16:creationId xmlns:a16="http://schemas.microsoft.com/office/drawing/2014/main" id="{84FCB9FA-F229-5E95-9CFF-430F3E1BE039}"/>
              </a:ext>
            </a:extLst>
          </p:cNvPr>
          <p:cNvSpPr txBox="1">
            <a:spLocks noChangeArrowheads="1"/>
          </p:cNvSpPr>
          <p:nvPr/>
        </p:nvSpPr>
        <p:spPr bwMode="auto">
          <a:xfrm>
            <a:off x="153509" y="3577214"/>
            <a:ext cx="840042" cy="369332"/>
          </a:xfrm>
          <a:prstGeom prst="rect">
            <a:avLst/>
          </a:prstGeom>
          <a:solidFill>
            <a:srgbClr val="7030A0"/>
          </a:solidFill>
          <a:ln>
            <a:noFill/>
            <a:headEnd/>
            <a:tailEnd/>
          </a:ln>
          <a:effectLst/>
        </p:spPr>
        <p:style>
          <a:lnRef idx="1">
            <a:schemeClr val="accent3"/>
          </a:lnRef>
          <a:fillRef idx="2">
            <a:schemeClr val="accent3"/>
          </a:fillRef>
          <a:effectRef idx="1">
            <a:schemeClr val="accent3"/>
          </a:effectRef>
          <a:fontRef idx="minor">
            <a:schemeClr val="dk1"/>
          </a:fontRef>
        </p:style>
        <p:txBody>
          <a:bodyPr wrap="square" lIns="0" tIns="0" rIns="0" bIns="0">
            <a:spAutoFit/>
          </a:bodyPr>
          <a:lstStyle/>
          <a:p>
            <a:pPr algn="ctr"/>
            <a:r>
              <a:rPr lang="ja-JP" altLang="en-US" sz="2400" b="1" dirty="0">
                <a:solidFill>
                  <a:schemeClr val="bg1"/>
                </a:solidFill>
                <a:latin typeface="BIZ UDPゴシック" panose="020B0400000000000000" pitchFamily="50" charset="-128"/>
                <a:ea typeface="BIZ UDPゴシック" panose="020B0400000000000000" pitchFamily="50" charset="-128"/>
                <a:cs typeface="メイリオ" pitchFamily="50" charset="-128"/>
              </a:rPr>
              <a:t>内容</a:t>
            </a:r>
            <a:endParaRPr lang="en-US" altLang="ja-JP" sz="4800" b="1" dirty="0">
              <a:solidFill>
                <a:schemeClr val="bg1"/>
              </a:solidFill>
              <a:latin typeface="BIZ UDPゴシック" panose="020B0400000000000000" pitchFamily="50" charset="-128"/>
              <a:ea typeface="BIZ UDPゴシック" panose="020B0400000000000000" pitchFamily="50" charset="-128"/>
              <a:cs typeface="メイリオ" pitchFamily="50" charset="-128"/>
            </a:endParaRPr>
          </a:p>
        </p:txBody>
      </p:sp>
      <p:sp>
        <p:nvSpPr>
          <p:cNvPr id="16" name="テキスト ボックス 15">
            <a:extLst>
              <a:ext uri="{FF2B5EF4-FFF2-40B4-BE49-F238E27FC236}">
                <a16:creationId xmlns:a16="http://schemas.microsoft.com/office/drawing/2014/main" id="{B98CE8D0-CA5A-B8AA-3027-2C1E4CDDEF02}"/>
              </a:ext>
            </a:extLst>
          </p:cNvPr>
          <p:cNvSpPr txBox="1">
            <a:spLocks noChangeArrowheads="1"/>
          </p:cNvSpPr>
          <p:nvPr/>
        </p:nvSpPr>
        <p:spPr bwMode="auto">
          <a:xfrm>
            <a:off x="1086479" y="3577214"/>
            <a:ext cx="5356948" cy="448841"/>
          </a:xfrm>
          <a:prstGeom prst="rect">
            <a:avLst/>
          </a:prstGeom>
          <a:noFill/>
          <a:ln>
            <a:noFill/>
          </a:ln>
        </p:spPr>
        <p:txBody>
          <a:bodyPr vert="horz" wrap="square" lIns="74295" tIns="8890" rIns="74295" bIns="8890" numCol="1" anchor="t" anchorCtr="0" compatLnSpc="1">
            <a:prstTxWarp prst="textNoShape">
              <a:avLst/>
            </a:prstTxWarp>
            <a:spAutoFit/>
          </a:bodyPr>
          <a:lstStyle/>
          <a:p>
            <a:pPr lvl="0" fontAlgn="base">
              <a:spcBef>
                <a:spcPct val="0"/>
              </a:spcBef>
              <a:spcAft>
                <a:spcPct val="0"/>
              </a:spcAft>
            </a:pPr>
            <a:r>
              <a:rPr lang="en-US" altLang="ja-JP" sz="1400" i="0" u="none" strike="noStrike" dirty="0">
                <a:effectLst/>
                <a:latin typeface="BIZ UDPゴシック" panose="020B0400000000000000" pitchFamily="50" charset="-128"/>
                <a:ea typeface="BIZ UDPゴシック" panose="020B0400000000000000" pitchFamily="50" charset="-128"/>
              </a:rPr>
              <a:t>ChatGPT</a:t>
            </a:r>
            <a:r>
              <a:rPr lang="ja-JP" altLang="en-US" sz="1400" i="0" u="none" strike="noStrike" dirty="0">
                <a:effectLst/>
                <a:latin typeface="BIZ UDPゴシック" panose="020B0400000000000000" pitchFamily="50" charset="-128"/>
                <a:ea typeface="BIZ UDPゴシック" panose="020B0400000000000000" pitchFamily="50" charset="-128"/>
              </a:rPr>
              <a:t>の概要、ビジネスでの活用方法、デモンストレーション、</a:t>
            </a:r>
            <a:endParaRPr lang="en-US" altLang="ja-JP" sz="1400" i="0" u="none" strike="noStrike" dirty="0">
              <a:effectLst/>
              <a:latin typeface="BIZ UDPゴシック" panose="020B0400000000000000" pitchFamily="50" charset="-128"/>
              <a:ea typeface="BIZ UDPゴシック" panose="020B0400000000000000" pitchFamily="50" charset="-128"/>
            </a:endParaRPr>
          </a:p>
          <a:p>
            <a:pPr lvl="0" fontAlgn="base">
              <a:spcBef>
                <a:spcPct val="0"/>
              </a:spcBef>
              <a:spcAft>
                <a:spcPct val="0"/>
              </a:spcAft>
            </a:pPr>
            <a:r>
              <a:rPr lang="ja-JP" altLang="en-US" sz="1400" dirty="0">
                <a:solidFill>
                  <a:srgbClr val="000000"/>
                </a:solidFill>
                <a:latin typeface="BIZ UDPゴシック" panose="020B0400000000000000" pitchFamily="50" charset="-128"/>
                <a:ea typeface="BIZ UDPゴシック" panose="020B0400000000000000" pitchFamily="50" charset="-128"/>
                <a:cs typeface="メイリオ" panose="020B0604030504040204" pitchFamily="50" charset="-128"/>
              </a:rPr>
              <a:t>使用の際の注意点など</a:t>
            </a:r>
            <a:endParaRPr lang="en-US" altLang="ja-JP" sz="1100" dirty="0">
              <a:solidFill>
                <a:srgbClr val="000000"/>
              </a:solidFill>
              <a:latin typeface="BIZ UDPゴシック" panose="020B0400000000000000" pitchFamily="50" charset="-128"/>
              <a:ea typeface="BIZ UDPゴシック" panose="020B0400000000000000" pitchFamily="50" charset="-128"/>
              <a:cs typeface="メイリオ" panose="020B0604030504040204" pitchFamily="50" charset="-128"/>
            </a:endParaRPr>
          </a:p>
        </p:txBody>
      </p:sp>
      <p:pic>
        <p:nvPicPr>
          <p:cNvPr id="19" name="図 18">
            <a:extLst>
              <a:ext uri="{FF2B5EF4-FFF2-40B4-BE49-F238E27FC236}">
                <a16:creationId xmlns:a16="http://schemas.microsoft.com/office/drawing/2014/main" id="{E058CDC6-5E21-AC6B-A525-16E2D6F0CBFD}"/>
              </a:ext>
            </a:extLst>
          </p:cNvPr>
          <p:cNvPicPr>
            <a:picLocks noChangeAspect="1"/>
          </p:cNvPicPr>
          <p:nvPr/>
        </p:nvPicPr>
        <p:blipFill>
          <a:blip r:embed="rId5"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5932899" y="798950"/>
            <a:ext cx="632684" cy="632684"/>
          </a:xfrm>
          <a:prstGeom prst="rect">
            <a:avLst/>
          </a:prstGeom>
        </p:spPr>
      </p:pic>
      <p:sp>
        <p:nvSpPr>
          <p:cNvPr id="3" name="フレーム 2">
            <a:extLst>
              <a:ext uri="{FF2B5EF4-FFF2-40B4-BE49-F238E27FC236}">
                <a16:creationId xmlns:a16="http://schemas.microsoft.com/office/drawing/2014/main" id="{C3D9625B-A9AA-9E68-29CF-48207A363517}"/>
              </a:ext>
            </a:extLst>
          </p:cNvPr>
          <p:cNvSpPr/>
          <p:nvPr/>
        </p:nvSpPr>
        <p:spPr>
          <a:xfrm>
            <a:off x="0" y="0"/>
            <a:ext cx="6863223" cy="9906000"/>
          </a:xfrm>
          <a:prstGeom prst="frame">
            <a:avLst>
              <a:gd name="adj1" fmla="val 1146"/>
            </a:avLst>
          </a:prstGeom>
          <a:blipFill dpi="0" rotWithShape="1">
            <a:blip r:embed="rId3">
              <a:extLst>
                <a:ext uri="{28A0092B-C50C-407E-A947-70E740481C1C}">
                  <a14:useLocalDpi xmlns:a14="http://schemas.microsoft.com/office/drawing/2010/main" val="0"/>
                </a:ext>
              </a:extLst>
            </a:blip>
            <a:srcRect/>
            <a:stretch>
              <a:fillRect/>
            </a:stretch>
          </a:bli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pic>
        <p:nvPicPr>
          <p:cNvPr id="1026" name="Picture 2">
            <a:extLst>
              <a:ext uri="{FF2B5EF4-FFF2-40B4-BE49-F238E27FC236}">
                <a16:creationId xmlns:a16="http://schemas.microsoft.com/office/drawing/2014/main" id="{8E2EAA7B-FC7F-A325-05DA-9591E2893D9C}"/>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771518" y="8780406"/>
            <a:ext cx="944520" cy="944520"/>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a:extLst>
              <a:ext uri="{FF2B5EF4-FFF2-40B4-BE49-F238E27FC236}">
                <a16:creationId xmlns:a16="http://schemas.microsoft.com/office/drawing/2014/main" id="{6F518D17-C4D3-FF29-4A0A-8EE45E5B3D0F}"/>
              </a:ext>
            </a:extLst>
          </p:cNvPr>
          <p:cNvSpPr txBox="1"/>
          <p:nvPr/>
        </p:nvSpPr>
        <p:spPr>
          <a:xfrm>
            <a:off x="4735162" y="9012511"/>
            <a:ext cx="1168599" cy="600164"/>
          </a:xfrm>
          <a:prstGeom prst="rect">
            <a:avLst/>
          </a:prstGeom>
          <a:noFill/>
        </p:spPr>
        <p:txBody>
          <a:bodyPr wrap="square" rtlCol="0">
            <a:spAutoFit/>
          </a:bodyPr>
          <a:lstStyle/>
          <a:p>
            <a:r>
              <a:rPr kumimoji="1" lang="ja-JP" altLang="en-US" sz="1100" dirty="0">
                <a:latin typeface="BIZ UDゴシック" panose="020B0400000000000000" pitchFamily="49" charset="-128"/>
                <a:ea typeface="BIZ UDゴシック" panose="020B0400000000000000" pitchFamily="49" charset="-128"/>
              </a:rPr>
              <a:t>右の</a:t>
            </a:r>
            <a:r>
              <a:rPr kumimoji="1" lang="en-US" altLang="ja-JP" sz="1100" dirty="0">
                <a:latin typeface="BIZ UDゴシック" panose="020B0400000000000000" pitchFamily="49" charset="-128"/>
                <a:ea typeface="BIZ UDゴシック" panose="020B0400000000000000" pitchFamily="49" charset="-128"/>
              </a:rPr>
              <a:t>QR</a:t>
            </a:r>
            <a:r>
              <a:rPr kumimoji="1" lang="ja-JP" altLang="en-US" sz="1100" dirty="0">
                <a:latin typeface="BIZ UDゴシック" panose="020B0400000000000000" pitchFamily="49" charset="-128"/>
                <a:ea typeface="BIZ UDゴシック" panose="020B0400000000000000" pitchFamily="49" charset="-128"/>
              </a:rPr>
              <a:t>コードからでも申し込みが可能です</a:t>
            </a:r>
          </a:p>
        </p:txBody>
      </p:sp>
    </p:spTree>
    <p:extLst>
      <p:ext uri="{BB962C8B-B14F-4D97-AF65-F5344CB8AC3E}">
        <p14:creationId xmlns:p14="http://schemas.microsoft.com/office/powerpoint/2010/main" val="34481873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4675</TotalTime>
  <Words>370</Words>
  <Application>Microsoft Office PowerPoint</Application>
  <PresentationFormat>A4 210 x 297 mm</PresentationFormat>
  <Paragraphs>43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UDPゴシック</vt:lpstr>
      <vt:lpstr>BIZ UDゴシック</vt: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岐阜県商工会連合会</dc:creator>
  <cp:lastModifiedBy>岐阜県商工会連合会</cp:lastModifiedBy>
  <cp:revision>322</cp:revision>
  <cp:lastPrinted>2023-07-20T09:55:49Z</cp:lastPrinted>
  <dcterms:created xsi:type="dcterms:W3CDTF">2016-07-08T09:00:51Z</dcterms:created>
  <dcterms:modified xsi:type="dcterms:W3CDTF">2023-08-02T01:56:08Z</dcterms:modified>
</cp:coreProperties>
</file>