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fu249" initials="g" lastIdx="1" clrIdx="0">
    <p:extLst>
      <p:ext uri="{19B8F6BF-5375-455C-9EA6-DF929625EA0E}">
        <p15:presenceInfo xmlns:p15="http://schemas.microsoft.com/office/powerpoint/2012/main" userId="gifu249"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9CA5CA"/>
    <a:srgbClr val="8A8CDC"/>
    <a:srgbClr val="95A2D1"/>
    <a:srgbClr val="E6E6E6"/>
    <a:srgbClr val="FEF0DA"/>
    <a:srgbClr val="FFFFCC"/>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35" autoAdjust="0"/>
  </p:normalViewPr>
  <p:slideViewPr>
    <p:cSldViewPr>
      <p:cViewPr>
        <p:scale>
          <a:sx n="100" d="100"/>
          <a:sy n="100" d="100"/>
        </p:scale>
        <p:origin x="1236" y="3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0"/>
            <a:ext cx="2984870" cy="500936"/>
          </a:xfrm>
          <a:prstGeom prst="rect">
            <a:avLst/>
          </a:prstGeom>
        </p:spPr>
        <p:txBody>
          <a:bodyPr vert="horz" lIns="92412" tIns="46206" rIns="92412" bIns="462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0" y="0"/>
            <a:ext cx="2984870" cy="500936"/>
          </a:xfrm>
          <a:prstGeom prst="rect">
            <a:avLst/>
          </a:prstGeom>
        </p:spPr>
        <p:txBody>
          <a:bodyPr vert="horz" lIns="92412" tIns="46206" rIns="92412" bIns="46206" rtlCol="0"/>
          <a:lstStyle>
            <a:lvl1pPr algn="r">
              <a:defRPr sz="1200"/>
            </a:lvl1pPr>
          </a:lstStyle>
          <a:p>
            <a:fld id="{D748E214-23DF-497B-9B31-AEC16BCCEFDC}" type="datetimeFigureOut">
              <a:rPr kumimoji="1" lang="ja-JP" altLang="en-US" smtClean="0"/>
              <a:t>2023/8/2</a:t>
            </a:fld>
            <a:endParaRPr kumimoji="1" lang="ja-JP" altLang="en-US"/>
          </a:p>
        </p:txBody>
      </p:sp>
      <p:sp>
        <p:nvSpPr>
          <p:cNvPr id="4" name="スライド イメージ プレースホルダー 3"/>
          <p:cNvSpPr>
            <a:spLocks noGrp="1" noRot="1" noChangeAspect="1"/>
          </p:cNvSpPr>
          <p:nvPr>
            <p:ph type="sldImg" idx="2"/>
          </p:nvPr>
        </p:nvSpPr>
        <p:spPr>
          <a:xfrm>
            <a:off x="2143125" y="752475"/>
            <a:ext cx="2601913" cy="3756025"/>
          </a:xfrm>
          <a:prstGeom prst="rect">
            <a:avLst/>
          </a:prstGeom>
          <a:noFill/>
          <a:ln w="12700">
            <a:solidFill>
              <a:prstClr val="black"/>
            </a:solidFill>
          </a:ln>
        </p:spPr>
        <p:txBody>
          <a:bodyPr vert="horz" lIns="92412" tIns="46206" rIns="92412" bIns="46206" rtlCol="0" anchor="ctr"/>
          <a:lstStyle/>
          <a:p>
            <a:endParaRPr lang="ja-JP" altLang="en-US"/>
          </a:p>
        </p:txBody>
      </p:sp>
      <p:sp>
        <p:nvSpPr>
          <p:cNvPr id="5" name="ノート プレースホルダー 4"/>
          <p:cNvSpPr>
            <a:spLocks noGrp="1"/>
          </p:cNvSpPr>
          <p:nvPr>
            <p:ph type="body" sz="quarter" idx="3"/>
          </p:nvPr>
        </p:nvSpPr>
        <p:spPr>
          <a:xfrm>
            <a:off x="688817" y="4758896"/>
            <a:ext cx="5510530" cy="4508421"/>
          </a:xfrm>
          <a:prstGeom prst="rect">
            <a:avLst/>
          </a:prstGeom>
        </p:spPr>
        <p:txBody>
          <a:bodyPr vert="horz" lIns="92412" tIns="46206" rIns="92412" bIns="462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9" y="9516043"/>
            <a:ext cx="2984870" cy="500936"/>
          </a:xfrm>
          <a:prstGeom prst="rect">
            <a:avLst/>
          </a:prstGeom>
        </p:spPr>
        <p:txBody>
          <a:bodyPr vert="horz" lIns="92412" tIns="46206" rIns="92412" bIns="462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0" y="9516043"/>
            <a:ext cx="2984870" cy="500936"/>
          </a:xfrm>
          <a:prstGeom prst="rect">
            <a:avLst/>
          </a:prstGeom>
        </p:spPr>
        <p:txBody>
          <a:bodyPr vert="horz" lIns="92412" tIns="46206" rIns="92412" bIns="46206" rtlCol="0" anchor="b"/>
          <a:lstStyle>
            <a:lvl1pPr algn="r">
              <a:defRPr sz="1200"/>
            </a:lvl1pPr>
          </a:lstStyle>
          <a:p>
            <a:fld id="{6E4ADE33-630C-4C69-BE2F-AD7F0CCF4F3F}" type="slidenum">
              <a:rPr kumimoji="1" lang="ja-JP" altLang="en-US" smtClean="0"/>
              <a:t>‹#›</a:t>
            </a:fld>
            <a:endParaRPr kumimoji="1" lang="ja-JP" altLang="en-US"/>
          </a:p>
        </p:txBody>
      </p:sp>
    </p:spTree>
    <p:extLst>
      <p:ext uri="{BB962C8B-B14F-4D97-AF65-F5344CB8AC3E}">
        <p14:creationId xmlns:p14="http://schemas.microsoft.com/office/powerpoint/2010/main" val="2929673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4ADE33-630C-4C69-BE2F-AD7F0CCF4F3F}" type="slidenum">
              <a:rPr kumimoji="1" lang="ja-JP" altLang="en-US" smtClean="0"/>
              <a:t>1</a:t>
            </a:fld>
            <a:endParaRPr kumimoji="1" lang="ja-JP" altLang="en-US"/>
          </a:p>
        </p:txBody>
      </p:sp>
    </p:spTree>
    <p:extLst>
      <p:ext uri="{BB962C8B-B14F-4D97-AF65-F5344CB8AC3E}">
        <p14:creationId xmlns:p14="http://schemas.microsoft.com/office/powerpoint/2010/main" val="235767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44221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47103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85054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114535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64069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68990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46060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5352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86408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115025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2023/8/2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89646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2A4AFE-3970-45E3-9CFB-5C5B97C13CB7}" type="datetimeFigureOut">
              <a:rPr kumimoji="1" lang="ja-JP" altLang="en-US" smtClean="0"/>
              <a:t>2023/8/2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949878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3DD46F44-1DBF-9DCB-8A9D-012E25B178EA}"/>
              </a:ext>
            </a:extLst>
          </p:cNvPr>
          <p:cNvSpPr/>
          <p:nvPr/>
        </p:nvSpPr>
        <p:spPr>
          <a:xfrm>
            <a:off x="141961" y="215330"/>
            <a:ext cx="6574077" cy="1314822"/>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1"/>
          <p:cNvSpPr txBox="1">
            <a:spLocks noChangeArrowheads="1"/>
          </p:cNvSpPr>
          <p:nvPr/>
        </p:nvSpPr>
        <p:spPr bwMode="auto">
          <a:xfrm>
            <a:off x="140600" y="8770055"/>
            <a:ext cx="6641632" cy="22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1" lang="ja-JP" altLang="ja-JP" sz="9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※ご記入いただいた個人情報は、本セミナーの運営以外の目的で使用することはありません</a:t>
            </a:r>
            <a:r>
              <a:rPr kumimoji="1" lang="ja-JP" altLang="en-US" sz="9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en-US" altLang="ja-JP" sz="9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2" name="テキスト ボックス 15"/>
          <p:cNvSpPr txBox="1">
            <a:spLocks noChangeArrowheads="1"/>
          </p:cNvSpPr>
          <p:nvPr/>
        </p:nvSpPr>
        <p:spPr bwMode="auto">
          <a:xfrm>
            <a:off x="968741" y="6897216"/>
            <a:ext cx="5799457" cy="35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spAutoFit/>
          </a:bodyPr>
          <a:lstStyle/>
          <a:p>
            <a:pPr lvl="0" fontAlgn="base">
              <a:spcBef>
                <a:spcPct val="0"/>
              </a:spcBef>
              <a:spcAft>
                <a:spcPct val="0"/>
              </a:spcAft>
            </a:pPr>
            <a:r>
              <a:rPr lang="ja-JP" altLang="en-US" sz="2200" b="1" dirty="0">
                <a:latin typeface="BIZ UDPゴシック" panose="020B0400000000000000" pitchFamily="50" charset="-128"/>
                <a:ea typeface="BIZ UDPゴシック" panose="020B0400000000000000" pitchFamily="50" charset="-128"/>
                <a:cs typeface="メイリオ" panose="020B0604030504040204" pitchFamily="50" charset="-128"/>
              </a:rPr>
              <a:t>川辺町商工会　２階研修室</a:t>
            </a:r>
            <a:r>
              <a:rPr lang="ja-JP" altLang="en-US" sz="1600" b="1" dirty="0">
                <a:latin typeface="BIZ UDPゴシック" panose="020B0400000000000000" pitchFamily="50" charset="-128"/>
                <a:ea typeface="BIZ UDPゴシック" panose="020B0400000000000000" pitchFamily="50" charset="-128"/>
                <a:cs typeface="メイリオ" panose="020B0604030504040204" pitchFamily="50" charset="-128"/>
              </a:rPr>
              <a:t>（川辺町西栃井</a:t>
            </a:r>
            <a:r>
              <a:rPr lang="en-US" altLang="ja-JP" sz="1600" b="1" dirty="0">
                <a:latin typeface="BIZ UDPゴシック" panose="020B0400000000000000" pitchFamily="50" charset="-128"/>
                <a:ea typeface="BIZ UDPゴシック" panose="020B0400000000000000" pitchFamily="50" charset="-128"/>
                <a:cs typeface="メイリオ" panose="020B0604030504040204" pitchFamily="50" charset="-128"/>
              </a:rPr>
              <a:t>1376‐1</a:t>
            </a:r>
            <a:r>
              <a:rPr lang="ja-JP" altLang="en-US" sz="1600" b="1" dirty="0">
                <a:latin typeface="BIZ UDPゴシック" panose="020B0400000000000000" pitchFamily="50" charset="-128"/>
                <a:ea typeface="BIZ UDPゴシック" panose="020B0400000000000000" pitchFamily="50" charset="-128"/>
                <a:cs typeface="メイリオ" panose="020B0604030504040204" pitchFamily="50" charset="-128"/>
              </a:rPr>
              <a:t>）　</a:t>
            </a:r>
            <a:endParaRPr lang="en-US" altLang="ja-JP" sz="2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54" name="テキスト ボックス 9"/>
          <p:cNvSpPr txBox="1">
            <a:spLocks noChangeArrowheads="1"/>
          </p:cNvSpPr>
          <p:nvPr/>
        </p:nvSpPr>
        <p:spPr bwMode="auto">
          <a:xfrm>
            <a:off x="108702" y="7433178"/>
            <a:ext cx="2620114" cy="265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八百津町商工会　行</a:t>
            </a:r>
            <a:endParaRPr kumimoji="1" lang="en-US"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55" name="正方形/長方形 54"/>
          <p:cNvSpPr/>
          <p:nvPr/>
        </p:nvSpPr>
        <p:spPr>
          <a:xfrm>
            <a:off x="108702" y="7622806"/>
            <a:ext cx="2478168" cy="307777"/>
          </a:xfrm>
          <a:prstGeom prst="rect">
            <a:avLst/>
          </a:prstGeom>
        </p:spPr>
        <p:txBody>
          <a:bodyPr wrap="square">
            <a:spAutoFit/>
          </a:bodyPr>
          <a:lstStyle/>
          <a:p>
            <a:pPr lvl="0" eaLnBrk="0" fontAlgn="base" hangingPunct="0">
              <a:spcBef>
                <a:spcPct val="0"/>
              </a:spcBef>
              <a:spcAft>
                <a:spcPct val="0"/>
              </a:spcAft>
            </a:pPr>
            <a:r>
              <a:rPr lang="en-US" altLang="ja-JP" sz="1400" b="1" dirty="0">
                <a:latin typeface="BIZ UDPゴシック" panose="020B0400000000000000" pitchFamily="50" charset="-128"/>
                <a:ea typeface="BIZ UDPゴシック" panose="020B0400000000000000" pitchFamily="50" charset="-128"/>
                <a:cs typeface="メイリオ" panose="020B0604030504040204" pitchFamily="50" charset="-128"/>
              </a:rPr>
              <a:t>FAX</a:t>
            </a:r>
            <a:r>
              <a:rPr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sz="1400" b="1" dirty="0">
                <a:latin typeface="BIZ UDPゴシック" panose="020B0400000000000000" pitchFamily="50" charset="-128"/>
                <a:ea typeface="BIZ UDPゴシック" panose="020B0400000000000000" pitchFamily="50" charset="-128"/>
                <a:cs typeface="メイリオ" panose="020B0604030504040204" pitchFamily="50" charset="-128"/>
              </a:rPr>
              <a:t>057</a:t>
            </a:r>
            <a:r>
              <a:rPr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rPr>
              <a:t>４</a:t>
            </a:r>
            <a:r>
              <a:rPr lang="en-US" altLang="ja-JP" sz="14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-43-2448</a:t>
            </a:r>
            <a:r>
              <a:rPr lang="ja-JP" altLang="en-US" sz="1050" b="1"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sz="1050" dirty="0">
                <a:latin typeface="BIZ UDPゴシック" panose="020B0400000000000000" pitchFamily="50" charset="-128"/>
                <a:ea typeface="BIZ UDPゴシック" panose="020B0400000000000000" pitchFamily="50" charset="-128"/>
                <a:cs typeface="メイリオ" panose="020B0604030504040204" pitchFamily="50" charset="-128"/>
              </a:rPr>
              <a:t>　</a:t>
            </a:r>
            <a:endParaRPr lang="en-US" altLang="ja-JP" sz="105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graphicFrame>
        <p:nvGraphicFramePr>
          <p:cNvPr id="69" name="表 68"/>
          <p:cNvGraphicFramePr>
            <a:graphicFrameLocks noGrp="1"/>
          </p:cNvGraphicFramePr>
          <p:nvPr>
            <p:extLst>
              <p:ext uri="{D42A27DB-BD31-4B8C-83A1-F6EECF244321}">
                <p14:modId xmlns:p14="http://schemas.microsoft.com/office/powerpoint/2010/main" val="2166094139"/>
              </p:ext>
            </p:extLst>
          </p:nvPr>
        </p:nvGraphicFramePr>
        <p:xfrm>
          <a:off x="169019" y="7991802"/>
          <a:ext cx="6514517" cy="736880"/>
        </p:xfrm>
        <a:graphic>
          <a:graphicData uri="http://schemas.openxmlformats.org/drawingml/2006/table">
            <a:tbl>
              <a:tblPr/>
              <a:tblGrid>
                <a:gridCol w="722265">
                  <a:extLst>
                    <a:ext uri="{9D8B030D-6E8A-4147-A177-3AD203B41FA5}">
                      <a16:colId xmlns:a16="http://schemas.microsoft.com/office/drawing/2014/main" val="20000"/>
                    </a:ext>
                  </a:extLst>
                </a:gridCol>
                <a:gridCol w="2553884">
                  <a:extLst>
                    <a:ext uri="{9D8B030D-6E8A-4147-A177-3AD203B41FA5}">
                      <a16:colId xmlns:a16="http://schemas.microsoft.com/office/drawing/2014/main" val="20001"/>
                    </a:ext>
                  </a:extLst>
                </a:gridCol>
                <a:gridCol w="609291">
                  <a:extLst>
                    <a:ext uri="{9D8B030D-6E8A-4147-A177-3AD203B41FA5}">
                      <a16:colId xmlns:a16="http://schemas.microsoft.com/office/drawing/2014/main" val="20002"/>
                    </a:ext>
                  </a:extLst>
                </a:gridCol>
                <a:gridCol w="2629077">
                  <a:extLst>
                    <a:ext uri="{9D8B030D-6E8A-4147-A177-3AD203B41FA5}">
                      <a16:colId xmlns:a16="http://schemas.microsoft.com/office/drawing/2014/main" val="20003"/>
                    </a:ext>
                  </a:extLst>
                </a:gridCol>
              </a:tblGrid>
              <a:tr h="3908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事業所名</a:t>
                      </a:r>
                      <a:endParaRPr kumimoji="0" lang="ja-JP" altLang="en-US"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 </a:t>
                      </a:r>
                      <a:endParaRPr kumimoji="0" lang="ja-JP" altLang="ja-JP"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氏　名　</a:t>
                      </a:r>
                      <a:endParaRPr kumimoji="0" lang="ja-JP" altLang="en-US"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 </a:t>
                      </a:r>
                      <a:endParaRPr kumimoji="0" lang="ja-JP" altLang="ja-JP" sz="9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5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住　所</a:t>
                      </a:r>
                      <a:endParaRPr kumimoji="0" lang="ja-JP" altLang="en-US"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endParaRPr kumimoji="0" lang="ja-JP" altLang="ja-JP"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60325" algn="ctr" defTabSz="914400" rtl="0" eaLnBrk="1" fontAlgn="base" latinLnBrk="0" hangingPunct="1">
                        <a:lnSpc>
                          <a:spcPct val="100000"/>
                        </a:lnSpc>
                        <a:spcBef>
                          <a:spcPct val="0"/>
                        </a:spcBef>
                        <a:spcAft>
                          <a:spcPct val="0"/>
                        </a:spcAft>
                        <a:buClrTx/>
                        <a:buSzTx/>
                        <a:buFontTx/>
                        <a:buNone/>
                        <a:tabLst/>
                      </a:pPr>
                      <a:r>
                        <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T E L</a:t>
                      </a:r>
                      <a:endParaRPr kumimoji="0" lang="ja-JP"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 </a:t>
                      </a:r>
                      <a:endParaRPr kumimoji="0" lang="ja-JP" altLang="ja-JP" sz="9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3" name="テキスト ボックス 33"/>
          <p:cNvSpPr txBox="1">
            <a:spLocks noChangeArrowheads="1"/>
          </p:cNvSpPr>
          <p:nvPr/>
        </p:nvSpPr>
        <p:spPr bwMode="auto">
          <a:xfrm>
            <a:off x="111650" y="1648226"/>
            <a:ext cx="6725440" cy="984885"/>
          </a:xfrm>
          <a:prstGeom prst="rect">
            <a:avLst/>
          </a:prstGeom>
          <a:noFill/>
          <a:ln>
            <a:noFill/>
            <a:headEnd/>
            <a:tailEnd/>
          </a:ln>
          <a:effectLst/>
        </p:spPr>
        <p:style>
          <a:lnRef idx="1">
            <a:schemeClr val="accent3"/>
          </a:lnRef>
          <a:fillRef idx="2">
            <a:schemeClr val="accent3"/>
          </a:fillRef>
          <a:effectRef idx="1">
            <a:schemeClr val="accent3"/>
          </a:effectRef>
          <a:fontRef idx="minor">
            <a:schemeClr val="dk1"/>
          </a:fontRef>
        </p:style>
        <p:txBody>
          <a:bodyPr wrap="square">
            <a:spAutoFit/>
          </a:bodyPr>
          <a:lstStyle/>
          <a:p>
            <a:r>
              <a:rPr lang="ja-JP" altLang="en-US" sz="1600" dirty="0">
                <a:solidFill>
                  <a:schemeClr val="tx1"/>
                </a:solidFill>
                <a:latin typeface="BIZ UDPゴシック" panose="020B0400000000000000" pitchFamily="50" charset="-128"/>
                <a:ea typeface="BIZ UDPゴシック" panose="020B0400000000000000" pitchFamily="50" charset="-128"/>
                <a:cs typeface="メイリオ"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話題の</a:t>
            </a:r>
            <a:r>
              <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『ChatGPT』</a:t>
            </a: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をご存じでしょうか。本セミナーでは「</a:t>
            </a:r>
            <a:r>
              <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ChatGPT</a:t>
            </a: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とは？どうやって使う？私に関係ある？</a:t>
            </a:r>
            <a:r>
              <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といった疑問をお持ちの事業者さまに、</a:t>
            </a:r>
            <a:r>
              <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ChatGPT</a:t>
            </a: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の基本と具体的なビジネスでの活用事例を、講師が実際に操作を行いながらわかりやすく解説する内容となっています。</a:t>
            </a:r>
          </a:p>
        </p:txBody>
      </p:sp>
      <p:cxnSp>
        <p:nvCxnSpPr>
          <p:cNvPr id="12" name="直線コネクタ 11"/>
          <p:cNvCxnSpPr>
            <a:cxnSpLocks/>
          </p:cNvCxnSpPr>
          <p:nvPr/>
        </p:nvCxnSpPr>
        <p:spPr>
          <a:xfrm>
            <a:off x="169019" y="7473280"/>
            <a:ext cx="6648148" cy="0"/>
          </a:xfrm>
          <a:prstGeom prst="line">
            <a:avLst/>
          </a:prstGeom>
          <a:ln w="2222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703893" y="7638195"/>
            <a:ext cx="1973943" cy="276999"/>
          </a:xfrm>
          <a:prstGeom prst="rect">
            <a:avLst/>
          </a:prstGeom>
          <a:solidFill>
            <a:srgbClr val="7030A0"/>
          </a:solidFill>
        </p:spPr>
        <p:txBody>
          <a:bodyPr wrap="square" rtlCol="0">
            <a:spAutoFit/>
          </a:bodyP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申込締切日：８月２５日迄</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4171371D-6586-4661-8569-95633BBBD447}"/>
              </a:ext>
            </a:extLst>
          </p:cNvPr>
          <p:cNvSpPr/>
          <p:nvPr/>
        </p:nvSpPr>
        <p:spPr>
          <a:xfrm>
            <a:off x="180542" y="9036260"/>
            <a:ext cx="4523351" cy="703906"/>
          </a:xfrm>
          <a:prstGeom prst="rect">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b="1" dirty="0">
                <a:solidFill>
                  <a:schemeClr val="tx1"/>
                </a:solidFill>
                <a:latin typeface="BIZ UDPゴシック" panose="020B0400000000000000" pitchFamily="50" charset="-128"/>
                <a:ea typeface="BIZ UDPゴシック" panose="020B0400000000000000" pitchFamily="50" charset="-128"/>
              </a:rPr>
              <a:t>主催：岐阜県商工会連合会　中・</a:t>
            </a:r>
            <a:r>
              <a:rPr lang="ja-JP" altLang="en-US" sz="1100" b="1" dirty="0">
                <a:solidFill>
                  <a:schemeClr val="tx1"/>
                </a:solidFill>
                <a:latin typeface="BIZ UDPゴシック" panose="020B0400000000000000" pitchFamily="50" charset="-128"/>
                <a:ea typeface="BIZ UDPゴシック" panose="020B0400000000000000" pitchFamily="50" charset="-128"/>
              </a:rPr>
              <a:t>東</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濃ブロック広域支援室</a:t>
            </a: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1" dirty="0">
                <a:solidFill>
                  <a:schemeClr val="tx1"/>
                </a:solidFill>
                <a:latin typeface="BIZ UDPゴシック" panose="020B0400000000000000" pitchFamily="50" charset="-128"/>
                <a:ea typeface="BIZ UDPゴシック" panose="020B0400000000000000" pitchFamily="50" charset="-128"/>
              </a:rPr>
              <a:t>共催：</a:t>
            </a:r>
            <a:r>
              <a:rPr lang="ja-JP" altLang="en-US" sz="1100" b="1" dirty="0">
                <a:solidFill>
                  <a:schemeClr val="tx1"/>
                </a:solidFill>
                <a:latin typeface="BIZ UDPゴシック" panose="020B0400000000000000" pitchFamily="50" charset="-128"/>
                <a:ea typeface="BIZ UDPゴシック" panose="020B0400000000000000" pitchFamily="50" charset="-128"/>
              </a:rPr>
              <a:t>坂祝町</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商工会・富加町商工会・御嵩町商工会・八百津町商工会</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ja-JP" altLang="en-US" sz="11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川辺町商工会・七宗町商工会・白川町商工会・東白川村商工会</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1" dirty="0">
                <a:solidFill>
                  <a:schemeClr val="tx1"/>
                </a:solidFill>
                <a:latin typeface="BIZ UDPゴシック" panose="020B0400000000000000" pitchFamily="50" charset="-128"/>
                <a:ea typeface="BIZ UDPゴシック" panose="020B0400000000000000" pitchFamily="50" charset="-128"/>
              </a:rPr>
              <a:t>　　　　（この事業は</a:t>
            </a:r>
            <a:r>
              <a:rPr kumimoji="1" lang="zh-TW" altLang="en-US" sz="1100" b="1" dirty="0">
                <a:solidFill>
                  <a:schemeClr val="tx1"/>
                </a:solidFill>
                <a:latin typeface="BIZ UDPゴシック" panose="020B0400000000000000" pitchFamily="50" charset="-128"/>
                <a:ea typeface="BIZ UDPゴシック" panose="020B0400000000000000" pitchFamily="50" charset="-128"/>
              </a:rPr>
              <a:t>事業環境変化対応型支援事業</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として開催します）</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p:txBody>
      </p:sp>
      <p:sp>
        <p:nvSpPr>
          <p:cNvPr id="36" name="テキスト ボックス 33">
            <a:extLst>
              <a:ext uri="{FF2B5EF4-FFF2-40B4-BE49-F238E27FC236}">
                <a16:creationId xmlns:a16="http://schemas.microsoft.com/office/drawing/2014/main" id="{665BCAC7-1669-AB5C-E863-574927F6A7C5}"/>
              </a:ext>
            </a:extLst>
          </p:cNvPr>
          <p:cNvSpPr txBox="1">
            <a:spLocks noChangeArrowheads="1"/>
          </p:cNvSpPr>
          <p:nvPr/>
        </p:nvSpPr>
        <p:spPr bwMode="auto">
          <a:xfrm>
            <a:off x="70500" y="-500290"/>
            <a:ext cx="6607336" cy="2031325"/>
          </a:xfrm>
          <a:prstGeom prst="rect">
            <a:avLst/>
          </a:prstGeom>
          <a:noFill/>
          <a:ln>
            <a:noFill/>
            <a:headEnd/>
            <a:tailEnd/>
          </a:ln>
          <a:effectLst/>
        </p:spPr>
        <p:style>
          <a:lnRef idx="1">
            <a:schemeClr val="accent3"/>
          </a:lnRef>
          <a:fillRef idx="2">
            <a:schemeClr val="accent3"/>
          </a:fillRef>
          <a:effectRef idx="1">
            <a:schemeClr val="accent3"/>
          </a:effectRef>
          <a:fontRef idx="minor">
            <a:schemeClr val="dk1"/>
          </a:fontRef>
        </p:style>
        <p:txBody>
          <a:bodyPr wrap="square">
            <a:spAutoFit/>
          </a:bodyPr>
          <a:lstStyle/>
          <a:p>
            <a:r>
              <a:rPr lang="ja-JP" altLang="en-US" sz="1100" dirty="0">
                <a:solidFill>
                  <a:schemeClr val="tx1"/>
                </a:solidFill>
                <a:latin typeface="BIZ UDPゴシック" panose="020B0400000000000000" pitchFamily="50" charset="-128"/>
                <a:ea typeface="BIZ UDPゴシック" panose="020B0400000000000000" pitchFamily="50" charset="-128"/>
                <a:cs typeface="メイリオ"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cs typeface="メイリオ" pitchFamily="50" charset="-128"/>
            </a:endParaRPr>
          </a:p>
          <a:p>
            <a:endParaRPr lang="en-US" altLang="ja-JP" sz="1100" dirty="0">
              <a:solidFill>
                <a:schemeClr val="tx1"/>
              </a:solidFill>
              <a:latin typeface="BIZ UDPゴシック" panose="020B0400000000000000" pitchFamily="50" charset="-128"/>
              <a:ea typeface="BIZ UDPゴシック" panose="020B0400000000000000" pitchFamily="50" charset="-128"/>
              <a:cs typeface="メイリオ" pitchFamily="50" charset="-128"/>
            </a:endParaRPr>
          </a:p>
          <a:p>
            <a:r>
              <a:rPr lang="ja-JP" altLang="en-US" sz="2400" b="1" dirty="0">
                <a:solidFill>
                  <a:schemeClr val="tx1"/>
                </a:solidFill>
                <a:latin typeface="BIZ UDPゴシック" panose="020B0400000000000000" pitchFamily="50" charset="-128"/>
                <a:ea typeface="BIZ UDPゴシック" panose="020B0400000000000000" pitchFamily="50" charset="-128"/>
                <a:cs typeface="メイリオ" pitchFamily="50" charset="-128"/>
              </a:rPr>
              <a:t>　</a:t>
            </a:r>
            <a:endParaRPr lang="en-US" altLang="ja-JP" sz="2000" b="1" dirty="0">
              <a:solidFill>
                <a:schemeClr val="tx1"/>
              </a:solidFill>
              <a:effectLst/>
              <a:latin typeface="BIZ UDPゴシック" panose="020B0400000000000000" pitchFamily="50" charset="-128"/>
              <a:ea typeface="BIZ UDPゴシック" panose="020B0400000000000000" pitchFamily="50" charset="-128"/>
              <a:cs typeface="メイリオ" pitchFamily="50" charset="-128"/>
            </a:endParaRPr>
          </a:p>
          <a:p>
            <a:r>
              <a:rPr lang="ja-JP" altLang="en-US" sz="4000" b="1" dirty="0">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　</a:t>
            </a:r>
            <a:r>
              <a:rPr lang="en-US" altLang="ja-JP" sz="4000" b="1" dirty="0">
                <a:solidFill>
                  <a:schemeClr val="bg1"/>
                </a:solidFill>
                <a:effectLst/>
                <a:latin typeface="BIZ UDPゴシック" panose="020B0400000000000000" pitchFamily="50" charset="-128"/>
                <a:ea typeface="BIZ UDPゴシック" panose="020B0400000000000000" pitchFamily="50" charset="-128"/>
                <a:cs typeface="メイリオ" pitchFamily="50" charset="-128"/>
              </a:rPr>
              <a:t>ChatGPT</a:t>
            </a:r>
          </a:p>
          <a:p>
            <a:r>
              <a:rPr lang="ja-JP" altLang="en-US" sz="2800" b="1" dirty="0">
                <a:solidFill>
                  <a:schemeClr val="bg1"/>
                </a:solidFill>
                <a:effectLst/>
                <a:latin typeface="BIZ UDPゴシック" panose="020B0400000000000000" pitchFamily="50" charset="-128"/>
                <a:ea typeface="BIZ UDPゴシック" panose="020B0400000000000000" pitchFamily="50" charset="-128"/>
                <a:cs typeface="メイリオ" pitchFamily="50" charset="-128"/>
              </a:rPr>
              <a:t>　　　　</a:t>
            </a:r>
            <a:r>
              <a:rPr lang="ja-JP" altLang="en-US" sz="4000" b="1" dirty="0">
                <a:solidFill>
                  <a:schemeClr val="bg1"/>
                </a:solidFill>
                <a:effectLst/>
                <a:latin typeface="BIZ UDPゴシック" panose="020B0400000000000000" pitchFamily="50" charset="-128"/>
                <a:ea typeface="BIZ UDPゴシック" panose="020B0400000000000000" pitchFamily="50" charset="-128"/>
                <a:cs typeface="メイリオ" pitchFamily="50" charset="-128"/>
              </a:rPr>
              <a:t>ビジネス活用セミナー</a:t>
            </a:r>
            <a:endParaRPr lang="en-US" altLang="ja-JP" sz="2800" b="1" dirty="0">
              <a:solidFill>
                <a:schemeClr val="bg1"/>
              </a:solidFill>
              <a:effectLst/>
              <a:latin typeface="BIZ UDPゴシック" panose="020B0400000000000000" pitchFamily="50" charset="-128"/>
              <a:ea typeface="BIZ UDPゴシック" panose="020B0400000000000000" pitchFamily="50" charset="-128"/>
              <a:cs typeface="メイリオ" pitchFamily="50" charset="-128"/>
            </a:endParaRPr>
          </a:p>
        </p:txBody>
      </p:sp>
      <p:sp>
        <p:nvSpPr>
          <p:cNvPr id="41" name="テキスト ボックス 5">
            <a:extLst>
              <a:ext uri="{FF2B5EF4-FFF2-40B4-BE49-F238E27FC236}">
                <a16:creationId xmlns:a16="http://schemas.microsoft.com/office/drawing/2014/main" id="{A814714E-E93C-B64B-B1E9-D41A9F91A69E}"/>
              </a:ext>
            </a:extLst>
          </p:cNvPr>
          <p:cNvSpPr txBox="1">
            <a:spLocks noChangeArrowheads="1"/>
          </p:cNvSpPr>
          <p:nvPr/>
        </p:nvSpPr>
        <p:spPr bwMode="auto">
          <a:xfrm>
            <a:off x="1105494" y="2885415"/>
            <a:ext cx="3187602" cy="404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600" b="1" dirty="0">
                <a:latin typeface="BIZ UDPゴシック" panose="020B0400000000000000" pitchFamily="50" charset="-128"/>
                <a:ea typeface="BIZ UDPゴシック" panose="020B0400000000000000" pitchFamily="50" charset="-128"/>
                <a:cs typeface="メイリオ" panose="020B0604030504040204" pitchFamily="50" charset="-128"/>
              </a:rPr>
              <a:t>令和</a:t>
            </a:r>
            <a:r>
              <a:rPr lang="ja-JP" altLang="en-US" sz="2800" b="1" dirty="0">
                <a:latin typeface="BIZ UDPゴシック" panose="020B0400000000000000" pitchFamily="50" charset="-128"/>
                <a:ea typeface="BIZ UDPゴシック" panose="020B0400000000000000" pitchFamily="50" charset="-128"/>
                <a:cs typeface="メイリオ" panose="020B0604030504040204" pitchFamily="50" charset="-128"/>
              </a:rPr>
              <a:t>５</a:t>
            </a:r>
            <a:r>
              <a:rPr lang="ja-JP" altLang="en-US" sz="1600" b="1" dirty="0">
                <a:latin typeface="BIZ UDPゴシック" panose="020B0400000000000000" pitchFamily="50" charset="-128"/>
                <a:ea typeface="BIZ UDPゴシック" panose="020B0400000000000000" pitchFamily="50" charset="-128"/>
                <a:cs typeface="メイリオ" panose="020B0604030504040204" pitchFamily="50" charset="-128"/>
              </a:rPr>
              <a:t>年</a:t>
            </a:r>
            <a:r>
              <a:rPr lang="ja-JP" altLang="en-US" sz="2800" b="1" dirty="0">
                <a:latin typeface="BIZ UDPゴシック" panose="020B0400000000000000" pitchFamily="50" charset="-128"/>
                <a:ea typeface="BIZ UDPゴシック" panose="020B0400000000000000" pitchFamily="50" charset="-128"/>
                <a:cs typeface="メイリオ" panose="020B0604030504040204" pitchFamily="50" charset="-128"/>
              </a:rPr>
              <a:t>８</a:t>
            </a:r>
            <a:r>
              <a:rPr kumimoji="1" lang="ja-JP" altLang="ja-JP" sz="22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月</a:t>
            </a:r>
            <a:r>
              <a:rPr lang="ja-JP" altLang="en-US" sz="2800" b="1" dirty="0">
                <a:latin typeface="BIZ UDPゴシック" panose="020B0400000000000000" pitchFamily="50" charset="-128"/>
                <a:ea typeface="BIZ UDPゴシック" panose="020B0400000000000000" pitchFamily="50" charset="-128"/>
                <a:cs typeface="メイリオ" panose="020B0604030504040204" pitchFamily="50" charset="-128"/>
              </a:rPr>
              <a:t>３１</a:t>
            </a:r>
            <a:r>
              <a:rPr kumimoji="1" lang="ja-JP" altLang="ja-JP" sz="22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日</a:t>
            </a:r>
            <a:r>
              <a:rPr kumimoji="1" lang="ja-JP" altLang="en-US" sz="22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（木）</a:t>
            </a:r>
            <a:endParaRPr kumimoji="1" lang="ja-JP" altLang="ja-JP" sz="22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5" name="テキスト ボックス 33">
            <a:extLst>
              <a:ext uri="{FF2B5EF4-FFF2-40B4-BE49-F238E27FC236}">
                <a16:creationId xmlns:a16="http://schemas.microsoft.com/office/drawing/2014/main" id="{7B57F696-92BF-40BF-6B0E-B0E30856ED18}"/>
              </a:ext>
            </a:extLst>
          </p:cNvPr>
          <p:cNvSpPr txBox="1">
            <a:spLocks noChangeArrowheads="1"/>
          </p:cNvSpPr>
          <p:nvPr/>
        </p:nvSpPr>
        <p:spPr bwMode="auto">
          <a:xfrm>
            <a:off x="140600" y="6897905"/>
            <a:ext cx="851508" cy="369332"/>
          </a:xfrm>
          <a:prstGeom prst="rect">
            <a:avLst/>
          </a:prstGeom>
          <a:solidFill>
            <a:srgbClr val="7030A0"/>
          </a:solidFill>
          <a:ln>
            <a:noFill/>
            <a:headEnd/>
            <a:tailEnd/>
          </a:ln>
          <a:effectLst/>
        </p:spPr>
        <p:style>
          <a:lnRef idx="1">
            <a:schemeClr val="accent3"/>
          </a:lnRef>
          <a:fillRef idx="2">
            <a:schemeClr val="accent3"/>
          </a:fillRef>
          <a:effectRef idx="1">
            <a:schemeClr val="accent3"/>
          </a:effectRef>
          <a:fontRef idx="minor">
            <a:schemeClr val="dk1"/>
          </a:fontRef>
        </p:style>
        <p:txBody>
          <a:bodyPr wrap="square" lIns="0" tIns="0" rIns="0" bIns="0">
            <a:spAutoFit/>
          </a:bodyPr>
          <a:lstStyle/>
          <a:p>
            <a:pPr algn="ctr"/>
            <a:r>
              <a:rPr lang="ja-JP" altLang="en-US" sz="2400" b="1" dirty="0">
                <a:solidFill>
                  <a:schemeClr val="bg1"/>
                </a:solidFill>
                <a:latin typeface="BIZ UDPゴシック" panose="020B0400000000000000" pitchFamily="50" charset="-128"/>
                <a:ea typeface="BIZ UDPゴシック" panose="020B0400000000000000" pitchFamily="50" charset="-128"/>
                <a:cs typeface="メイリオ" pitchFamily="50" charset="-128"/>
              </a:rPr>
              <a:t>会場</a:t>
            </a:r>
            <a:endParaRPr lang="en-US" altLang="ja-JP" sz="4800" b="1" dirty="0">
              <a:solidFill>
                <a:schemeClr val="bg1"/>
              </a:solidFill>
              <a:latin typeface="BIZ UDPゴシック" panose="020B0400000000000000" pitchFamily="50" charset="-128"/>
              <a:ea typeface="BIZ UDPゴシック" panose="020B0400000000000000" pitchFamily="50" charset="-128"/>
              <a:cs typeface="メイリオ" pitchFamily="50" charset="-128"/>
            </a:endParaRPr>
          </a:p>
        </p:txBody>
      </p:sp>
      <p:sp>
        <p:nvSpPr>
          <p:cNvPr id="48" name="テキスト ボックス 15">
            <a:extLst>
              <a:ext uri="{FF2B5EF4-FFF2-40B4-BE49-F238E27FC236}">
                <a16:creationId xmlns:a16="http://schemas.microsoft.com/office/drawing/2014/main" id="{A1F94A47-3755-7383-A5EE-D794A544D2C4}"/>
              </a:ext>
            </a:extLst>
          </p:cNvPr>
          <p:cNvSpPr txBox="1">
            <a:spLocks noChangeArrowheads="1"/>
          </p:cNvSpPr>
          <p:nvPr/>
        </p:nvSpPr>
        <p:spPr bwMode="auto">
          <a:xfrm>
            <a:off x="3953775" y="2882705"/>
            <a:ext cx="1769375" cy="448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ja-JP" sz="2800" b="1" dirty="0">
                <a:latin typeface="BIZ UDPゴシック" panose="020B0400000000000000" pitchFamily="50" charset="-128"/>
                <a:ea typeface="BIZ UDPゴシック" panose="020B0400000000000000" pitchFamily="50" charset="-128"/>
                <a:cs typeface="メイリオ" panose="020B0604030504040204" pitchFamily="50" charset="-128"/>
              </a:rPr>
              <a:t>19</a:t>
            </a:r>
            <a:r>
              <a:rPr lang="ja-JP" altLang="en-US" sz="1600" b="1" dirty="0">
                <a:latin typeface="BIZ UDPゴシック" panose="020B0400000000000000" pitchFamily="50" charset="-128"/>
                <a:ea typeface="BIZ UDPゴシック" panose="020B0400000000000000" pitchFamily="50" charset="-128"/>
                <a:cs typeface="メイリオ" panose="020B0604030504040204" pitchFamily="50" charset="-128"/>
              </a:rPr>
              <a:t>時</a:t>
            </a:r>
            <a:r>
              <a:rPr kumimoji="1" lang="ja-JP" altLang="en-US" sz="16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28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21</a:t>
            </a:r>
            <a:r>
              <a:rPr kumimoji="1" lang="ja-JP" altLang="en-US" sz="16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時</a:t>
            </a:r>
            <a:endParaRPr kumimoji="1" lang="en-US" altLang="ja-JP" sz="1600" b="1"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53" name="テキスト ボックス 33">
            <a:extLst>
              <a:ext uri="{FF2B5EF4-FFF2-40B4-BE49-F238E27FC236}">
                <a16:creationId xmlns:a16="http://schemas.microsoft.com/office/drawing/2014/main" id="{78F03E3C-3BE7-6EC1-D928-D1BB57B18070}"/>
              </a:ext>
            </a:extLst>
          </p:cNvPr>
          <p:cNvSpPr txBox="1">
            <a:spLocks noChangeArrowheads="1"/>
          </p:cNvSpPr>
          <p:nvPr/>
        </p:nvSpPr>
        <p:spPr bwMode="auto">
          <a:xfrm>
            <a:off x="153509" y="5825514"/>
            <a:ext cx="6569134" cy="954107"/>
          </a:xfrm>
          <a:prstGeom prst="rect">
            <a:avLst/>
          </a:prstGeom>
          <a:solidFill>
            <a:schemeClr val="bg1"/>
          </a:solidFill>
          <a:ln w="12700" cmpd="dbl">
            <a:solidFill>
              <a:schemeClr val="tx1">
                <a:lumMod val="75000"/>
                <a:lumOff val="25000"/>
              </a:schemeClr>
            </a:solidFill>
            <a:headEnd/>
            <a:tailEnd/>
          </a:ln>
          <a:effectLst/>
        </p:spPr>
        <p:style>
          <a:lnRef idx="1">
            <a:schemeClr val="accent3"/>
          </a:lnRef>
          <a:fillRef idx="2">
            <a:schemeClr val="accent3"/>
          </a:fillRef>
          <a:effectRef idx="1">
            <a:schemeClr val="accent3"/>
          </a:effectRef>
          <a:fontRef idx="minor">
            <a:schemeClr val="dk1"/>
          </a:fontRef>
        </p:style>
        <p:txBody>
          <a:bodyPr wrap="square">
            <a:spAutoFit/>
          </a:bodyPr>
          <a:lstStyle/>
          <a:p>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セミナーでは講師が実際に</a:t>
            </a:r>
            <a:r>
              <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ChatGPT</a:t>
            </a: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を使用します。セミナー中、</a:t>
            </a:r>
            <a:r>
              <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PC</a:t>
            </a: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やスマホを同じように実際に使用いただくと理解が進みますのでご用意いただく事をお勧めします。</a:t>
            </a:r>
            <a:r>
              <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ChatGPT</a:t>
            </a: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の利用には事前の設定が必要となりますのでご注意ください。</a:t>
            </a:r>
            <a:endPar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itchFamily="50" charset="-128"/>
              </a:rPr>
              <a:t>事前設定等不明な点は商工会へお尋ねください。</a:t>
            </a:r>
            <a:endParaRPr lang="en-US" altLang="ja-JP" sz="1400" dirty="0">
              <a:solidFill>
                <a:schemeClr val="tx1"/>
              </a:solidFill>
              <a:latin typeface="BIZ UDPゴシック" panose="020B0400000000000000" pitchFamily="50" charset="-128"/>
              <a:ea typeface="BIZ UDPゴシック" panose="020B0400000000000000" pitchFamily="50" charset="-128"/>
              <a:cs typeface="メイリオ" pitchFamily="50" charset="-128"/>
            </a:endParaRPr>
          </a:p>
        </p:txBody>
      </p:sp>
      <p:sp>
        <p:nvSpPr>
          <p:cNvPr id="56" name="角丸四角形 21">
            <a:extLst>
              <a:ext uri="{FF2B5EF4-FFF2-40B4-BE49-F238E27FC236}">
                <a16:creationId xmlns:a16="http://schemas.microsoft.com/office/drawing/2014/main" id="{7CE96C2A-7ED4-0809-2D93-B1D8B8A6182C}"/>
              </a:ext>
            </a:extLst>
          </p:cNvPr>
          <p:cNvSpPr/>
          <p:nvPr/>
        </p:nvSpPr>
        <p:spPr>
          <a:xfrm>
            <a:off x="3984781" y="340659"/>
            <a:ext cx="1171965" cy="316078"/>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800"/>
              </a:lnSpc>
            </a:pPr>
            <a:r>
              <a:rPr lang="ja-JP" altLang="en-US" sz="1600"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参加無料</a:t>
            </a:r>
            <a:endParaRPr lang="ja-JP" sz="105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1" name="テキスト ボックス 15">
            <a:extLst>
              <a:ext uri="{FF2B5EF4-FFF2-40B4-BE49-F238E27FC236}">
                <a16:creationId xmlns:a16="http://schemas.microsoft.com/office/drawing/2014/main" id="{4B914840-DB84-7BCA-B6A0-685ED00D5366}"/>
              </a:ext>
            </a:extLst>
          </p:cNvPr>
          <p:cNvSpPr txBox="1">
            <a:spLocks noChangeArrowheads="1"/>
          </p:cNvSpPr>
          <p:nvPr/>
        </p:nvSpPr>
        <p:spPr bwMode="auto">
          <a:xfrm>
            <a:off x="1025823" y="4188907"/>
            <a:ext cx="5356948" cy="1741502"/>
          </a:xfrm>
          <a:prstGeom prst="rect">
            <a:avLst/>
          </a:prstGeom>
          <a:noFill/>
          <a:ln>
            <a:noFill/>
          </a:ln>
        </p:spPr>
        <p:txBody>
          <a:bodyPr vert="horz" wrap="square" lIns="74295" tIns="8890" rIns="74295" bIns="8890" numCol="1" anchor="t" anchorCtr="0" compatLnSpc="1">
            <a:prstTxWarp prst="textNoShape">
              <a:avLst/>
            </a:prstTxWarp>
            <a:spAutoFit/>
          </a:bodyPr>
          <a:lstStyle/>
          <a:p>
            <a:pPr lvl="0" fontAlgn="base">
              <a:spcBef>
                <a:spcPct val="0"/>
              </a:spcBef>
              <a:spcAft>
                <a:spcPct val="0"/>
              </a:spcAft>
            </a:pPr>
            <a:r>
              <a:rPr lang="zh-TW" altLang="en-US" sz="1600" b="1" i="0" u="none" strike="noStrike" dirty="0">
                <a:effectLst/>
                <a:latin typeface="BIZ UDPゴシック" panose="020B0400000000000000" pitchFamily="50" charset="-128"/>
                <a:ea typeface="BIZ UDPゴシック" panose="020B0400000000000000" pitchFamily="50" charset="-128"/>
              </a:rPr>
              <a:t>株式会社道家経営･法務事務</a:t>
            </a:r>
            <a:r>
              <a:rPr lang="ja-JP" altLang="en-US" sz="1600" b="1" i="0" u="none" strike="noStrike" dirty="0">
                <a:effectLst/>
                <a:latin typeface="BIZ UDPゴシック" panose="020B0400000000000000" pitchFamily="50" charset="-128"/>
                <a:ea typeface="BIZ UDPゴシック" panose="020B0400000000000000" pitchFamily="50" charset="-128"/>
              </a:rPr>
              <a:t>所</a:t>
            </a:r>
            <a:endParaRPr lang="en-US" altLang="ja-JP" sz="1600" b="1" i="0" u="none" strike="noStrike" dirty="0">
              <a:effectLst/>
              <a:latin typeface="BIZ UDPゴシック" panose="020B0400000000000000" pitchFamily="50" charset="-128"/>
              <a:ea typeface="BIZ UDPゴシック" panose="020B0400000000000000" pitchFamily="50" charset="-128"/>
            </a:endParaRPr>
          </a:p>
          <a:p>
            <a:pPr lvl="0" fontAlgn="base">
              <a:spcBef>
                <a:spcPct val="0"/>
              </a:spcBef>
              <a:spcAft>
                <a:spcPct val="0"/>
              </a:spcAft>
            </a:pPr>
            <a:r>
              <a:rPr lang="ja-JP" altLang="en-US" sz="1600" b="1"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代表  </a:t>
            </a:r>
            <a:r>
              <a:rPr lang="ja-JP" altLang="en-US" sz="2400" b="1"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道家　睦明 </a:t>
            </a:r>
            <a:r>
              <a:rPr lang="ja-JP" altLang="en-US" sz="160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氏</a:t>
            </a:r>
            <a:endParaRPr lang="en-US" altLang="ja-JP" sz="160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fontAlgn="base">
              <a:spcBef>
                <a:spcPct val="0"/>
              </a:spcBef>
              <a:spcAft>
                <a:spcPct val="0"/>
              </a:spcAft>
            </a:pPr>
            <a:endParaRPr lang="en-US" altLang="ja-JP" sz="120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県商工会連合会専門家（エキスパート）、その他中小企業基盤機構等のアドバイザー経験を持ち、マーケティング、販路開拓、新規事業、創業支援、知財活用、マッチング関連、商品開発、まちづくり、システムデザイン、デジタルコンテンツ等と幅広い分野でご活躍されています。</a:t>
            </a:r>
            <a:endParaRPr lang="en-US" altLang="ja-JP" sz="120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fontAlgn="base">
              <a:spcBef>
                <a:spcPct val="0"/>
              </a:spcBef>
              <a:spcAft>
                <a:spcPct val="0"/>
              </a:spcAft>
            </a:pPr>
            <a:endParaRPr lang="en-US" altLang="ja-JP" sz="120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3" name="テキスト ボックス 33">
            <a:extLst>
              <a:ext uri="{FF2B5EF4-FFF2-40B4-BE49-F238E27FC236}">
                <a16:creationId xmlns:a16="http://schemas.microsoft.com/office/drawing/2014/main" id="{35373038-CE14-2288-60A5-2AF2CEEC936A}"/>
              </a:ext>
            </a:extLst>
          </p:cNvPr>
          <p:cNvSpPr txBox="1">
            <a:spLocks noChangeArrowheads="1"/>
          </p:cNvSpPr>
          <p:nvPr/>
        </p:nvSpPr>
        <p:spPr bwMode="auto">
          <a:xfrm>
            <a:off x="169019" y="2940295"/>
            <a:ext cx="840042" cy="369332"/>
          </a:xfrm>
          <a:prstGeom prst="rect">
            <a:avLst/>
          </a:prstGeom>
          <a:solidFill>
            <a:srgbClr val="7030A0"/>
          </a:solidFill>
          <a:ln>
            <a:noFill/>
            <a:headEnd/>
            <a:tailEnd/>
          </a:ln>
          <a:effectLst/>
        </p:spPr>
        <p:style>
          <a:lnRef idx="1">
            <a:schemeClr val="accent3"/>
          </a:lnRef>
          <a:fillRef idx="2">
            <a:schemeClr val="accent3"/>
          </a:fillRef>
          <a:effectRef idx="1">
            <a:schemeClr val="accent3"/>
          </a:effectRef>
          <a:fontRef idx="minor">
            <a:schemeClr val="dk1"/>
          </a:fontRef>
        </p:style>
        <p:txBody>
          <a:bodyPr wrap="square" lIns="0" tIns="0" rIns="0" bIns="0">
            <a:spAutoFit/>
          </a:bodyPr>
          <a:lstStyle/>
          <a:p>
            <a:pPr algn="ctr"/>
            <a:r>
              <a:rPr lang="ja-JP" altLang="en-US" sz="2400" b="1" dirty="0">
                <a:solidFill>
                  <a:schemeClr val="bg1"/>
                </a:solidFill>
                <a:latin typeface="BIZ UDPゴシック" panose="020B0400000000000000" pitchFamily="50" charset="-128"/>
                <a:ea typeface="BIZ UDPゴシック" panose="020B0400000000000000" pitchFamily="50" charset="-128"/>
                <a:cs typeface="メイリオ" pitchFamily="50" charset="-128"/>
              </a:rPr>
              <a:t>日時</a:t>
            </a:r>
            <a:endParaRPr lang="en-US" altLang="ja-JP" sz="4800" b="1" dirty="0">
              <a:solidFill>
                <a:schemeClr val="bg1"/>
              </a:solidFill>
              <a:latin typeface="BIZ UDPゴシック" panose="020B0400000000000000" pitchFamily="50" charset="-128"/>
              <a:ea typeface="BIZ UDPゴシック" panose="020B0400000000000000" pitchFamily="50" charset="-128"/>
              <a:cs typeface="メイリオ" pitchFamily="50" charset="-128"/>
            </a:endParaRPr>
          </a:p>
        </p:txBody>
      </p:sp>
      <p:sp>
        <p:nvSpPr>
          <p:cNvPr id="59" name="テキスト ボックス 33">
            <a:extLst>
              <a:ext uri="{FF2B5EF4-FFF2-40B4-BE49-F238E27FC236}">
                <a16:creationId xmlns:a16="http://schemas.microsoft.com/office/drawing/2014/main" id="{AF9D3617-8DA2-9441-E166-269483C424A6}"/>
              </a:ext>
            </a:extLst>
          </p:cNvPr>
          <p:cNvSpPr txBox="1">
            <a:spLocks noChangeArrowheads="1"/>
          </p:cNvSpPr>
          <p:nvPr/>
        </p:nvSpPr>
        <p:spPr bwMode="auto">
          <a:xfrm>
            <a:off x="153509" y="4207128"/>
            <a:ext cx="840042" cy="369332"/>
          </a:xfrm>
          <a:prstGeom prst="rect">
            <a:avLst/>
          </a:prstGeom>
          <a:solidFill>
            <a:srgbClr val="7030A0"/>
          </a:solidFill>
          <a:ln>
            <a:noFill/>
            <a:headEnd/>
            <a:tailEnd/>
          </a:ln>
          <a:effectLst/>
        </p:spPr>
        <p:style>
          <a:lnRef idx="1">
            <a:schemeClr val="accent3"/>
          </a:lnRef>
          <a:fillRef idx="2">
            <a:schemeClr val="accent3"/>
          </a:fillRef>
          <a:effectRef idx="1">
            <a:schemeClr val="accent3"/>
          </a:effectRef>
          <a:fontRef idx="minor">
            <a:schemeClr val="dk1"/>
          </a:fontRef>
        </p:style>
        <p:txBody>
          <a:bodyPr wrap="square" lIns="0" tIns="0" rIns="0" bIns="0">
            <a:spAutoFit/>
          </a:bodyPr>
          <a:lstStyle/>
          <a:p>
            <a:pPr algn="ctr"/>
            <a:r>
              <a:rPr lang="ja-JP" altLang="en-US" sz="2400" b="1" dirty="0">
                <a:solidFill>
                  <a:schemeClr val="bg1"/>
                </a:solidFill>
                <a:latin typeface="BIZ UDPゴシック" panose="020B0400000000000000" pitchFamily="50" charset="-128"/>
                <a:ea typeface="BIZ UDPゴシック" panose="020B0400000000000000" pitchFamily="50" charset="-128"/>
                <a:cs typeface="メイリオ" pitchFamily="50" charset="-128"/>
              </a:rPr>
              <a:t>講師</a:t>
            </a:r>
            <a:endParaRPr lang="en-US" altLang="ja-JP" sz="4800" b="1" dirty="0">
              <a:solidFill>
                <a:schemeClr val="bg1"/>
              </a:solidFill>
              <a:latin typeface="BIZ UDPゴシック" panose="020B0400000000000000" pitchFamily="50" charset="-128"/>
              <a:ea typeface="BIZ UDPゴシック" panose="020B0400000000000000" pitchFamily="50" charset="-128"/>
              <a:cs typeface="メイリオ" pitchFamily="50" charset="-128"/>
            </a:endParaRPr>
          </a:p>
        </p:txBody>
      </p:sp>
      <p:sp>
        <p:nvSpPr>
          <p:cNvPr id="60" name="正方形/長方形 59">
            <a:extLst>
              <a:ext uri="{FF2B5EF4-FFF2-40B4-BE49-F238E27FC236}">
                <a16:creationId xmlns:a16="http://schemas.microsoft.com/office/drawing/2014/main" id="{1B69235F-638E-F1C2-4B62-799ADAE2B9AA}"/>
              </a:ext>
            </a:extLst>
          </p:cNvPr>
          <p:cNvSpPr/>
          <p:nvPr/>
        </p:nvSpPr>
        <p:spPr>
          <a:xfrm>
            <a:off x="2374521" y="7642652"/>
            <a:ext cx="2478168" cy="307777"/>
          </a:xfrm>
          <a:prstGeom prst="rect">
            <a:avLst/>
          </a:prstGeom>
        </p:spPr>
        <p:txBody>
          <a:bodyPr wrap="square">
            <a:spAutoFit/>
          </a:bodyPr>
          <a:lstStyle/>
          <a:p>
            <a:pPr lvl="0" eaLnBrk="0" fontAlgn="base" hangingPunct="0">
              <a:spcBef>
                <a:spcPct val="0"/>
              </a:spcBef>
              <a:spcAft>
                <a:spcPct val="0"/>
              </a:spcAft>
            </a:pPr>
            <a:r>
              <a:rPr lang="en-US" altLang="ja-JP" sz="1400" b="1" dirty="0">
                <a:latin typeface="BIZ UDPゴシック" panose="020B0400000000000000" pitchFamily="50" charset="-128"/>
                <a:ea typeface="BIZ UDPゴシック" panose="020B0400000000000000" pitchFamily="50" charset="-128"/>
                <a:cs typeface="メイリオ" panose="020B0604030504040204" pitchFamily="50" charset="-128"/>
              </a:rPr>
              <a:t>TEL</a:t>
            </a:r>
            <a:r>
              <a:rPr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sz="1400" b="1" dirty="0">
                <a:latin typeface="BIZ UDPゴシック" panose="020B0400000000000000" pitchFamily="50" charset="-128"/>
                <a:ea typeface="BIZ UDPゴシック" panose="020B0400000000000000" pitchFamily="50" charset="-128"/>
                <a:cs typeface="メイリオ" panose="020B0604030504040204" pitchFamily="50" charset="-128"/>
              </a:rPr>
              <a:t>057</a:t>
            </a:r>
            <a:r>
              <a:rPr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rPr>
              <a:t>４</a:t>
            </a:r>
            <a:r>
              <a:rPr lang="en-US" altLang="ja-JP" sz="1400" b="1">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1400" b="1">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43-0266</a:t>
            </a:r>
            <a:r>
              <a:rPr lang="ja-JP" altLang="en-US" sz="1050" b="1">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　</a:t>
            </a:r>
            <a:endParaRPr lang="en-US" altLang="ja-JP" sz="105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7" name="Text Box 56"/>
          <p:cNvSpPr txBox="1">
            <a:spLocks noChangeArrowheads="1"/>
          </p:cNvSpPr>
          <p:nvPr/>
        </p:nvSpPr>
        <p:spPr bwMode="auto">
          <a:xfrm>
            <a:off x="2708046" y="7318568"/>
            <a:ext cx="1297018" cy="276999"/>
          </a:xfrm>
          <a:prstGeom prst="rect">
            <a:avLst/>
          </a:prstGeom>
          <a:solidFill>
            <a:schemeClr val="bg1"/>
          </a:solidFill>
          <a:ln>
            <a:noFill/>
          </a:ln>
        </p:spPr>
        <p:txBody>
          <a:bodyPr vert="horz" wrap="square" lIns="0" tIns="0" rIns="0" bIns="0" numCol="1" anchor="t" anchorCtr="0" compatLnSpc="1">
            <a:prstTxWarp prst="textNoShape">
              <a:avLst/>
            </a:prstTxWarp>
            <a:spAutoFit/>
          </a:bodyPr>
          <a:lstStyle/>
          <a:p>
            <a:pPr lvl="0" algn="ctr" fontAlgn="base">
              <a:spcBef>
                <a:spcPct val="0"/>
              </a:spcBef>
              <a:spcAft>
                <a:spcPct val="0"/>
              </a:spcAft>
            </a:pPr>
            <a:r>
              <a:rPr kumimoji="1" lang="ja-JP" altLang="en-US"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受講申込書  </a:t>
            </a:r>
            <a:endParaRPr kumimoji="1"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 name="角丸四角形 21">
            <a:extLst>
              <a:ext uri="{FF2B5EF4-FFF2-40B4-BE49-F238E27FC236}">
                <a16:creationId xmlns:a16="http://schemas.microsoft.com/office/drawing/2014/main" id="{07F59D88-7607-A56A-6BCE-A2D67A93535E}"/>
              </a:ext>
            </a:extLst>
          </p:cNvPr>
          <p:cNvSpPr/>
          <p:nvPr/>
        </p:nvSpPr>
        <p:spPr>
          <a:xfrm>
            <a:off x="5317779" y="349101"/>
            <a:ext cx="1171965" cy="316078"/>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800"/>
              </a:lnSpc>
            </a:pPr>
            <a:r>
              <a:rPr lang="ja-JP" altLang="en-US" sz="1600"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初心者向け</a:t>
            </a:r>
            <a:endParaRPr lang="ja-JP" sz="105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6" name="図 5">
            <a:extLst>
              <a:ext uri="{FF2B5EF4-FFF2-40B4-BE49-F238E27FC236}">
                <a16:creationId xmlns:a16="http://schemas.microsoft.com/office/drawing/2014/main" id="{0CAB6656-8098-FE15-75A7-E1D0B78D8F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1585" y="3895966"/>
            <a:ext cx="970321" cy="1046689"/>
          </a:xfrm>
          <a:prstGeom prst="ellipse">
            <a:avLst/>
          </a:prstGeom>
          <a:ln w="63500" cap="rnd">
            <a:solidFill>
              <a:srgbClr val="7030A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テキスト ボックス 33">
            <a:extLst>
              <a:ext uri="{FF2B5EF4-FFF2-40B4-BE49-F238E27FC236}">
                <a16:creationId xmlns:a16="http://schemas.microsoft.com/office/drawing/2014/main" id="{84FCB9FA-F229-5E95-9CFF-430F3E1BE039}"/>
              </a:ext>
            </a:extLst>
          </p:cNvPr>
          <p:cNvSpPr txBox="1">
            <a:spLocks noChangeArrowheads="1"/>
          </p:cNvSpPr>
          <p:nvPr/>
        </p:nvSpPr>
        <p:spPr bwMode="auto">
          <a:xfrm>
            <a:off x="153509" y="3577214"/>
            <a:ext cx="840042" cy="369332"/>
          </a:xfrm>
          <a:prstGeom prst="rect">
            <a:avLst/>
          </a:prstGeom>
          <a:solidFill>
            <a:srgbClr val="7030A0"/>
          </a:solidFill>
          <a:ln>
            <a:noFill/>
            <a:headEnd/>
            <a:tailEnd/>
          </a:ln>
          <a:effectLst/>
        </p:spPr>
        <p:style>
          <a:lnRef idx="1">
            <a:schemeClr val="accent3"/>
          </a:lnRef>
          <a:fillRef idx="2">
            <a:schemeClr val="accent3"/>
          </a:fillRef>
          <a:effectRef idx="1">
            <a:schemeClr val="accent3"/>
          </a:effectRef>
          <a:fontRef idx="minor">
            <a:schemeClr val="dk1"/>
          </a:fontRef>
        </p:style>
        <p:txBody>
          <a:bodyPr wrap="square" lIns="0" tIns="0" rIns="0" bIns="0">
            <a:spAutoFit/>
          </a:bodyPr>
          <a:lstStyle/>
          <a:p>
            <a:pPr algn="ctr"/>
            <a:r>
              <a:rPr lang="ja-JP" altLang="en-US" sz="2400" b="1" dirty="0">
                <a:solidFill>
                  <a:schemeClr val="bg1"/>
                </a:solidFill>
                <a:latin typeface="BIZ UDPゴシック" panose="020B0400000000000000" pitchFamily="50" charset="-128"/>
                <a:ea typeface="BIZ UDPゴシック" panose="020B0400000000000000" pitchFamily="50" charset="-128"/>
                <a:cs typeface="メイリオ" pitchFamily="50" charset="-128"/>
              </a:rPr>
              <a:t>内容</a:t>
            </a:r>
            <a:endParaRPr lang="en-US" altLang="ja-JP" sz="4800" b="1" dirty="0">
              <a:solidFill>
                <a:schemeClr val="bg1"/>
              </a:solidFill>
              <a:latin typeface="BIZ UDPゴシック" panose="020B0400000000000000" pitchFamily="50" charset="-128"/>
              <a:ea typeface="BIZ UDPゴシック" panose="020B0400000000000000" pitchFamily="50" charset="-128"/>
              <a:cs typeface="メイリオ" pitchFamily="50" charset="-128"/>
            </a:endParaRPr>
          </a:p>
        </p:txBody>
      </p:sp>
      <p:sp>
        <p:nvSpPr>
          <p:cNvPr id="16" name="テキスト ボックス 15">
            <a:extLst>
              <a:ext uri="{FF2B5EF4-FFF2-40B4-BE49-F238E27FC236}">
                <a16:creationId xmlns:a16="http://schemas.microsoft.com/office/drawing/2014/main" id="{B98CE8D0-CA5A-B8AA-3027-2C1E4CDDEF02}"/>
              </a:ext>
            </a:extLst>
          </p:cNvPr>
          <p:cNvSpPr txBox="1">
            <a:spLocks noChangeArrowheads="1"/>
          </p:cNvSpPr>
          <p:nvPr/>
        </p:nvSpPr>
        <p:spPr bwMode="auto">
          <a:xfrm>
            <a:off x="1086479" y="3577214"/>
            <a:ext cx="5356948" cy="448841"/>
          </a:xfrm>
          <a:prstGeom prst="rect">
            <a:avLst/>
          </a:prstGeom>
          <a:noFill/>
          <a:ln>
            <a:noFill/>
          </a:ln>
        </p:spPr>
        <p:txBody>
          <a:bodyPr vert="horz" wrap="square" lIns="74295" tIns="8890" rIns="74295" bIns="8890" numCol="1" anchor="t" anchorCtr="0" compatLnSpc="1">
            <a:prstTxWarp prst="textNoShape">
              <a:avLst/>
            </a:prstTxWarp>
            <a:spAutoFit/>
          </a:bodyPr>
          <a:lstStyle/>
          <a:p>
            <a:pPr lvl="0" fontAlgn="base">
              <a:spcBef>
                <a:spcPct val="0"/>
              </a:spcBef>
              <a:spcAft>
                <a:spcPct val="0"/>
              </a:spcAft>
            </a:pPr>
            <a:r>
              <a:rPr lang="en-US" altLang="ja-JP" sz="1400" i="0" u="none" strike="noStrike" dirty="0">
                <a:effectLst/>
                <a:latin typeface="BIZ UDPゴシック" panose="020B0400000000000000" pitchFamily="50" charset="-128"/>
                <a:ea typeface="BIZ UDPゴシック" panose="020B0400000000000000" pitchFamily="50" charset="-128"/>
              </a:rPr>
              <a:t>ChatGPT</a:t>
            </a:r>
            <a:r>
              <a:rPr lang="ja-JP" altLang="en-US" sz="1400" i="0" u="none" strike="noStrike" dirty="0">
                <a:effectLst/>
                <a:latin typeface="BIZ UDPゴシック" panose="020B0400000000000000" pitchFamily="50" charset="-128"/>
                <a:ea typeface="BIZ UDPゴシック" panose="020B0400000000000000" pitchFamily="50" charset="-128"/>
              </a:rPr>
              <a:t>の概要、ビジネスでの活用方法、デモンストレーション、</a:t>
            </a:r>
            <a:endParaRPr lang="en-US" altLang="ja-JP" sz="1400" i="0" u="none" strike="noStrike" dirty="0">
              <a:effectLst/>
              <a:latin typeface="BIZ UDPゴシック" panose="020B0400000000000000" pitchFamily="50" charset="-128"/>
              <a:ea typeface="BIZ UDPゴシック" panose="020B0400000000000000" pitchFamily="50" charset="-128"/>
            </a:endParaRPr>
          </a:p>
          <a:p>
            <a:pPr lvl="0" fontAlgn="base">
              <a:spcBef>
                <a:spcPct val="0"/>
              </a:spcBef>
              <a:spcAft>
                <a:spcPct val="0"/>
              </a:spcAft>
            </a:pPr>
            <a:r>
              <a:rPr lang="ja-JP" altLang="en-US" sz="140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使用の際の注意点など</a:t>
            </a:r>
            <a:endParaRPr lang="en-US" altLang="ja-JP" sz="110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19" name="図 18">
            <a:extLst>
              <a:ext uri="{FF2B5EF4-FFF2-40B4-BE49-F238E27FC236}">
                <a16:creationId xmlns:a16="http://schemas.microsoft.com/office/drawing/2014/main" id="{E058CDC6-5E21-AC6B-A525-16E2D6F0CBFD}"/>
              </a:ext>
            </a:extLst>
          </p:cNvPr>
          <p:cNvPicPr>
            <a:picLocks noChangeAspect="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932899" y="798950"/>
            <a:ext cx="632684" cy="632684"/>
          </a:xfrm>
          <a:prstGeom prst="rect">
            <a:avLst/>
          </a:prstGeom>
        </p:spPr>
      </p:pic>
      <p:sp>
        <p:nvSpPr>
          <p:cNvPr id="3" name="フレーム 2">
            <a:extLst>
              <a:ext uri="{FF2B5EF4-FFF2-40B4-BE49-F238E27FC236}">
                <a16:creationId xmlns:a16="http://schemas.microsoft.com/office/drawing/2014/main" id="{C3D9625B-A9AA-9E68-29CF-48207A363517}"/>
              </a:ext>
            </a:extLst>
          </p:cNvPr>
          <p:cNvSpPr/>
          <p:nvPr/>
        </p:nvSpPr>
        <p:spPr>
          <a:xfrm>
            <a:off x="0" y="0"/>
            <a:ext cx="6863223" cy="9906000"/>
          </a:xfrm>
          <a:prstGeom prst="frame">
            <a:avLst>
              <a:gd name="adj1" fmla="val 1146"/>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6" name="Picture 2">
            <a:extLst>
              <a:ext uri="{FF2B5EF4-FFF2-40B4-BE49-F238E27FC236}">
                <a16:creationId xmlns:a16="http://schemas.microsoft.com/office/drawing/2014/main" id="{8E2EAA7B-FC7F-A325-05DA-9591E2893D9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71518" y="8780406"/>
            <a:ext cx="944520" cy="944520"/>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6F518D17-C4D3-FF29-4A0A-8EE45E5B3D0F}"/>
              </a:ext>
            </a:extLst>
          </p:cNvPr>
          <p:cNvSpPr txBox="1"/>
          <p:nvPr/>
        </p:nvSpPr>
        <p:spPr>
          <a:xfrm>
            <a:off x="4735162" y="9012511"/>
            <a:ext cx="1168599" cy="600164"/>
          </a:xfrm>
          <a:prstGeom prst="rect">
            <a:avLst/>
          </a:prstGeom>
          <a:noFill/>
        </p:spPr>
        <p:txBody>
          <a:bodyPr wrap="square" rtlCol="0">
            <a:spAutoFit/>
          </a:bodyPr>
          <a:lstStyle/>
          <a:p>
            <a:r>
              <a:rPr kumimoji="1" lang="ja-JP" altLang="en-US" sz="1100" dirty="0">
                <a:latin typeface="BIZ UDゴシック" panose="020B0400000000000000" pitchFamily="49" charset="-128"/>
                <a:ea typeface="BIZ UDゴシック" panose="020B0400000000000000" pitchFamily="49" charset="-128"/>
              </a:rPr>
              <a:t>右の</a:t>
            </a:r>
            <a:r>
              <a:rPr kumimoji="1" lang="en-US" altLang="ja-JP" sz="1100" dirty="0">
                <a:latin typeface="BIZ UDゴシック" panose="020B0400000000000000" pitchFamily="49" charset="-128"/>
                <a:ea typeface="BIZ UDゴシック" panose="020B0400000000000000" pitchFamily="49" charset="-128"/>
              </a:rPr>
              <a:t>QR</a:t>
            </a:r>
            <a:r>
              <a:rPr kumimoji="1" lang="ja-JP" altLang="en-US" sz="1100" dirty="0">
                <a:latin typeface="BIZ UDゴシック" panose="020B0400000000000000" pitchFamily="49" charset="-128"/>
                <a:ea typeface="BIZ UDゴシック" panose="020B0400000000000000" pitchFamily="49" charset="-128"/>
              </a:rPr>
              <a:t>コードからでも申し込みが可能です</a:t>
            </a:r>
          </a:p>
        </p:txBody>
      </p:sp>
    </p:spTree>
    <p:extLst>
      <p:ext uri="{BB962C8B-B14F-4D97-AF65-F5344CB8AC3E}">
        <p14:creationId xmlns:p14="http://schemas.microsoft.com/office/powerpoint/2010/main" val="3448187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4675</TotalTime>
  <Words>370</Words>
  <Application>Microsoft Office PowerPoint</Application>
  <PresentationFormat>A4 210 x 297 mm</PresentationFormat>
  <Paragraphs>43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BIZ UDゴシック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322</cp:revision>
  <cp:lastPrinted>2023-07-20T09:55:49Z</cp:lastPrinted>
  <dcterms:created xsi:type="dcterms:W3CDTF">2016-07-08T09:00:51Z</dcterms:created>
  <dcterms:modified xsi:type="dcterms:W3CDTF">2023-08-02T01:56:08Z</dcterms:modified>
</cp:coreProperties>
</file>