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906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ifu249" initials="g" lastIdx="1" clrIdx="0">
    <p:extLst>
      <p:ext uri="{19B8F6BF-5375-455C-9EA6-DF929625EA0E}">
        <p15:presenceInfo xmlns:p15="http://schemas.microsoft.com/office/powerpoint/2012/main" userId="gifu249"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5934"/>
    <a:srgbClr val="FFD03B"/>
    <a:srgbClr val="9BBB59"/>
    <a:srgbClr val="9CA5CA"/>
    <a:srgbClr val="8A8CDC"/>
    <a:srgbClr val="95A2D1"/>
    <a:srgbClr val="E6E6E6"/>
    <a:srgbClr val="FEF0DA"/>
    <a:srgbClr val="FFFFCC"/>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513" autoAdjust="0"/>
  </p:normalViewPr>
  <p:slideViewPr>
    <p:cSldViewPr>
      <p:cViewPr>
        <p:scale>
          <a:sx n="80" d="100"/>
          <a:sy n="80" d="100"/>
        </p:scale>
        <p:origin x="2168" y="-239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9" y="0"/>
            <a:ext cx="2945659" cy="496332"/>
          </a:xfrm>
          <a:prstGeom prst="rect">
            <a:avLst/>
          </a:prstGeom>
        </p:spPr>
        <p:txBody>
          <a:bodyPr vert="horz" lIns="91414" tIns="45707" rIns="91414" bIns="4570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4" y="0"/>
            <a:ext cx="2945659" cy="496332"/>
          </a:xfrm>
          <a:prstGeom prst="rect">
            <a:avLst/>
          </a:prstGeom>
        </p:spPr>
        <p:txBody>
          <a:bodyPr vert="horz" lIns="91414" tIns="45707" rIns="91414" bIns="45707" rtlCol="0"/>
          <a:lstStyle>
            <a:lvl1pPr algn="r">
              <a:defRPr sz="1200"/>
            </a:lvl1pPr>
          </a:lstStyle>
          <a:p>
            <a:fld id="{D748E214-23DF-497B-9B31-AEC16BCCEFDC}" type="datetimeFigureOut">
              <a:rPr kumimoji="1" lang="ja-JP" altLang="en-US" smtClean="0"/>
              <a:t>2023/10/11</a:t>
            </a:fld>
            <a:endParaRPr kumimoji="1" lang="ja-JP" altLang="en-US"/>
          </a:p>
        </p:txBody>
      </p:sp>
      <p:sp>
        <p:nvSpPr>
          <p:cNvPr id="4" name="スライド イメージ プレースホルダー 3"/>
          <p:cNvSpPr>
            <a:spLocks noGrp="1" noRot="1" noChangeAspect="1"/>
          </p:cNvSpPr>
          <p:nvPr>
            <p:ph type="sldImg" idx="2"/>
          </p:nvPr>
        </p:nvSpPr>
        <p:spPr>
          <a:xfrm>
            <a:off x="2111375" y="746125"/>
            <a:ext cx="2574925" cy="3721100"/>
          </a:xfrm>
          <a:prstGeom prst="rect">
            <a:avLst/>
          </a:prstGeom>
          <a:noFill/>
          <a:ln w="12700">
            <a:solidFill>
              <a:prstClr val="black"/>
            </a:solidFill>
          </a:ln>
        </p:spPr>
        <p:txBody>
          <a:bodyPr vert="horz" lIns="91414" tIns="45707" rIns="91414" bIns="45707" rtlCol="0" anchor="ctr"/>
          <a:lstStyle/>
          <a:p>
            <a:endParaRPr lang="ja-JP" altLang="en-US"/>
          </a:p>
        </p:txBody>
      </p:sp>
      <p:sp>
        <p:nvSpPr>
          <p:cNvPr id="5" name="ノート プレースホルダー 4"/>
          <p:cNvSpPr>
            <a:spLocks noGrp="1"/>
          </p:cNvSpPr>
          <p:nvPr>
            <p:ph type="body" sz="quarter" idx="3"/>
          </p:nvPr>
        </p:nvSpPr>
        <p:spPr>
          <a:xfrm>
            <a:off x="679768" y="4715162"/>
            <a:ext cx="5438140" cy="4466987"/>
          </a:xfrm>
          <a:prstGeom prst="rect">
            <a:avLst/>
          </a:prstGeom>
        </p:spPr>
        <p:txBody>
          <a:bodyPr vert="horz" lIns="91414" tIns="45707" rIns="91414" bIns="4570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9" y="9428588"/>
            <a:ext cx="2945659" cy="496332"/>
          </a:xfrm>
          <a:prstGeom prst="rect">
            <a:avLst/>
          </a:prstGeom>
        </p:spPr>
        <p:txBody>
          <a:bodyPr vert="horz" lIns="91414" tIns="45707" rIns="91414" bIns="4570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4" y="9428588"/>
            <a:ext cx="2945659" cy="496332"/>
          </a:xfrm>
          <a:prstGeom prst="rect">
            <a:avLst/>
          </a:prstGeom>
        </p:spPr>
        <p:txBody>
          <a:bodyPr vert="horz" lIns="91414" tIns="45707" rIns="91414" bIns="45707" rtlCol="0" anchor="b"/>
          <a:lstStyle>
            <a:lvl1pPr algn="r">
              <a:defRPr sz="1200"/>
            </a:lvl1pPr>
          </a:lstStyle>
          <a:p>
            <a:fld id="{6E4ADE33-630C-4C69-BE2F-AD7F0CCF4F3F}" type="slidenum">
              <a:rPr kumimoji="1" lang="ja-JP" altLang="en-US" smtClean="0"/>
              <a:t>‹#›</a:t>
            </a:fld>
            <a:endParaRPr kumimoji="1" lang="ja-JP" altLang="en-US"/>
          </a:p>
        </p:txBody>
      </p:sp>
    </p:spTree>
    <p:extLst>
      <p:ext uri="{BB962C8B-B14F-4D97-AF65-F5344CB8AC3E}">
        <p14:creationId xmlns:p14="http://schemas.microsoft.com/office/powerpoint/2010/main" val="292967390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E4ADE33-630C-4C69-BE2F-AD7F0CCF4F3F}" type="slidenum">
              <a:rPr kumimoji="1" lang="ja-JP" altLang="en-US" smtClean="0"/>
              <a:t>1</a:t>
            </a:fld>
            <a:endParaRPr kumimoji="1" lang="ja-JP" altLang="en-US"/>
          </a:p>
        </p:txBody>
      </p:sp>
    </p:spTree>
    <p:extLst>
      <p:ext uri="{BB962C8B-B14F-4D97-AF65-F5344CB8AC3E}">
        <p14:creationId xmlns:p14="http://schemas.microsoft.com/office/powerpoint/2010/main" val="2357671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D2A4AFE-3970-45E3-9CFB-5C5B97C13CB7}" type="datetimeFigureOut">
              <a:rPr kumimoji="1" lang="ja-JP" altLang="en-US" smtClean="0"/>
              <a:t>2023/10/11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E8CE6B-5AF2-4324-AED4-00678B17CD87}" type="slidenum">
              <a:rPr kumimoji="1" lang="ja-JP" altLang="en-US" smtClean="0"/>
              <a:t>‹#›</a:t>
            </a:fld>
            <a:endParaRPr kumimoji="1" lang="ja-JP" altLang="en-US"/>
          </a:p>
        </p:txBody>
      </p:sp>
    </p:spTree>
    <p:extLst>
      <p:ext uri="{BB962C8B-B14F-4D97-AF65-F5344CB8AC3E}">
        <p14:creationId xmlns:p14="http://schemas.microsoft.com/office/powerpoint/2010/main" val="3442210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D2A4AFE-3970-45E3-9CFB-5C5B97C13CB7}" type="datetimeFigureOut">
              <a:rPr kumimoji="1" lang="ja-JP" altLang="en-US" smtClean="0"/>
              <a:t>2023/10/11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E8CE6B-5AF2-4324-AED4-00678B17CD87}" type="slidenum">
              <a:rPr kumimoji="1" lang="ja-JP" altLang="en-US" smtClean="0"/>
              <a:t>‹#›</a:t>
            </a:fld>
            <a:endParaRPr kumimoji="1" lang="ja-JP" altLang="en-US"/>
          </a:p>
        </p:txBody>
      </p:sp>
    </p:spTree>
    <p:extLst>
      <p:ext uri="{BB962C8B-B14F-4D97-AF65-F5344CB8AC3E}">
        <p14:creationId xmlns:p14="http://schemas.microsoft.com/office/powerpoint/2010/main" val="2471030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96700"/>
            <a:ext cx="4514850" cy="845220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D2A4AFE-3970-45E3-9CFB-5C5B97C13CB7}" type="datetimeFigureOut">
              <a:rPr kumimoji="1" lang="ja-JP" altLang="en-US" smtClean="0"/>
              <a:t>2023/10/11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E8CE6B-5AF2-4324-AED4-00678B17CD87}" type="slidenum">
              <a:rPr kumimoji="1" lang="ja-JP" altLang="en-US" smtClean="0"/>
              <a:t>‹#›</a:t>
            </a:fld>
            <a:endParaRPr kumimoji="1" lang="ja-JP" altLang="en-US"/>
          </a:p>
        </p:txBody>
      </p:sp>
    </p:spTree>
    <p:extLst>
      <p:ext uri="{BB962C8B-B14F-4D97-AF65-F5344CB8AC3E}">
        <p14:creationId xmlns:p14="http://schemas.microsoft.com/office/powerpoint/2010/main" val="850547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D2A4AFE-3970-45E3-9CFB-5C5B97C13CB7}" type="datetimeFigureOut">
              <a:rPr kumimoji="1" lang="ja-JP" altLang="en-US" smtClean="0"/>
              <a:t>2023/10/11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E8CE6B-5AF2-4324-AED4-00678B17CD87}" type="slidenum">
              <a:rPr kumimoji="1" lang="ja-JP" altLang="en-US" smtClean="0"/>
              <a:t>‹#›</a:t>
            </a:fld>
            <a:endParaRPr kumimoji="1" lang="ja-JP" altLang="en-US"/>
          </a:p>
        </p:txBody>
      </p:sp>
    </p:spTree>
    <p:extLst>
      <p:ext uri="{BB962C8B-B14F-4D97-AF65-F5344CB8AC3E}">
        <p14:creationId xmlns:p14="http://schemas.microsoft.com/office/powerpoint/2010/main" val="1145357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D2A4AFE-3970-45E3-9CFB-5C5B97C13CB7}" type="datetimeFigureOut">
              <a:rPr kumimoji="1" lang="ja-JP" altLang="en-US" smtClean="0"/>
              <a:t>2023/10/11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E8CE6B-5AF2-4324-AED4-00678B17CD87}" type="slidenum">
              <a:rPr kumimoji="1" lang="ja-JP" altLang="en-US" smtClean="0"/>
              <a:t>‹#›</a:t>
            </a:fld>
            <a:endParaRPr kumimoji="1" lang="ja-JP" altLang="en-US"/>
          </a:p>
        </p:txBody>
      </p:sp>
    </p:spTree>
    <p:extLst>
      <p:ext uri="{BB962C8B-B14F-4D97-AF65-F5344CB8AC3E}">
        <p14:creationId xmlns:p14="http://schemas.microsoft.com/office/powerpoint/2010/main" val="3640693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D2A4AFE-3970-45E3-9CFB-5C5B97C13CB7}" type="datetimeFigureOut">
              <a:rPr kumimoji="1" lang="ja-JP" altLang="en-US" smtClean="0"/>
              <a:t>2023/10/11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6E8CE6B-5AF2-4324-AED4-00678B17CD87}" type="slidenum">
              <a:rPr kumimoji="1" lang="ja-JP" altLang="en-US" smtClean="0"/>
              <a:t>‹#›</a:t>
            </a:fld>
            <a:endParaRPr kumimoji="1" lang="ja-JP" altLang="en-US"/>
          </a:p>
        </p:txBody>
      </p:sp>
    </p:spTree>
    <p:extLst>
      <p:ext uri="{BB962C8B-B14F-4D97-AF65-F5344CB8AC3E}">
        <p14:creationId xmlns:p14="http://schemas.microsoft.com/office/powerpoint/2010/main" val="3689905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D2A4AFE-3970-45E3-9CFB-5C5B97C13CB7}" type="datetimeFigureOut">
              <a:rPr kumimoji="1" lang="ja-JP" altLang="en-US" smtClean="0"/>
              <a:t>2023/10/11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6E8CE6B-5AF2-4324-AED4-00678B17CD87}" type="slidenum">
              <a:rPr kumimoji="1" lang="ja-JP" altLang="en-US" smtClean="0"/>
              <a:t>‹#›</a:t>
            </a:fld>
            <a:endParaRPr kumimoji="1" lang="ja-JP" altLang="en-US"/>
          </a:p>
        </p:txBody>
      </p:sp>
    </p:spTree>
    <p:extLst>
      <p:ext uri="{BB962C8B-B14F-4D97-AF65-F5344CB8AC3E}">
        <p14:creationId xmlns:p14="http://schemas.microsoft.com/office/powerpoint/2010/main" val="2460609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D2A4AFE-3970-45E3-9CFB-5C5B97C13CB7}" type="datetimeFigureOut">
              <a:rPr kumimoji="1" lang="ja-JP" altLang="en-US" smtClean="0"/>
              <a:t>2023/10/11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6E8CE6B-5AF2-4324-AED4-00678B17CD87}" type="slidenum">
              <a:rPr kumimoji="1" lang="ja-JP" altLang="en-US" smtClean="0"/>
              <a:t>‹#›</a:t>
            </a:fld>
            <a:endParaRPr kumimoji="1" lang="ja-JP" altLang="en-US"/>
          </a:p>
        </p:txBody>
      </p:sp>
    </p:spTree>
    <p:extLst>
      <p:ext uri="{BB962C8B-B14F-4D97-AF65-F5344CB8AC3E}">
        <p14:creationId xmlns:p14="http://schemas.microsoft.com/office/powerpoint/2010/main" val="253520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D2A4AFE-3970-45E3-9CFB-5C5B97C13CB7}" type="datetimeFigureOut">
              <a:rPr kumimoji="1" lang="ja-JP" altLang="en-US" smtClean="0"/>
              <a:t>2023/10/11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6E8CE6B-5AF2-4324-AED4-00678B17CD87}" type="slidenum">
              <a:rPr kumimoji="1" lang="ja-JP" altLang="en-US" smtClean="0"/>
              <a:t>‹#›</a:t>
            </a:fld>
            <a:endParaRPr kumimoji="1" lang="ja-JP" altLang="en-US"/>
          </a:p>
        </p:txBody>
      </p:sp>
    </p:spTree>
    <p:extLst>
      <p:ext uri="{BB962C8B-B14F-4D97-AF65-F5344CB8AC3E}">
        <p14:creationId xmlns:p14="http://schemas.microsoft.com/office/powerpoint/2010/main" val="3864083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D2A4AFE-3970-45E3-9CFB-5C5B97C13CB7}" type="datetimeFigureOut">
              <a:rPr kumimoji="1" lang="ja-JP" altLang="en-US" smtClean="0"/>
              <a:t>2023/10/11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6E8CE6B-5AF2-4324-AED4-00678B17CD87}" type="slidenum">
              <a:rPr kumimoji="1" lang="ja-JP" altLang="en-US" smtClean="0"/>
              <a:t>‹#›</a:t>
            </a:fld>
            <a:endParaRPr kumimoji="1" lang="ja-JP" altLang="en-US"/>
          </a:p>
        </p:txBody>
      </p:sp>
    </p:spTree>
    <p:extLst>
      <p:ext uri="{BB962C8B-B14F-4D97-AF65-F5344CB8AC3E}">
        <p14:creationId xmlns:p14="http://schemas.microsoft.com/office/powerpoint/2010/main" val="1150255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D2A4AFE-3970-45E3-9CFB-5C5B97C13CB7}" type="datetimeFigureOut">
              <a:rPr kumimoji="1" lang="ja-JP" altLang="en-US" smtClean="0"/>
              <a:t>2023/10/11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6E8CE6B-5AF2-4324-AED4-00678B17CD87}" type="slidenum">
              <a:rPr kumimoji="1" lang="ja-JP" altLang="en-US" smtClean="0"/>
              <a:t>‹#›</a:t>
            </a:fld>
            <a:endParaRPr kumimoji="1" lang="ja-JP" altLang="en-US"/>
          </a:p>
        </p:txBody>
      </p:sp>
    </p:spTree>
    <p:extLst>
      <p:ext uri="{BB962C8B-B14F-4D97-AF65-F5344CB8AC3E}">
        <p14:creationId xmlns:p14="http://schemas.microsoft.com/office/powerpoint/2010/main" val="3896469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4D2A4AFE-3970-45E3-9CFB-5C5B97C13CB7}" type="datetimeFigureOut">
              <a:rPr kumimoji="1" lang="ja-JP" altLang="en-US" smtClean="0"/>
              <a:t>2023/10/11</a:t>
            </a:fld>
            <a:endParaRPr kumimoji="1" lang="ja-JP" altLang="en-US"/>
          </a:p>
        </p:txBody>
      </p:sp>
      <p:sp>
        <p:nvSpPr>
          <p:cNvPr id="5" name="フッター プレースホルダー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F6E8CE6B-5AF2-4324-AED4-00678B17CD87}" type="slidenum">
              <a:rPr kumimoji="1" lang="ja-JP" altLang="en-US" smtClean="0"/>
              <a:t>‹#›</a:t>
            </a:fld>
            <a:endParaRPr kumimoji="1" lang="ja-JP" altLang="en-US"/>
          </a:p>
        </p:txBody>
      </p:sp>
    </p:spTree>
    <p:extLst>
      <p:ext uri="{BB962C8B-B14F-4D97-AF65-F5344CB8AC3E}">
        <p14:creationId xmlns:p14="http://schemas.microsoft.com/office/powerpoint/2010/main" val="29498788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microsoft.com/office/2007/relationships/hdphoto" Target="../media/hdphoto2.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1"/>
          <p:cNvSpPr txBox="1">
            <a:spLocks noChangeArrowheads="1"/>
          </p:cNvSpPr>
          <p:nvPr/>
        </p:nvSpPr>
        <p:spPr bwMode="auto">
          <a:xfrm>
            <a:off x="126566" y="8959625"/>
            <a:ext cx="6641632" cy="224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fontAlgn="base">
              <a:spcBef>
                <a:spcPct val="0"/>
              </a:spcBef>
              <a:spcAft>
                <a:spcPct val="0"/>
              </a:spcAft>
            </a:pPr>
            <a:r>
              <a:rPr kumimoji="1" lang="ja-JP" altLang="ja-JP" sz="900" b="1" i="0" u="none" strike="noStrike" cap="none" normalizeH="0" baseline="0" dirty="0">
                <a:ln>
                  <a:noFill/>
                </a:ln>
                <a:effectLst/>
                <a:latin typeface="メイリオ" panose="020B0604030504040204" pitchFamily="50" charset="-128"/>
                <a:ea typeface="メイリオ" panose="020B0604030504040204" pitchFamily="50" charset="-128"/>
                <a:cs typeface="メイリオ" panose="020B0604030504040204" pitchFamily="50" charset="-128"/>
              </a:rPr>
              <a:t>※ご記入いただいた個人情報は、本セミナーの運営以外の目的で使用することはありません</a:t>
            </a:r>
            <a:r>
              <a:rPr kumimoji="1" lang="ja-JP" altLang="en-US" sz="900" b="1" i="0" u="none" strike="noStrike" cap="none" normalizeH="0" baseline="0" dirty="0">
                <a:ln>
                  <a:noFill/>
                </a:ln>
                <a:effectLst/>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900" b="1" i="0" u="none" strike="noStrike" cap="none" normalizeH="0" baseline="0" dirty="0">
              <a:ln>
                <a:noFill/>
              </a:ln>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Rectangle 82"/>
          <p:cNvSpPr>
            <a:spLocks noChangeArrowheads="1"/>
          </p:cNvSpPr>
          <p:nvPr/>
        </p:nvSpPr>
        <p:spPr bwMode="auto">
          <a:xfrm>
            <a:off x="-4238054" y="6357113"/>
            <a:ext cx="219932"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000" b="0" i="0" u="none" strike="noStrike" cap="none" normalizeH="0" baseline="0">
              <a:ln>
                <a:noFill/>
              </a:ln>
              <a:solidFill>
                <a:schemeClr val="tx1"/>
              </a:solidFill>
              <a:effectLst/>
              <a:latin typeface="Century" pitchFamily="18" charset="0"/>
              <a:ea typeface="ＭＳ 明朝" pitchFamily="17"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entury" pitchFamily="18" charset="0"/>
                <a:ea typeface="ＭＳ 明朝" pitchFamily="17" charset="-128"/>
                <a:cs typeface="Times New Roman" pitchFamily="18" charset="0"/>
              </a:rPr>
              <a:t> </a:t>
            </a:r>
            <a:endParaRPr kumimoji="1" lang="en-US" altLang="ja-JP" sz="4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 name="Rectangle 84"/>
          <p:cNvSpPr>
            <a:spLocks noChangeArrowheads="1"/>
          </p:cNvSpPr>
          <p:nvPr/>
        </p:nvSpPr>
        <p:spPr bwMode="auto">
          <a:xfrm>
            <a:off x="-4203265" y="6374172"/>
            <a:ext cx="219932"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000" b="0" i="0" u="none" strike="noStrike" cap="none" normalizeH="0" baseline="0">
              <a:ln>
                <a:noFill/>
              </a:ln>
              <a:solidFill>
                <a:schemeClr val="tx1"/>
              </a:solidFill>
              <a:effectLst/>
              <a:latin typeface="Century" pitchFamily="18" charset="0"/>
              <a:ea typeface="ＭＳ 明朝" pitchFamily="17"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entury" pitchFamily="18" charset="0"/>
                <a:ea typeface="ＭＳ 明朝" pitchFamily="17" charset="-128"/>
                <a:cs typeface="Times New Roman" pitchFamily="18" charset="0"/>
              </a:rPr>
              <a:t> </a:t>
            </a:r>
            <a:endParaRPr kumimoji="1" lang="en-US" altLang="ja-JP" sz="4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5" name="Rectangle 93"/>
          <p:cNvSpPr>
            <a:spLocks noChangeArrowheads="1"/>
          </p:cNvSpPr>
          <p:nvPr/>
        </p:nvSpPr>
        <p:spPr bwMode="auto">
          <a:xfrm>
            <a:off x="-4203264" y="6358783"/>
            <a:ext cx="184731"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1" lang="ja-JP" altLang="ja-JP" sz="4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rPr>
            </a:b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6" name="Rectangle 95"/>
          <p:cNvSpPr>
            <a:spLocks noChangeArrowheads="1"/>
          </p:cNvSpPr>
          <p:nvPr/>
        </p:nvSpPr>
        <p:spPr bwMode="auto">
          <a:xfrm>
            <a:off x="-4203264" y="6528060"/>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7" name="Rectangle 97"/>
          <p:cNvSpPr>
            <a:spLocks noChangeArrowheads="1"/>
          </p:cNvSpPr>
          <p:nvPr/>
        </p:nvSpPr>
        <p:spPr bwMode="auto">
          <a:xfrm>
            <a:off x="-4203265" y="6358783"/>
            <a:ext cx="24558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60325"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60325" algn="l" defTabSz="914400" rtl="0" eaLnBrk="1" fontAlgn="base" latinLnBrk="0" hangingPunct="1">
              <a:lnSpc>
                <a:spcPct val="100000"/>
              </a:lnSpc>
              <a:spcBef>
                <a:spcPct val="0"/>
              </a:spcBef>
              <a:spcAft>
                <a:spcPct val="0"/>
              </a:spcAft>
              <a:buClrTx/>
              <a:buSzTx/>
              <a:buFontTx/>
              <a:buNone/>
              <a:tabLst/>
            </a:pPr>
            <a:br>
              <a:rPr kumimoji="1" lang="ja-JP" altLang="ja-JP" sz="4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rPr>
            </a:b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a:p>
            <a:pPr marL="0" marR="0" lvl="0" indent="60325" algn="l" defTabSz="914400" rtl="0" eaLnBrk="0" fontAlgn="base" latinLnBrk="0" hangingPunct="0">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8" name="Rectangle 104"/>
          <p:cNvSpPr>
            <a:spLocks noChangeArrowheads="1"/>
          </p:cNvSpPr>
          <p:nvPr/>
        </p:nvSpPr>
        <p:spPr bwMode="auto">
          <a:xfrm>
            <a:off x="-4203264" y="6528060"/>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9" name="テキスト ボックス 5"/>
          <p:cNvSpPr txBox="1">
            <a:spLocks noChangeArrowheads="1"/>
          </p:cNvSpPr>
          <p:nvPr/>
        </p:nvSpPr>
        <p:spPr bwMode="auto">
          <a:xfrm>
            <a:off x="825190" y="2847103"/>
            <a:ext cx="3178731" cy="206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令和５年</a:t>
            </a:r>
            <a:r>
              <a:rPr lang="en-US" altLang="ja-JP" sz="2000" b="1" dirty="0">
                <a:latin typeface="メイリオ" panose="020B0604030504040204" pitchFamily="50" charset="-128"/>
                <a:ea typeface="メイリオ" panose="020B0604030504040204" pitchFamily="50" charset="-128"/>
                <a:cs typeface="メイリオ" panose="020B0604030504040204" pitchFamily="50" charset="-128"/>
              </a:rPr>
              <a:t>11</a:t>
            </a:r>
            <a:r>
              <a:rPr kumimoji="1" lang="ja-JP" altLang="ja-JP" sz="2000" b="1" i="0" u="none" strike="noStrike" cap="none" normalizeH="0" baseline="0" dirty="0">
                <a:ln>
                  <a:noFill/>
                </a:ln>
                <a:effectLst/>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2000" b="1" i="0" u="none" strike="noStrike" cap="none" normalizeH="0" baseline="0" dirty="0">
                <a:ln>
                  <a:noFill/>
                </a:ln>
                <a:effectLst/>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日（月）</a:t>
            </a:r>
            <a:endParaRPr kumimoji="1" lang="ja-JP" altLang="ja-JP" sz="2000" b="1" i="0" u="none" strike="noStrike" cap="none" normalizeH="0" baseline="0" dirty="0">
              <a:ln>
                <a:noFill/>
              </a:ln>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テキスト ボックス 15"/>
          <p:cNvSpPr txBox="1">
            <a:spLocks noChangeArrowheads="1"/>
          </p:cNvSpPr>
          <p:nvPr/>
        </p:nvSpPr>
        <p:spPr bwMode="auto">
          <a:xfrm>
            <a:off x="3738994" y="2877892"/>
            <a:ext cx="2304256" cy="26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altLang="ja-JP" sz="1600" b="1" dirty="0">
                <a:latin typeface="メイリオ" panose="020B0604030504040204" pitchFamily="50" charset="-128"/>
                <a:ea typeface="メイリオ" panose="020B0604030504040204" pitchFamily="50" charset="-128"/>
                <a:cs typeface="メイリオ" panose="020B0604030504040204" pitchFamily="50" charset="-128"/>
              </a:rPr>
              <a:t>13</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時</a:t>
            </a:r>
            <a:r>
              <a:rPr lang="en-US" altLang="ja-JP" sz="1600" b="1" dirty="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分</a:t>
            </a:r>
            <a:r>
              <a:rPr kumimoji="1" lang="ja-JP" altLang="en-US" sz="1600" b="1" i="0" u="none" strike="noStrike" cap="none" normalizeH="0" baseline="0" dirty="0">
                <a:ln>
                  <a:noFill/>
                </a:ln>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600" b="1" i="0" u="none" strike="noStrike" cap="none" normalizeH="0" baseline="0" dirty="0">
                <a:ln>
                  <a:noFill/>
                </a:ln>
                <a:effectLst/>
                <a:latin typeface="メイリオ" panose="020B0604030504040204" pitchFamily="50" charset="-128"/>
                <a:ea typeface="メイリオ" panose="020B0604030504040204" pitchFamily="50" charset="-128"/>
                <a:cs typeface="メイリオ" panose="020B0604030504040204" pitchFamily="50" charset="-128"/>
              </a:rPr>
              <a:t>16</a:t>
            </a:r>
            <a:r>
              <a:rPr kumimoji="1" lang="ja-JP" altLang="en-US" sz="1600" b="1" i="0" u="none" strike="noStrike" cap="none" normalizeH="0" baseline="0" dirty="0">
                <a:ln>
                  <a:noFill/>
                </a:ln>
                <a:effectLst/>
                <a:latin typeface="メイリオ" panose="020B0604030504040204" pitchFamily="50" charset="-128"/>
                <a:ea typeface="メイリオ" panose="020B0604030504040204" pitchFamily="50" charset="-128"/>
                <a:cs typeface="メイリオ" panose="020B0604030504040204" pitchFamily="50" charset="-128"/>
              </a:rPr>
              <a:t>時</a:t>
            </a:r>
            <a:endParaRPr kumimoji="1" lang="en-US" altLang="ja-JP" sz="1600" b="1" i="0" u="none" strike="noStrike" cap="none" normalizeH="0" baseline="0" dirty="0">
              <a:ln>
                <a:noFill/>
              </a:ln>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テキスト ボックス 15"/>
          <p:cNvSpPr txBox="1">
            <a:spLocks noChangeArrowheads="1"/>
          </p:cNvSpPr>
          <p:nvPr/>
        </p:nvSpPr>
        <p:spPr bwMode="auto">
          <a:xfrm>
            <a:off x="1145664" y="6497735"/>
            <a:ext cx="1841801" cy="3257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spAutoFit/>
          </a:bodyPr>
          <a:lstStyle/>
          <a:p>
            <a:pPr lvl="0" fontAlgn="base">
              <a:spcBef>
                <a:spcPct val="0"/>
              </a:spcBef>
              <a:spcAft>
                <a:spcPct val="0"/>
              </a:spcAft>
            </a:pP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関市東商工会</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6" name="直線コネクタ 45"/>
          <p:cNvCxnSpPr>
            <a:cxnSpLocks/>
          </p:cNvCxnSpPr>
          <p:nvPr/>
        </p:nvCxnSpPr>
        <p:spPr>
          <a:xfrm>
            <a:off x="10037" y="7396558"/>
            <a:ext cx="2620114" cy="317"/>
          </a:xfrm>
          <a:prstGeom prst="line">
            <a:avLst/>
          </a:prstGeom>
          <a:ln w="1905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47" name="Text Box 56"/>
          <p:cNvSpPr txBox="1">
            <a:spLocks noChangeArrowheads="1"/>
          </p:cNvSpPr>
          <p:nvPr/>
        </p:nvSpPr>
        <p:spPr bwMode="auto">
          <a:xfrm>
            <a:off x="2630151" y="7243301"/>
            <a:ext cx="1433712" cy="369332"/>
          </a:xfrm>
          <a:prstGeom prst="rect">
            <a:avLst/>
          </a:prstGeom>
          <a:noFill/>
          <a:ln>
            <a:noFill/>
          </a:ln>
        </p:spPr>
        <p:txBody>
          <a:bodyPr vert="horz" wrap="square" lIns="91440" tIns="45720" rIns="91440" bIns="45720" numCol="1" anchor="t" anchorCtr="0" compatLnSpc="1">
            <a:prstTxWarp prst="textNoShape">
              <a:avLst/>
            </a:prstTxWarp>
            <a:spAutoFit/>
          </a:bodyPr>
          <a:lstStyle/>
          <a:p>
            <a:pPr lvl="0" algn="ctr" fontAlgn="base">
              <a:spcBef>
                <a:spcPct val="0"/>
              </a:spcBef>
              <a:spcAft>
                <a:spcPct val="0"/>
              </a:spcAft>
            </a:pPr>
            <a:r>
              <a:rPr kumimoji="1" lang="ja-JP" altLang="en-US"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受講申込書  </a:t>
            </a:r>
            <a:endParaRPr kumimoji="1" lang="ja-JP" altLang="ja-JP" sz="10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テキスト ボックス 9"/>
          <p:cNvSpPr txBox="1">
            <a:spLocks noChangeArrowheads="1"/>
          </p:cNvSpPr>
          <p:nvPr/>
        </p:nvSpPr>
        <p:spPr bwMode="auto">
          <a:xfrm>
            <a:off x="52505" y="7445275"/>
            <a:ext cx="2620114" cy="265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eaLnBrk="0" fontAlgn="base" hangingPunct="0">
              <a:spcBef>
                <a:spcPct val="0"/>
              </a:spcBef>
              <a:spcAft>
                <a:spcPct val="0"/>
              </a:spcAft>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関市西商工会　行</a:t>
            </a:r>
            <a:endParaRPr kumimoji="1" lang="en-US" altLang="ja-JP" sz="120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正方形/長方形 54"/>
          <p:cNvSpPr/>
          <p:nvPr/>
        </p:nvSpPr>
        <p:spPr>
          <a:xfrm>
            <a:off x="123478" y="7615703"/>
            <a:ext cx="2478168" cy="307777"/>
          </a:xfrm>
          <a:prstGeom prst="rect">
            <a:avLst/>
          </a:prstGeom>
        </p:spPr>
        <p:txBody>
          <a:bodyPr wrap="square">
            <a:spAutoFit/>
          </a:bodyPr>
          <a:lstStyle/>
          <a:p>
            <a:pPr lvl="0" eaLnBrk="0" fontAlgn="base" hangingPunct="0">
              <a:spcBef>
                <a:spcPct val="0"/>
              </a:spcBef>
              <a:spcAft>
                <a:spcPct val="0"/>
              </a:spcAft>
            </a:pP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FAX</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0575-46-3890</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69" name="表 68"/>
          <p:cNvGraphicFramePr>
            <a:graphicFrameLocks noGrp="1"/>
          </p:cNvGraphicFramePr>
          <p:nvPr>
            <p:extLst>
              <p:ext uri="{D42A27DB-BD31-4B8C-83A1-F6EECF244321}">
                <p14:modId xmlns:p14="http://schemas.microsoft.com/office/powerpoint/2010/main" val="499848511"/>
              </p:ext>
            </p:extLst>
          </p:nvPr>
        </p:nvGraphicFramePr>
        <p:xfrm>
          <a:off x="181661" y="7891952"/>
          <a:ext cx="6586539" cy="1075549"/>
        </p:xfrm>
        <a:graphic>
          <a:graphicData uri="http://schemas.openxmlformats.org/drawingml/2006/table">
            <a:tbl>
              <a:tblPr/>
              <a:tblGrid>
                <a:gridCol w="799067">
                  <a:extLst>
                    <a:ext uri="{9D8B030D-6E8A-4147-A177-3AD203B41FA5}">
                      <a16:colId xmlns:a16="http://schemas.microsoft.com/office/drawing/2014/main" val="20000"/>
                    </a:ext>
                  </a:extLst>
                </a:gridCol>
                <a:gridCol w="2088232">
                  <a:extLst>
                    <a:ext uri="{9D8B030D-6E8A-4147-A177-3AD203B41FA5}">
                      <a16:colId xmlns:a16="http://schemas.microsoft.com/office/drawing/2014/main" val="20001"/>
                    </a:ext>
                  </a:extLst>
                </a:gridCol>
                <a:gridCol w="720080">
                  <a:extLst>
                    <a:ext uri="{9D8B030D-6E8A-4147-A177-3AD203B41FA5}">
                      <a16:colId xmlns:a16="http://schemas.microsoft.com/office/drawing/2014/main" val="20002"/>
                    </a:ext>
                  </a:extLst>
                </a:gridCol>
                <a:gridCol w="1656184">
                  <a:extLst>
                    <a:ext uri="{9D8B030D-6E8A-4147-A177-3AD203B41FA5}">
                      <a16:colId xmlns:a16="http://schemas.microsoft.com/office/drawing/2014/main" val="20003"/>
                    </a:ext>
                  </a:extLst>
                </a:gridCol>
                <a:gridCol w="1322976">
                  <a:extLst>
                    <a:ext uri="{9D8B030D-6E8A-4147-A177-3AD203B41FA5}">
                      <a16:colId xmlns:a16="http://schemas.microsoft.com/office/drawing/2014/main" val="2297896233"/>
                    </a:ext>
                  </a:extLst>
                </a:gridCol>
              </a:tblGrid>
              <a:tr h="39089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事業所名</a:t>
                      </a:r>
                      <a:endParaRPr kumimoji="0" lang="ja-JP" altLang="en-US" sz="1000" b="0"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txBody>
                  <a:tcPr marL="50423" marR="5042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0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 </a:t>
                      </a:r>
                      <a:endParaRPr kumimoji="0" lang="ja-JP" altLang="ja-JP" sz="1000" b="0"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txBody>
                  <a:tcPr marL="50423" marR="5042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氏　名　</a:t>
                      </a:r>
                      <a:endParaRPr kumimoji="0" lang="ja-JP" altLang="en-US" sz="1000" b="0"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txBody>
                  <a:tcPr marL="50423" marR="5042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9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 </a:t>
                      </a:r>
                      <a:endParaRPr kumimoji="0" lang="ja-JP" altLang="ja-JP" sz="900" b="0"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txBody>
                  <a:tcPr marL="50423" marR="5042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ja-JP" altLang="ja-JP" sz="900" b="0"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txBody>
                  <a:tcPr marL="50423" marR="50423" marT="0"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4598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住　所</a:t>
                      </a:r>
                      <a:endParaRPr kumimoji="0" lang="ja-JP" altLang="en-US" sz="1000" b="0"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txBody>
                  <a:tcPr marL="50423" marR="5042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ja-JP" sz="10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a:t>
                      </a:r>
                      <a:endParaRPr kumimoji="0" lang="ja-JP" altLang="ja-JP" sz="1000" b="0"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txBody>
                  <a:tcPr marL="50423" marR="504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10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 e-mail</a:t>
                      </a:r>
                    </a:p>
                  </a:txBody>
                  <a:tcPr marL="50423" marR="5042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ja-JP" altLang="ja-JP" sz="900" b="0"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txBody>
                  <a:tcPr marL="50423" marR="5042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ja-JP" altLang="ja-JP" sz="900" b="0"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txBody>
                  <a:tcPr marL="50423" marR="50423" marT="0"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866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ja-JP" sz="10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T E L</a:t>
                      </a:r>
                    </a:p>
                  </a:txBody>
                  <a:tcPr marL="50423" marR="5042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endParaRPr kumimoji="1" lang="ja-JP" altLang="en-US" sz="1000" dirty="0"/>
                    </a:p>
                  </a:txBody>
                  <a:tcPr marL="50423" marR="504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60325" algn="l" defTabSz="914400" rtl="0" eaLnBrk="1" fontAlgn="base" latinLnBrk="0" hangingPunct="1">
                        <a:lnSpc>
                          <a:spcPct val="100000"/>
                        </a:lnSpc>
                        <a:spcBef>
                          <a:spcPct val="0"/>
                        </a:spcBef>
                        <a:spcAft>
                          <a:spcPct val="0"/>
                        </a:spcAft>
                        <a:buClrTx/>
                        <a:buSzTx/>
                        <a:buFontTx/>
                        <a:buNone/>
                        <a:tabLst/>
                        <a:defRPr/>
                      </a:pPr>
                      <a:r>
                        <a:rPr kumimoji="0" lang="ja-JP" altLang="en-US" sz="10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 ＦＡＸ</a:t>
                      </a:r>
                      <a:endParaRPr kumimoji="0" lang="en-US" altLang="ja-JP" sz="10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txBody>
                  <a:tcPr marL="50423" marR="5042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ja-JP" sz="600" b="0"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txBody>
                  <a:tcPr marL="50423" marR="50423" marT="0" marB="0"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会場  ・オンライン</a:t>
                      </a:r>
                      <a:endParaRPr kumimoji="0" lang="en-US" altLang="ja-JP" sz="10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txBody>
                  <a:tcPr marL="50423" marR="50423" marT="0"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cxnSp>
        <p:nvCxnSpPr>
          <p:cNvPr id="12" name="直線コネクタ 11"/>
          <p:cNvCxnSpPr>
            <a:cxnSpLocks/>
          </p:cNvCxnSpPr>
          <p:nvPr/>
        </p:nvCxnSpPr>
        <p:spPr>
          <a:xfrm>
            <a:off x="4063863" y="7386803"/>
            <a:ext cx="2779603" cy="0"/>
          </a:xfrm>
          <a:prstGeom prst="line">
            <a:avLst/>
          </a:prstGeom>
          <a:ln w="22225">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4793364" y="7550996"/>
            <a:ext cx="1943093" cy="275004"/>
          </a:xfrm>
          <a:prstGeom prst="rect">
            <a:avLst/>
          </a:prstGeom>
          <a:solidFill>
            <a:schemeClr val="tx1"/>
          </a:solidFill>
        </p:spPr>
        <p:txBody>
          <a:bodyPr wrap="square" rtlCol="0">
            <a:spAutoFit/>
          </a:bodyPr>
          <a:lstStyle/>
          <a:p>
            <a:pPr algn="ctr"/>
            <a:r>
              <a:rPr lang="ja-JP" altLang="en-US" sz="1200" b="1" dirty="0">
                <a:solidFill>
                  <a:schemeClr val="bg1"/>
                </a:solidFill>
              </a:rPr>
              <a:t>申込締切日：１１月１３日迄</a:t>
            </a:r>
            <a:endParaRPr kumimoji="1" lang="ja-JP" altLang="en-US" sz="1200" b="1" dirty="0">
              <a:solidFill>
                <a:schemeClr val="bg1"/>
              </a:solidFill>
            </a:endParaRPr>
          </a:p>
        </p:txBody>
      </p:sp>
      <p:sp>
        <p:nvSpPr>
          <p:cNvPr id="37" name="テキスト ボックス 15">
            <a:extLst>
              <a:ext uri="{FF2B5EF4-FFF2-40B4-BE49-F238E27FC236}">
                <a16:creationId xmlns:a16="http://schemas.microsoft.com/office/drawing/2014/main" id="{1BC9096D-6AAC-4742-B1EA-1F059F5D1198}"/>
              </a:ext>
            </a:extLst>
          </p:cNvPr>
          <p:cNvSpPr txBox="1">
            <a:spLocks noChangeArrowheads="1"/>
          </p:cNvSpPr>
          <p:nvPr/>
        </p:nvSpPr>
        <p:spPr bwMode="auto">
          <a:xfrm>
            <a:off x="1916832" y="3220225"/>
            <a:ext cx="4851366" cy="1356782"/>
          </a:xfrm>
          <a:prstGeom prst="rect">
            <a:avLst/>
          </a:prstGeom>
          <a:noFill/>
          <a:ln>
            <a:noFill/>
          </a:ln>
        </p:spPr>
        <p:txBody>
          <a:bodyPr vert="horz" wrap="square" lIns="74295" tIns="8890" rIns="74295" bIns="8890" numCol="1" anchor="t" anchorCtr="0" compatLnSpc="1">
            <a:prstTxWarp prst="textNoShape">
              <a:avLst/>
            </a:prstTxWarp>
            <a:spAutoFit/>
          </a:bodyPr>
          <a:lstStyle/>
          <a:p>
            <a:pPr lvl="0" fontAlgn="base">
              <a:spcBef>
                <a:spcPct val="0"/>
              </a:spcBef>
              <a:spcAft>
                <a:spcPct val="0"/>
              </a:spcAft>
            </a:pPr>
            <a:r>
              <a:rPr lang="ja-JP" altLang="en-US" sz="14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野村優写真事務所　代表</a:t>
            </a:r>
            <a:endParaRPr lang="en-US" altLang="ja-JP" sz="14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lvl="0" fontAlgn="base">
              <a:spcBef>
                <a:spcPct val="0"/>
              </a:spcBef>
              <a:spcAft>
                <a:spcPct val="0"/>
              </a:spcAft>
            </a:pPr>
            <a:r>
              <a:rPr lang="ja-JP" altLang="en-US" sz="16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野村 優 </a:t>
            </a:r>
            <a:r>
              <a:rPr lang="ja-JP" altLang="en-US" sz="28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氏</a:t>
            </a:r>
            <a:endParaRPr lang="en-US" altLang="ja-JP" sz="16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lvl="0" fontAlgn="base">
              <a:spcBef>
                <a:spcPct val="0"/>
              </a:spcBef>
              <a:spcAft>
                <a:spcPct val="0"/>
              </a:spcAft>
            </a:pPr>
            <a:r>
              <a:rPr lang="ja-JP" altLang="en-US" sz="9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（プロカメラ</a:t>
            </a:r>
            <a:r>
              <a:rPr lang="en-US" altLang="ja-JP" sz="9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カメラ講師）</a:t>
            </a:r>
            <a:endParaRPr lang="en-US" altLang="ja-JP" sz="9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lvl="0" fontAlgn="base">
              <a:spcBef>
                <a:spcPct val="0"/>
              </a:spcBef>
              <a:spcAft>
                <a:spcPct val="0"/>
              </a:spcAft>
            </a:pPr>
            <a:r>
              <a:rPr lang="ja-JP" altLang="en-US" sz="9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広告、商品、ファッション、食品、建築などの商業写真撮影のほか、地方自治体や企業の映像制作を手掛ける。社会人向けのカメラ講座を全国展開中。現在の卒業生は</a:t>
            </a:r>
            <a:r>
              <a:rPr lang="en-US" altLang="ja-JP" sz="9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250</a:t>
            </a:r>
            <a:r>
              <a:rPr lang="ja-JP" altLang="en-US" sz="9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名以上。</a:t>
            </a:r>
            <a:endParaRPr lang="en-US" altLang="ja-JP" sz="9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lvl="0" fontAlgn="base">
              <a:spcBef>
                <a:spcPct val="0"/>
              </a:spcBef>
              <a:spcAft>
                <a:spcPct val="0"/>
              </a:spcAft>
            </a:pPr>
            <a:r>
              <a:rPr lang="ja-JP" altLang="en-US" sz="9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近年では中小企業の広報担当者に向けたビジネスプログラムを展開。</a:t>
            </a:r>
            <a:r>
              <a:rPr lang="en-US" altLang="ja-JP" sz="9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9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を活用したファン</a:t>
            </a:r>
            <a:endParaRPr lang="en-US" altLang="ja-JP" sz="9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lvl="0" fontAlgn="base">
              <a:spcBef>
                <a:spcPct val="0"/>
              </a:spcBef>
              <a:spcAft>
                <a:spcPct val="0"/>
              </a:spcAft>
            </a:pPr>
            <a:r>
              <a:rPr lang="ja-JP" altLang="en-US" sz="9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作りならびにブランド価値創造支援を行っている。</a:t>
            </a:r>
            <a:endParaRPr lang="en-US" altLang="ja-JP" sz="9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a:extLst>
              <a:ext uri="{FF2B5EF4-FFF2-40B4-BE49-F238E27FC236}">
                <a16:creationId xmlns:a16="http://schemas.microsoft.com/office/drawing/2014/main" id="{4171371D-6586-4661-8569-95633BBBD447}"/>
              </a:ext>
            </a:extLst>
          </p:cNvPr>
          <p:cNvSpPr/>
          <p:nvPr/>
        </p:nvSpPr>
        <p:spPr>
          <a:xfrm>
            <a:off x="1" y="9140956"/>
            <a:ext cx="6858000" cy="765044"/>
          </a:xfrm>
          <a:prstGeom prst="rect">
            <a:avLst/>
          </a:prstGeom>
          <a:solidFill>
            <a:srgbClr val="9CA5CA"/>
          </a:solid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100" b="1" dirty="0">
                <a:solidFill>
                  <a:srgbClr val="FF0000"/>
                </a:solidFill>
                <a:latin typeface="メイリオ" panose="020B0604030504040204" pitchFamily="50" charset="-128"/>
                <a:ea typeface="メイリオ" panose="020B0604030504040204" pitchFamily="50" charset="-128"/>
              </a:rPr>
              <a:t>                 </a:t>
            </a:r>
            <a:r>
              <a:rPr kumimoji="1" lang="ja-JP" altLang="en-US" sz="1400" b="1" dirty="0">
                <a:solidFill>
                  <a:schemeClr val="bg1"/>
                </a:solidFill>
                <a:latin typeface="メイリオ" panose="020B0604030504040204" pitchFamily="50" charset="-128"/>
                <a:ea typeface="メイリオ" panose="020B0604030504040204" pitchFamily="50" charset="-128"/>
              </a:rPr>
              <a:t>主催：岐阜県商工会連合会　中・</a:t>
            </a:r>
            <a:r>
              <a:rPr lang="ja-JP" altLang="en-US" sz="1400" b="1" dirty="0">
                <a:solidFill>
                  <a:schemeClr val="bg1"/>
                </a:solidFill>
                <a:latin typeface="メイリオ" panose="020B0604030504040204" pitchFamily="50" charset="-128"/>
                <a:ea typeface="メイリオ" panose="020B0604030504040204" pitchFamily="50" charset="-128"/>
              </a:rPr>
              <a:t>東</a:t>
            </a:r>
            <a:r>
              <a:rPr kumimoji="1" lang="ja-JP" altLang="en-US" sz="1400" b="1" dirty="0">
                <a:solidFill>
                  <a:schemeClr val="bg1"/>
                </a:solidFill>
                <a:latin typeface="メイリオ" panose="020B0604030504040204" pitchFamily="50" charset="-128"/>
                <a:ea typeface="メイリオ" panose="020B0604030504040204" pitchFamily="50" charset="-128"/>
              </a:rPr>
              <a:t>濃ブロック広域支援室</a:t>
            </a:r>
            <a:r>
              <a:rPr kumimoji="1" lang="ja-JP" altLang="en-US" sz="1400" dirty="0">
                <a:solidFill>
                  <a:schemeClr val="bg1"/>
                </a:solidFill>
                <a:latin typeface="メイリオ" panose="020B0604030504040204" pitchFamily="50" charset="-128"/>
                <a:ea typeface="メイリオ" panose="020B0604030504040204" pitchFamily="50" charset="-128"/>
              </a:rPr>
              <a:t>　</a:t>
            </a:r>
            <a:endParaRPr lang="en-US" altLang="ja-JP" sz="1400" dirty="0">
              <a:solidFill>
                <a:schemeClr val="bg1"/>
              </a:solidFill>
              <a:latin typeface="メイリオ" panose="020B0604030504040204" pitchFamily="50" charset="-128"/>
              <a:ea typeface="メイリオ" panose="020B0604030504040204" pitchFamily="50" charset="-128"/>
            </a:endParaRPr>
          </a:p>
          <a:p>
            <a:r>
              <a:rPr kumimoji="1" lang="ja-JP" altLang="en-US" sz="1400" b="1" dirty="0">
                <a:solidFill>
                  <a:schemeClr val="bg1"/>
                </a:solidFill>
                <a:latin typeface="メイリオ" panose="020B0604030504040204" pitchFamily="50" charset="-128"/>
                <a:ea typeface="メイリオ" panose="020B0604030504040204" pitchFamily="50" charset="-128"/>
              </a:rPr>
              <a:t>　　　　 共催：郡上市商工会・</a:t>
            </a:r>
            <a:r>
              <a:rPr lang="ja-JP" altLang="en-US" sz="1400" b="1" dirty="0">
                <a:solidFill>
                  <a:schemeClr val="bg1"/>
                </a:solidFill>
                <a:latin typeface="メイリオ" panose="020B0604030504040204" pitchFamily="50" charset="-128"/>
                <a:ea typeface="メイリオ" panose="020B0604030504040204" pitchFamily="50" charset="-128"/>
              </a:rPr>
              <a:t>関市西</a:t>
            </a:r>
            <a:r>
              <a:rPr kumimoji="1" lang="ja-JP" altLang="en-US" sz="1400" b="1" dirty="0">
                <a:solidFill>
                  <a:schemeClr val="bg1"/>
                </a:solidFill>
                <a:latin typeface="メイリオ" panose="020B0604030504040204" pitchFamily="50" charset="-128"/>
                <a:ea typeface="メイリオ" panose="020B0604030504040204" pitchFamily="50" charset="-128"/>
              </a:rPr>
              <a:t>商工会・</a:t>
            </a:r>
            <a:r>
              <a:rPr lang="ja-JP" altLang="en-US" sz="1400" b="1" dirty="0">
                <a:solidFill>
                  <a:schemeClr val="bg1"/>
                </a:solidFill>
                <a:latin typeface="メイリオ" panose="020B0604030504040204" pitchFamily="50" charset="-128"/>
                <a:ea typeface="メイリオ" panose="020B0604030504040204" pitchFamily="50" charset="-128"/>
              </a:rPr>
              <a:t>関市東</a:t>
            </a:r>
            <a:r>
              <a:rPr kumimoji="1" lang="ja-JP" altLang="en-US" sz="1400" b="1" dirty="0">
                <a:solidFill>
                  <a:schemeClr val="bg1"/>
                </a:solidFill>
                <a:latin typeface="メイリオ" panose="020B0604030504040204" pitchFamily="50" charset="-128"/>
                <a:ea typeface="メイリオ" panose="020B0604030504040204" pitchFamily="50" charset="-128"/>
              </a:rPr>
              <a:t>商工会　　　　　　　　　</a:t>
            </a:r>
            <a:endParaRPr kumimoji="1" lang="en-US" altLang="ja-JP" sz="14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1200" b="1" dirty="0">
                <a:solidFill>
                  <a:schemeClr val="bg1"/>
                </a:solidFill>
                <a:latin typeface="メイリオ" panose="020B0604030504040204" pitchFamily="50" charset="-128"/>
                <a:ea typeface="メイリオ" panose="020B0604030504040204" pitchFamily="50" charset="-128"/>
              </a:rPr>
              <a:t>（この事業は</a:t>
            </a:r>
            <a:r>
              <a:rPr lang="ja-JP" altLang="en-US" sz="1200" b="1" dirty="0">
                <a:solidFill>
                  <a:schemeClr val="bg1"/>
                </a:solidFill>
                <a:latin typeface="メイリオ" panose="020B0604030504040204" pitchFamily="50" charset="-128"/>
                <a:ea typeface="メイリオ" panose="020B0604030504040204" pitchFamily="50" charset="-128"/>
              </a:rPr>
              <a:t>事業環境変化対応型支援事業</a:t>
            </a:r>
            <a:r>
              <a:rPr kumimoji="1" lang="ja-JP" altLang="en-US" sz="1200" b="1" dirty="0">
                <a:solidFill>
                  <a:schemeClr val="bg1"/>
                </a:solidFill>
                <a:latin typeface="メイリオ" panose="020B0604030504040204" pitchFamily="50" charset="-128"/>
                <a:ea typeface="メイリオ" panose="020B0604030504040204" pitchFamily="50" charset="-128"/>
              </a:rPr>
              <a:t>に伴う専門家派遣等事業として開催します）</a:t>
            </a:r>
            <a:endParaRPr kumimoji="1" lang="en-US" altLang="ja-JP" sz="1200" b="1" dirty="0">
              <a:solidFill>
                <a:schemeClr val="bg1"/>
              </a:solidFill>
              <a:latin typeface="メイリオ" panose="020B0604030504040204" pitchFamily="50" charset="-128"/>
              <a:ea typeface="メイリオ" panose="020B0604030504040204" pitchFamily="50" charset="-128"/>
            </a:endParaRPr>
          </a:p>
        </p:txBody>
      </p:sp>
      <p:sp>
        <p:nvSpPr>
          <p:cNvPr id="36" name="テキスト ボックス 33">
            <a:extLst>
              <a:ext uri="{FF2B5EF4-FFF2-40B4-BE49-F238E27FC236}">
                <a16:creationId xmlns:a16="http://schemas.microsoft.com/office/drawing/2014/main" id="{665BCAC7-1669-AB5C-E863-574927F6A7C5}"/>
              </a:ext>
            </a:extLst>
          </p:cNvPr>
          <p:cNvSpPr txBox="1">
            <a:spLocks noChangeArrowheads="1"/>
          </p:cNvSpPr>
          <p:nvPr/>
        </p:nvSpPr>
        <p:spPr bwMode="auto">
          <a:xfrm>
            <a:off x="0" y="-4449"/>
            <a:ext cx="6858000" cy="2046714"/>
          </a:xfrm>
          <a:prstGeom prst="rect">
            <a:avLst/>
          </a:prstGeom>
          <a:solidFill>
            <a:srgbClr val="FFD03B"/>
          </a:solidFill>
          <a:ln>
            <a:noFill/>
            <a:headEnd/>
            <a:tailEnd/>
          </a:ln>
        </p:spPr>
        <p:style>
          <a:lnRef idx="1">
            <a:schemeClr val="accent3"/>
          </a:lnRef>
          <a:fillRef idx="2">
            <a:schemeClr val="accent3"/>
          </a:fillRef>
          <a:effectRef idx="1">
            <a:schemeClr val="accent3"/>
          </a:effectRef>
          <a:fontRef idx="minor">
            <a:schemeClr val="dk1"/>
          </a:fontRef>
        </p:style>
        <p:txBody>
          <a:bodyPr wrap="square">
            <a:spAutoFit/>
          </a:bodyPr>
          <a:lstStyle/>
          <a:p>
            <a:r>
              <a:rPr lang="ja-JP" altLang="en-US" sz="1100" dirty="0">
                <a:latin typeface="メイリオ" pitchFamily="50" charset="-128"/>
                <a:ea typeface="メイリオ" pitchFamily="50" charset="-128"/>
                <a:cs typeface="メイリオ" pitchFamily="50" charset="-128"/>
              </a:rPr>
              <a:t>　</a:t>
            </a:r>
            <a:endParaRPr lang="en-US" altLang="ja-JP" sz="1100" dirty="0">
              <a:latin typeface="メイリオ" pitchFamily="50" charset="-128"/>
              <a:ea typeface="メイリオ" pitchFamily="50" charset="-128"/>
              <a:cs typeface="メイリオ" pitchFamily="50" charset="-128"/>
            </a:endParaRPr>
          </a:p>
          <a:p>
            <a:endParaRPr lang="en-US" altLang="ja-JP" sz="1100" dirty="0">
              <a:latin typeface="メイリオ" pitchFamily="50" charset="-128"/>
              <a:ea typeface="メイリオ" pitchFamily="50" charset="-128"/>
              <a:cs typeface="メイリオ" pitchFamily="50" charset="-128"/>
            </a:endParaRPr>
          </a:p>
          <a:p>
            <a:r>
              <a:rPr lang="ja-JP" altLang="en-US" sz="2400" b="1" dirty="0">
                <a:solidFill>
                  <a:schemeClr val="bg1"/>
                </a:solidFill>
                <a:latin typeface="HG丸ｺﾞｼｯｸM-PRO" panose="020F0600000000000000" pitchFamily="50" charset="-128"/>
                <a:ea typeface="HG丸ｺﾞｼｯｸM-PRO" panose="020F0600000000000000" pitchFamily="50" charset="-128"/>
                <a:cs typeface="メイリオ" pitchFamily="50" charset="-128"/>
              </a:rPr>
              <a:t>　</a:t>
            </a:r>
            <a:r>
              <a:rPr lang="ja-JP" altLang="en-US" sz="2000" b="1" dirty="0">
                <a:solidFill>
                  <a:schemeClr val="tx1"/>
                </a:solidFill>
                <a:latin typeface="HG丸ｺﾞｼｯｸM-PRO" panose="020F0600000000000000" pitchFamily="50" charset="-128"/>
                <a:ea typeface="HG丸ｺﾞｼｯｸM-PRO" panose="020F0600000000000000" pitchFamily="50" charset="-128"/>
                <a:cs typeface="メイリオ" pitchFamily="50" charset="-128"/>
              </a:rPr>
              <a:t>プロに学ぶ！ </a:t>
            </a:r>
            <a:r>
              <a:rPr lang="ja-JP" altLang="en-US" sz="2000" b="1" dirty="0">
                <a:solidFill>
                  <a:srgbClr val="FF0000"/>
                </a:solidFill>
                <a:latin typeface="HG丸ｺﾞｼｯｸM-PRO" panose="020F0600000000000000" pitchFamily="50" charset="-128"/>
                <a:ea typeface="HG丸ｺﾞｼｯｸM-PRO" panose="020F0600000000000000" pitchFamily="50" charset="-128"/>
                <a:cs typeface="メイリオ" pitchFamily="50" charset="-128"/>
              </a:rPr>
              <a:t>目を引く</a:t>
            </a:r>
            <a:endParaRPr lang="en-US" altLang="ja-JP" sz="2000" b="1" dirty="0">
              <a:solidFill>
                <a:srgbClr val="FF0000"/>
              </a:solidFill>
              <a:latin typeface="HG丸ｺﾞｼｯｸM-PRO" panose="020F0600000000000000" pitchFamily="50" charset="-128"/>
              <a:ea typeface="HG丸ｺﾞｼｯｸM-PRO" panose="020F0600000000000000" pitchFamily="50" charset="-128"/>
              <a:cs typeface="メイリオ" pitchFamily="50" charset="-128"/>
            </a:endParaRPr>
          </a:p>
          <a:p>
            <a:r>
              <a:rPr lang="ja-JP" altLang="en-US" sz="3200" b="1" dirty="0">
                <a:ln>
                  <a:solidFill>
                    <a:schemeClr val="tx1"/>
                  </a:solidFill>
                </a:ln>
                <a:solidFill>
                  <a:schemeClr val="bg1"/>
                </a:solidFill>
                <a:latin typeface="HGP創英ﾌﾟﾚｾﾞﾝｽEB" panose="02020800000000000000" pitchFamily="18" charset="-128"/>
                <a:ea typeface="HGP創英ﾌﾟﾚｾﾞﾝｽEB" panose="02020800000000000000" pitchFamily="18" charset="-128"/>
                <a:cs typeface="メイリオ" pitchFamily="50" charset="-128"/>
              </a:rPr>
              <a:t>  </a:t>
            </a:r>
            <a:r>
              <a:rPr lang="ja-JP" altLang="en-US" sz="4400" b="1" dirty="0">
                <a:ln>
                  <a:solidFill>
                    <a:schemeClr val="tx1"/>
                  </a:solidFill>
                </a:ln>
                <a:solidFill>
                  <a:schemeClr val="bg1"/>
                </a:solidFill>
                <a:latin typeface="HGP創英ﾌﾟﾚｾﾞﾝｽEB" panose="02020800000000000000" pitchFamily="18" charset="-128"/>
                <a:ea typeface="HGP創英ﾌﾟﾚｾﾞﾝｽEB" panose="02020800000000000000" pitchFamily="18" charset="-128"/>
                <a:cs typeface="メイリオ" pitchFamily="50" charset="-128"/>
              </a:rPr>
              <a:t>スマホ</a:t>
            </a:r>
            <a:r>
              <a:rPr lang="ja-JP" altLang="en-US" sz="4400" b="1" dirty="0">
                <a:ln>
                  <a:solidFill>
                    <a:schemeClr val="bg1"/>
                  </a:solidFill>
                </a:ln>
                <a:solidFill>
                  <a:schemeClr val="tx1"/>
                </a:solidFill>
                <a:latin typeface="HGSｺﾞｼｯｸE" panose="020B0900000000000000" pitchFamily="50" charset="-128"/>
                <a:ea typeface="HGSｺﾞｼｯｸE" panose="020B0900000000000000" pitchFamily="50" charset="-128"/>
                <a:cs typeface="メイリオ" pitchFamily="50" charset="-128"/>
              </a:rPr>
              <a:t>動画撮影セミナー</a:t>
            </a:r>
            <a:endParaRPr lang="en-US" altLang="ja-JP" sz="4400" b="1" dirty="0">
              <a:ln>
                <a:solidFill>
                  <a:schemeClr val="bg1"/>
                </a:solidFill>
              </a:ln>
              <a:solidFill>
                <a:schemeClr val="tx1"/>
              </a:solidFill>
              <a:latin typeface="HGSｺﾞｼｯｸE" panose="020B0900000000000000" pitchFamily="50" charset="-128"/>
              <a:ea typeface="HGSｺﾞｼｯｸE" panose="020B0900000000000000" pitchFamily="50" charset="-128"/>
              <a:cs typeface="メイリオ" pitchFamily="50" charset="-128"/>
            </a:endParaRPr>
          </a:p>
          <a:p>
            <a:pPr algn="ctr"/>
            <a:endParaRPr lang="en-US" altLang="ja-JP" sz="900" b="1" dirty="0">
              <a:solidFill>
                <a:schemeClr val="tx1"/>
              </a:solidFill>
              <a:latin typeface="HGP創英角ﾎﾟｯﾌﾟ体" panose="040B0A00000000000000" pitchFamily="50" charset="-128"/>
              <a:ea typeface="HGP創英角ﾎﾟｯﾌﾟ体" panose="040B0A00000000000000" pitchFamily="50" charset="-128"/>
              <a:cs typeface="メイリオ" pitchFamily="50" charset="-128"/>
            </a:endParaRPr>
          </a:p>
          <a:p>
            <a:pPr algn="ctr"/>
            <a:endParaRPr lang="en-US" altLang="ja-JP" sz="2800" b="1" dirty="0">
              <a:solidFill>
                <a:schemeClr val="tx1"/>
              </a:solidFill>
              <a:latin typeface="HGP創英角ﾎﾟｯﾌﾟ体" panose="040B0A00000000000000" pitchFamily="50" charset="-128"/>
              <a:ea typeface="HGP創英角ﾎﾟｯﾌﾟ体" panose="040B0A00000000000000" pitchFamily="50" charset="-128"/>
              <a:cs typeface="メイリオ" pitchFamily="50" charset="-128"/>
            </a:endParaRPr>
          </a:p>
        </p:txBody>
      </p:sp>
      <p:sp>
        <p:nvSpPr>
          <p:cNvPr id="45" name="テキスト ボックス 33">
            <a:extLst>
              <a:ext uri="{FF2B5EF4-FFF2-40B4-BE49-F238E27FC236}">
                <a16:creationId xmlns:a16="http://schemas.microsoft.com/office/drawing/2014/main" id="{7B57F696-92BF-40BF-6B0E-B0E30856ED18}"/>
              </a:ext>
            </a:extLst>
          </p:cNvPr>
          <p:cNvSpPr txBox="1">
            <a:spLocks noChangeArrowheads="1"/>
          </p:cNvSpPr>
          <p:nvPr/>
        </p:nvSpPr>
        <p:spPr bwMode="auto">
          <a:xfrm>
            <a:off x="251718" y="6490872"/>
            <a:ext cx="473523" cy="261610"/>
          </a:xfrm>
          <a:prstGeom prst="rect">
            <a:avLst/>
          </a:prstGeom>
          <a:solidFill>
            <a:srgbClr val="FFC000"/>
          </a:solidFill>
          <a:ln>
            <a:noFill/>
            <a:headEnd/>
            <a:tailEnd/>
          </a:ln>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ja-JP" altLang="en-US" sz="1100" b="1" dirty="0">
                <a:solidFill>
                  <a:schemeClr val="bg1"/>
                </a:solidFill>
                <a:latin typeface="メイリオ" pitchFamily="50" charset="-128"/>
                <a:ea typeface="メイリオ" pitchFamily="50" charset="-128"/>
                <a:cs typeface="メイリオ" pitchFamily="50" charset="-128"/>
              </a:rPr>
              <a:t>会場</a:t>
            </a:r>
            <a:endParaRPr lang="en-US" altLang="ja-JP" sz="2400" b="1" dirty="0">
              <a:solidFill>
                <a:schemeClr val="bg1"/>
              </a:solidFill>
              <a:latin typeface="HG丸ｺﾞｼｯｸM-PRO" panose="020F0600000000000000" pitchFamily="50" charset="-128"/>
              <a:ea typeface="HG丸ｺﾞｼｯｸM-PRO" panose="020F0600000000000000" pitchFamily="50" charset="-128"/>
              <a:cs typeface="メイリオ" pitchFamily="50" charset="-128"/>
            </a:endParaRPr>
          </a:p>
        </p:txBody>
      </p:sp>
      <p:sp>
        <p:nvSpPr>
          <p:cNvPr id="52" name="テキスト ボックス 33">
            <a:extLst>
              <a:ext uri="{FF2B5EF4-FFF2-40B4-BE49-F238E27FC236}">
                <a16:creationId xmlns:a16="http://schemas.microsoft.com/office/drawing/2014/main" id="{0F56E669-8146-12AD-DBD1-59E40731481D}"/>
              </a:ext>
            </a:extLst>
          </p:cNvPr>
          <p:cNvSpPr txBox="1">
            <a:spLocks noChangeArrowheads="1"/>
          </p:cNvSpPr>
          <p:nvPr/>
        </p:nvSpPr>
        <p:spPr bwMode="auto">
          <a:xfrm>
            <a:off x="246794" y="3220225"/>
            <a:ext cx="469989" cy="261610"/>
          </a:xfrm>
          <a:prstGeom prst="rect">
            <a:avLst/>
          </a:prstGeom>
          <a:solidFill>
            <a:srgbClr val="FFC000"/>
          </a:solidFill>
          <a:ln>
            <a:noFill/>
            <a:headEnd/>
            <a:tailEnd/>
          </a:ln>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ja-JP" altLang="en-US" sz="1100" b="1" dirty="0">
                <a:solidFill>
                  <a:schemeClr val="bg1"/>
                </a:solidFill>
                <a:latin typeface="メイリオ" pitchFamily="50" charset="-128"/>
                <a:ea typeface="メイリオ" pitchFamily="50" charset="-128"/>
                <a:cs typeface="メイリオ" pitchFamily="50" charset="-128"/>
              </a:rPr>
              <a:t>講師</a:t>
            </a:r>
            <a:endParaRPr lang="en-US" altLang="ja-JP" sz="2400" b="1" dirty="0">
              <a:solidFill>
                <a:schemeClr val="bg1"/>
              </a:solidFill>
              <a:latin typeface="HG丸ｺﾞｼｯｸM-PRO" panose="020F0600000000000000" pitchFamily="50" charset="-128"/>
              <a:ea typeface="HG丸ｺﾞｼｯｸM-PRO" panose="020F0600000000000000" pitchFamily="50" charset="-128"/>
              <a:cs typeface="メイリオ" pitchFamily="50" charset="-128"/>
            </a:endParaRPr>
          </a:p>
        </p:txBody>
      </p:sp>
      <p:sp>
        <p:nvSpPr>
          <p:cNvPr id="51" name="矢印: 五方向 50">
            <a:extLst>
              <a:ext uri="{FF2B5EF4-FFF2-40B4-BE49-F238E27FC236}">
                <a16:creationId xmlns:a16="http://schemas.microsoft.com/office/drawing/2014/main" id="{BC6CD331-3956-E85B-C64D-4069F0FE1F3D}"/>
              </a:ext>
            </a:extLst>
          </p:cNvPr>
          <p:cNvSpPr/>
          <p:nvPr/>
        </p:nvSpPr>
        <p:spPr>
          <a:xfrm>
            <a:off x="249730" y="62003"/>
            <a:ext cx="2520280" cy="320224"/>
          </a:xfrm>
          <a:prstGeom prst="homePlate">
            <a:avLst/>
          </a:prstGeom>
          <a:solidFill>
            <a:schemeClr val="tx1"/>
          </a:solidFill>
          <a:ln w="12700" cap="flat" cmpd="sng" algn="ctr">
            <a:solidFill>
              <a:schemeClr val="bg2">
                <a:lumMod val="90000"/>
              </a:schemeClr>
            </a:solid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algn="ctr"/>
            <a:r>
              <a:rPr lang="ja-JP" sz="10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000" b="1" kern="100" dirty="0">
                <a:solidFill>
                  <a:schemeClr val="bg1"/>
                </a:solidFill>
                <a:latin typeface="HG丸ｺﾞｼｯｸM-PRO" panose="020F0600000000000000" pitchFamily="50" charset="-128"/>
                <a:ea typeface="HG丸ｺﾞｼｯｸM-PRO" panose="020F0600000000000000" pitchFamily="50" charset="-128"/>
                <a:cs typeface="Times New Roman" panose="02020603050405020304" pitchFamily="18" charset="0"/>
              </a:rPr>
              <a:t>事業環境変化対応型支援</a:t>
            </a:r>
            <a:r>
              <a:rPr lang="ja-JP" sz="1000" b="1" kern="100" dirty="0">
                <a:solidFill>
                  <a:schemeClr val="bg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事業</a:t>
            </a:r>
            <a:r>
              <a:rPr lang="ja-JP" sz="10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12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58" name="テキスト ボックス 33">
            <a:extLst>
              <a:ext uri="{FF2B5EF4-FFF2-40B4-BE49-F238E27FC236}">
                <a16:creationId xmlns:a16="http://schemas.microsoft.com/office/drawing/2014/main" id="{2CE45752-879D-28B3-E379-619D3DB5FC1D}"/>
              </a:ext>
            </a:extLst>
          </p:cNvPr>
          <p:cNvSpPr txBox="1">
            <a:spLocks noChangeArrowheads="1"/>
          </p:cNvSpPr>
          <p:nvPr/>
        </p:nvSpPr>
        <p:spPr bwMode="auto">
          <a:xfrm>
            <a:off x="251759" y="2826275"/>
            <a:ext cx="469988" cy="261610"/>
          </a:xfrm>
          <a:prstGeom prst="rect">
            <a:avLst/>
          </a:prstGeom>
          <a:solidFill>
            <a:srgbClr val="FFC000"/>
          </a:solidFill>
          <a:ln>
            <a:noFill/>
            <a:headEnd/>
            <a:tailEnd/>
          </a:ln>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ja-JP" altLang="en-US" sz="1100" b="1" dirty="0">
                <a:solidFill>
                  <a:schemeClr val="bg1"/>
                </a:solidFill>
                <a:latin typeface="メイリオ" pitchFamily="50" charset="-128"/>
                <a:ea typeface="メイリオ" pitchFamily="50" charset="-128"/>
                <a:cs typeface="メイリオ" pitchFamily="50" charset="-128"/>
              </a:rPr>
              <a:t>日時</a:t>
            </a:r>
            <a:endParaRPr lang="en-US" altLang="ja-JP" sz="2400" b="1" dirty="0">
              <a:solidFill>
                <a:schemeClr val="bg1"/>
              </a:solidFill>
              <a:latin typeface="HG丸ｺﾞｼｯｸM-PRO" panose="020F0600000000000000" pitchFamily="50" charset="-128"/>
              <a:ea typeface="HG丸ｺﾞｼｯｸM-PRO" panose="020F0600000000000000" pitchFamily="50" charset="-128"/>
              <a:cs typeface="メイリオ" pitchFamily="50" charset="-128"/>
            </a:endParaRPr>
          </a:p>
        </p:txBody>
      </p:sp>
      <p:sp>
        <p:nvSpPr>
          <p:cNvPr id="60" name="正方形/長方形 59">
            <a:extLst>
              <a:ext uri="{FF2B5EF4-FFF2-40B4-BE49-F238E27FC236}">
                <a16:creationId xmlns:a16="http://schemas.microsoft.com/office/drawing/2014/main" id="{1B69235F-638E-F1C2-4B62-799ADAE2B9AA}"/>
              </a:ext>
            </a:extLst>
          </p:cNvPr>
          <p:cNvSpPr/>
          <p:nvPr/>
        </p:nvSpPr>
        <p:spPr>
          <a:xfrm>
            <a:off x="2373379" y="7612633"/>
            <a:ext cx="2478168" cy="469359"/>
          </a:xfrm>
          <a:prstGeom prst="rect">
            <a:avLst/>
          </a:prstGeom>
        </p:spPr>
        <p:txBody>
          <a:bodyPr wrap="square">
            <a:spAutoFit/>
          </a:bodyPr>
          <a:lstStyle/>
          <a:p>
            <a:pPr lvl="0" eaLnBrk="0" fontAlgn="base" hangingPunct="0">
              <a:spcBef>
                <a:spcPct val="0"/>
              </a:spcBef>
              <a:spcAft>
                <a:spcPct val="0"/>
              </a:spcAft>
            </a:pP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TEL</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0575-46-3631</a:t>
            </a:r>
          </a:p>
          <a:p>
            <a:pPr lvl="0" eaLnBrk="0" fontAlgn="base" hangingPunct="0">
              <a:spcBef>
                <a:spcPct val="0"/>
              </a:spcBef>
              <a:spcAft>
                <a:spcPct val="0"/>
              </a:spcAft>
            </a:pP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楕円 2">
            <a:extLst>
              <a:ext uri="{FF2B5EF4-FFF2-40B4-BE49-F238E27FC236}">
                <a16:creationId xmlns:a16="http://schemas.microsoft.com/office/drawing/2014/main" id="{D52ED933-32E6-853F-8444-EA70E56BC183}"/>
              </a:ext>
            </a:extLst>
          </p:cNvPr>
          <p:cNvSpPr/>
          <p:nvPr/>
        </p:nvSpPr>
        <p:spPr>
          <a:xfrm>
            <a:off x="5593249" y="45134"/>
            <a:ext cx="879596" cy="861560"/>
          </a:xfrm>
          <a:prstGeom prst="ellipse">
            <a:avLst/>
          </a:prstGeom>
          <a:solidFill>
            <a:srgbClr val="E059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endParaRPr lang="ja-JP" altLang="ja-JP" sz="1100" kern="100" dirty="0">
              <a:effectLst/>
              <a:ea typeface="ＭＳ 明朝" panose="02020609040205080304" pitchFamily="17" charset="-128"/>
              <a:cs typeface="Times New Roman" panose="02020603050405020304" pitchFamily="18" charset="0"/>
            </a:endParaRPr>
          </a:p>
        </p:txBody>
      </p:sp>
      <p:sp>
        <p:nvSpPr>
          <p:cNvPr id="4" name="テキスト ボックス 3">
            <a:extLst>
              <a:ext uri="{FF2B5EF4-FFF2-40B4-BE49-F238E27FC236}">
                <a16:creationId xmlns:a16="http://schemas.microsoft.com/office/drawing/2014/main" id="{4076F31B-7C38-8D05-EE80-782259FB52AB}"/>
              </a:ext>
            </a:extLst>
          </p:cNvPr>
          <p:cNvSpPr txBox="1"/>
          <p:nvPr/>
        </p:nvSpPr>
        <p:spPr>
          <a:xfrm>
            <a:off x="5606573" y="203076"/>
            <a:ext cx="878699" cy="323165"/>
          </a:xfrm>
          <a:prstGeom prst="rect">
            <a:avLst/>
          </a:prstGeom>
          <a:noFill/>
        </p:spPr>
        <p:txBody>
          <a:bodyPr wrap="square" rtlCol="0">
            <a:spAutoFit/>
          </a:bodyPr>
          <a:lstStyle/>
          <a:p>
            <a:pPr algn="ctr">
              <a:lnSpc>
                <a:spcPts val="1800"/>
              </a:lnSpc>
            </a:pPr>
            <a:r>
              <a:rPr lang="ja-JP" altLang="en-US" sz="1800" kern="100" dirty="0">
                <a:solidFill>
                  <a:schemeClr val="bg1"/>
                </a:solidFill>
                <a:ea typeface="HGP創英角ｺﾞｼｯｸUB" panose="020B0900000000000000" pitchFamily="50" charset="-128"/>
                <a:cs typeface="Times New Roman" panose="02020603050405020304" pitchFamily="18" charset="0"/>
              </a:rPr>
              <a:t>参  加</a:t>
            </a:r>
            <a:endParaRPr lang="ja-JP" altLang="ja-JP" sz="1100" kern="100" dirty="0">
              <a:solidFill>
                <a:schemeClr val="bg1"/>
              </a:solidFill>
              <a:effectLst/>
              <a:ea typeface="ＭＳ 明朝" panose="02020609040205080304" pitchFamily="17" charset="-128"/>
              <a:cs typeface="Times New Roman" panose="02020603050405020304" pitchFamily="18" charset="0"/>
            </a:endParaRPr>
          </a:p>
        </p:txBody>
      </p:sp>
      <p:sp>
        <p:nvSpPr>
          <p:cNvPr id="62" name="テキスト ボックス 61">
            <a:extLst>
              <a:ext uri="{FF2B5EF4-FFF2-40B4-BE49-F238E27FC236}">
                <a16:creationId xmlns:a16="http://schemas.microsoft.com/office/drawing/2014/main" id="{8A2A9DB6-814E-58D3-B5A1-6FAFCAA65279}"/>
              </a:ext>
            </a:extLst>
          </p:cNvPr>
          <p:cNvSpPr txBox="1"/>
          <p:nvPr/>
        </p:nvSpPr>
        <p:spPr>
          <a:xfrm>
            <a:off x="5619897" y="477007"/>
            <a:ext cx="878699" cy="323165"/>
          </a:xfrm>
          <a:prstGeom prst="rect">
            <a:avLst/>
          </a:prstGeom>
          <a:noFill/>
        </p:spPr>
        <p:txBody>
          <a:bodyPr wrap="square" rtlCol="0">
            <a:spAutoFit/>
          </a:bodyPr>
          <a:lstStyle/>
          <a:p>
            <a:pPr algn="ctr">
              <a:lnSpc>
                <a:spcPts val="1800"/>
              </a:lnSpc>
            </a:pPr>
            <a:r>
              <a:rPr lang="ja-JP" altLang="en-US" kern="100" dirty="0">
                <a:solidFill>
                  <a:schemeClr val="bg1"/>
                </a:solidFill>
                <a:ea typeface="HGP創英角ｺﾞｼｯｸUB" panose="020B0900000000000000" pitchFamily="50" charset="-128"/>
                <a:cs typeface="Times New Roman" panose="02020603050405020304" pitchFamily="18" charset="0"/>
              </a:rPr>
              <a:t>無</a:t>
            </a:r>
            <a:r>
              <a:rPr lang="ja-JP" altLang="en-US" sz="1800" kern="100" dirty="0">
                <a:solidFill>
                  <a:schemeClr val="bg1"/>
                </a:solidFill>
                <a:ea typeface="HGP創英角ｺﾞｼｯｸUB" panose="020B0900000000000000" pitchFamily="50" charset="-128"/>
                <a:cs typeface="Times New Roman" panose="02020603050405020304" pitchFamily="18" charset="0"/>
              </a:rPr>
              <a:t>  </a:t>
            </a:r>
            <a:r>
              <a:rPr lang="ja-JP" altLang="en-US" kern="100" dirty="0">
                <a:solidFill>
                  <a:schemeClr val="bg1"/>
                </a:solidFill>
                <a:ea typeface="HGP創英角ｺﾞｼｯｸUB" panose="020B0900000000000000" pitchFamily="50" charset="-128"/>
                <a:cs typeface="Times New Roman" panose="02020603050405020304" pitchFamily="18" charset="0"/>
              </a:rPr>
              <a:t>料</a:t>
            </a:r>
            <a:endParaRPr lang="ja-JP" altLang="ja-JP" sz="1100" kern="100" dirty="0">
              <a:solidFill>
                <a:schemeClr val="bg1"/>
              </a:solidFill>
              <a:effectLst/>
              <a:ea typeface="ＭＳ 明朝" panose="02020609040205080304" pitchFamily="17" charset="-128"/>
              <a:cs typeface="Times New Roman" panose="02020603050405020304" pitchFamily="18" charset="0"/>
            </a:endParaRPr>
          </a:p>
        </p:txBody>
      </p:sp>
      <p:sp>
        <p:nvSpPr>
          <p:cNvPr id="64" name="テキスト ボックス 15">
            <a:extLst>
              <a:ext uri="{FF2B5EF4-FFF2-40B4-BE49-F238E27FC236}">
                <a16:creationId xmlns:a16="http://schemas.microsoft.com/office/drawing/2014/main" id="{E5F291C4-0E19-060A-BC57-B206B5910931}"/>
              </a:ext>
            </a:extLst>
          </p:cNvPr>
          <p:cNvSpPr txBox="1">
            <a:spLocks noChangeArrowheads="1"/>
          </p:cNvSpPr>
          <p:nvPr/>
        </p:nvSpPr>
        <p:spPr bwMode="auto">
          <a:xfrm>
            <a:off x="1120102" y="6879360"/>
            <a:ext cx="2339506" cy="233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i="0" u="none" strike="noStrike" cap="none" normalizeH="0" baseline="0" dirty="0">
                <a:ln>
                  <a:noFill/>
                </a:ln>
                <a:effectLst/>
                <a:latin typeface="メイリオ" panose="020B0604030504040204" pitchFamily="50" charset="-128"/>
                <a:ea typeface="メイリオ" panose="020B0604030504040204" pitchFamily="50" charset="-128"/>
                <a:cs typeface="メイリオ" panose="020B0604030504040204" pitchFamily="50" charset="-128"/>
              </a:rPr>
              <a:t>岐阜県関</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市下之保</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2503-2</a:t>
            </a:r>
            <a:endParaRPr kumimoji="1" lang="en-US" altLang="ja-JP" sz="1400" i="0" u="none" strike="noStrike" cap="none" normalizeH="0" baseline="0" dirty="0">
              <a:ln>
                <a:noFill/>
              </a:ln>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3" name="テキスト ボックス 33"/>
          <p:cNvSpPr txBox="1">
            <a:spLocks noChangeArrowheads="1"/>
          </p:cNvSpPr>
          <p:nvPr/>
        </p:nvSpPr>
        <p:spPr bwMode="auto">
          <a:xfrm>
            <a:off x="304977" y="1427250"/>
            <a:ext cx="4546570" cy="600164"/>
          </a:xfrm>
          <a:prstGeom prst="rect">
            <a:avLst/>
          </a:prstGeom>
          <a:noFill/>
          <a:ln>
            <a:noFill/>
            <a:headEnd/>
            <a:tailEnd/>
          </a:ln>
        </p:spPr>
        <p:style>
          <a:lnRef idx="1">
            <a:schemeClr val="accent3"/>
          </a:lnRef>
          <a:fillRef idx="2">
            <a:schemeClr val="accent3"/>
          </a:fillRef>
          <a:effectRef idx="1">
            <a:schemeClr val="accent3"/>
          </a:effectRef>
          <a:fontRef idx="minor">
            <a:schemeClr val="dk1"/>
          </a:fontRef>
        </p:style>
        <p:txBody>
          <a:bodyPr wrap="square">
            <a:spAutoFit/>
          </a:bodyPr>
          <a:lstStyle/>
          <a:p>
            <a:r>
              <a:rPr lang="ja-JP" altLang="en-US" sz="1100" dirty="0">
                <a:latin typeface="メイリオ" pitchFamily="50" charset="-128"/>
                <a:ea typeface="メイリオ" pitchFamily="50" charset="-128"/>
                <a:cs typeface="メイリオ" pitchFamily="50" charset="-128"/>
              </a:rPr>
              <a:t>　スマートフォンの無料動画編集アプリを活用した動画の撮影・編集</a:t>
            </a:r>
            <a:endParaRPr lang="en-US" altLang="ja-JP" sz="1100" dirty="0">
              <a:solidFill>
                <a:schemeClr val="tx1"/>
              </a:solidFill>
              <a:latin typeface="メイリオ" pitchFamily="50" charset="-128"/>
              <a:ea typeface="メイリオ" pitchFamily="50" charset="-128"/>
              <a:cs typeface="メイリオ" pitchFamily="50" charset="-128"/>
            </a:endParaRPr>
          </a:p>
          <a:p>
            <a:r>
              <a:rPr lang="ja-JP" altLang="en-US" sz="1100" dirty="0">
                <a:solidFill>
                  <a:schemeClr val="tx1"/>
                </a:solidFill>
                <a:latin typeface="メイリオ" pitchFamily="50" charset="-128"/>
                <a:ea typeface="メイリオ" pitchFamily="50" charset="-128"/>
                <a:cs typeface="メイリオ" pitchFamily="50" charset="-128"/>
              </a:rPr>
              <a:t>　方法を習得します。また、制作した動画を自社のホームページや</a:t>
            </a:r>
            <a:endParaRPr lang="en-US" altLang="ja-JP" sz="1100" dirty="0">
              <a:solidFill>
                <a:schemeClr val="tx1"/>
              </a:solidFill>
              <a:latin typeface="メイリオ" pitchFamily="50" charset="-128"/>
              <a:ea typeface="メイリオ" pitchFamily="50" charset="-128"/>
              <a:cs typeface="メイリオ" pitchFamily="50" charset="-128"/>
            </a:endParaRPr>
          </a:p>
          <a:p>
            <a:r>
              <a:rPr lang="ja-JP" altLang="en-US" sz="1100" dirty="0">
                <a:solidFill>
                  <a:schemeClr val="tx1"/>
                </a:solidFill>
                <a:latin typeface="メイリオ" pitchFamily="50" charset="-128"/>
                <a:ea typeface="メイリオ" pitchFamily="50" charset="-128"/>
                <a:cs typeface="メイリオ" pitchFamily="50" charset="-128"/>
              </a:rPr>
              <a:t>　ネットショップ、</a:t>
            </a:r>
            <a:r>
              <a:rPr lang="en-US" altLang="ja-JP" sz="1100" dirty="0">
                <a:solidFill>
                  <a:schemeClr val="tx1"/>
                </a:solidFill>
                <a:latin typeface="メイリオ" pitchFamily="50" charset="-128"/>
                <a:ea typeface="メイリオ" pitchFamily="50" charset="-128"/>
                <a:cs typeface="メイリオ" pitchFamily="50" charset="-128"/>
              </a:rPr>
              <a:t>SNS</a:t>
            </a:r>
            <a:r>
              <a:rPr lang="ja-JP" altLang="en-US" sz="1100" dirty="0">
                <a:solidFill>
                  <a:schemeClr val="tx1"/>
                </a:solidFill>
                <a:latin typeface="メイリオ" pitchFamily="50" charset="-128"/>
                <a:ea typeface="メイリオ" pitchFamily="50" charset="-128"/>
                <a:cs typeface="メイリオ" pitchFamily="50" charset="-128"/>
              </a:rPr>
              <a:t>等で活用する方法について学びます。</a:t>
            </a:r>
          </a:p>
        </p:txBody>
      </p:sp>
      <p:sp>
        <p:nvSpPr>
          <p:cNvPr id="5" name="テキスト ボックス 33">
            <a:extLst>
              <a:ext uri="{FF2B5EF4-FFF2-40B4-BE49-F238E27FC236}">
                <a16:creationId xmlns:a16="http://schemas.microsoft.com/office/drawing/2014/main" id="{F79F4C91-57F1-BD57-90FB-BED55872B9FF}"/>
              </a:ext>
            </a:extLst>
          </p:cNvPr>
          <p:cNvSpPr txBox="1">
            <a:spLocks noChangeArrowheads="1"/>
          </p:cNvSpPr>
          <p:nvPr/>
        </p:nvSpPr>
        <p:spPr bwMode="auto">
          <a:xfrm>
            <a:off x="246794" y="4721650"/>
            <a:ext cx="469989" cy="261610"/>
          </a:xfrm>
          <a:prstGeom prst="rect">
            <a:avLst/>
          </a:prstGeom>
          <a:solidFill>
            <a:srgbClr val="FFC000"/>
          </a:solidFill>
          <a:ln>
            <a:noFill/>
            <a:headEnd/>
            <a:tailEnd/>
          </a:ln>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ja-JP" altLang="en-US" sz="1100" b="1" dirty="0">
                <a:solidFill>
                  <a:schemeClr val="bg1"/>
                </a:solidFill>
                <a:latin typeface="メイリオ" pitchFamily="50" charset="-128"/>
                <a:ea typeface="メイリオ" pitchFamily="50" charset="-128"/>
                <a:cs typeface="メイリオ" pitchFamily="50" charset="-128"/>
              </a:rPr>
              <a:t>内容</a:t>
            </a:r>
            <a:endParaRPr lang="en-US" altLang="ja-JP" sz="2400" b="1" dirty="0">
              <a:solidFill>
                <a:schemeClr val="bg1"/>
              </a:solidFill>
              <a:latin typeface="HG丸ｺﾞｼｯｸM-PRO" panose="020F0600000000000000" pitchFamily="50" charset="-128"/>
              <a:ea typeface="HG丸ｺﾞｼｯｸM-PRO" panose="020F0600000000000000" pitchFamily="50" charset="-128"/>
              <a:cs typeface="メイリオ" pitchFamily="50" charset="-128"/>
            </a:endParaRPr>
          </a:p>
        </p:txBody>
      </p:sp>
      <p:sp>
        <p:nvSpPr>
          <p:cNvPr id="7" name="テキスト ボックス 6">
            <a:extLst>
              <a:ext uri="{FF2B5EF4-FFF2-40B4-BE49-F238E27FC236}">
                <a16:creationId xmlns:a16="http://schemas.microsoft.com/office/drawing/2014/main" id="{C6B47523-E31C-34CB-957D-2EC5C306AE42}"/>
              </a:ext>
            </a:extLst>
          </p:cNvPr>
          <p:cNvSpPr txBox="1"/>
          <p:nvPr/>
        </p:nvSpPr>
        <p:spPr>
          <a:xfrm>
            <a:off x="1071445" y="4721650"/>
            <a:ext cx="4189409" cy="1015663"/>
          </a:xfrm>
          <a:prstGeom prst="rect">
            <a:avLst/>
          </a:prstGeom>
          <a:noFill/>
        </p:spPr>
        <p:txBody>
          <a:bodyPr wrap="square" rtlCol="0">
            <a:spAutoFit/>
          </a:bodyPr>
          <a:lstStyle/>
          <a:p>
            <a:r>
              <a:rPr lang="ja-JP" altLang="en-US" sz="1200" dirty="0">
                <a:solidFill>
                  <a:schemeClr val="tx1"/>
                </a:solidFill>
                <a:latin typeface="メイリオ" panose="020B0604030504040204" pitchFamily="50" charset="-128"/>
                <a:ea typeface="メイリオ" panose="020B0604030504040204" pitchFamily="50" charset="-128"/>
              </a:rPr>
              <a:t>１．スマホ動画編集アプリ「</a:t>
            </a:r>
            <a:r>
              <a:rPr lang="en-US" altLang="ja-JP" sz="1200" dirty="0" err="1">
                <a:solidFill>
                  <a:schemeClr val="tx1"/>
                </a:solidFill>
                <a:latin typeface="メイリオ" panose="020B0604030504040204" pitchFamily="50" charset="-128"/>
                <a:ea typeface="メイリオ" panose="020B0604030504040204" pitchFamily="50" charset="-128"/>
              </a:rPr>
              <a:t>CapCut</a:t>
            </a:r>
            <a:r>
              <a:rPr lang="ja-JP" altLang="en-US" sz="1200" dirty="0">
                <a:solidFill>
                  <a:schemeClr val="tx1"/>
                </a:solidFill>
                <a:latin typeface="メイリオ" panose="020B0604030504040204" pitchFamily="50" charset="-128"/>
                <a:ea typeface="メイリオ" panose="020B0604030504040204" pitchFamily="50" charset="-128"/>
              </a:rPr>
              <a:t>」の特徴と使い方</a:t>
            </a:r>
            <a:endParaRPr kumimoji="1" lang="en-US" altLang="ja-JP" sz="1200" dirty="0">
              <a:solidFill>
                <a:schemeClr val="tx1"/>
              </a:solidFill>
              <a:latin typeface="メイリオ" panose="020B0604030504040204" pitchFamily="50" charset="-128"/>
              <a:ea typeface="メイリオ" panose="020B0604030504040204" pitchFamily="50" charset="-128"/>
            </a:endParaRPr>
          </a:p>
          <a:p>
            <a:r>
              <a:rPr kumimoji="1" lang="ja-JP" altLang="en-US" sz="1200" dirty="0">
                <a:solidFill>
                  <a:schemeClr val="tx1"/>
                </a:solidFill>
                <a:latin typeface="メイリオ" panose="020B0604030504040204" pitchFamily="50" charset="-128"/>
                <a:ea typeface="メイリオ" panose="020B0604030504040204" pitchFamily="50" charset="-128"/>
              </a:rPr>
              <a:t>２．カメラワーク基礎の解説</a:t>
            </a:r>
            <a:endParaRPr kumimoji="1" lang="en-US" altLang="ja-JP" sz="1200" dirty="0">
              <a:solidFill>
                <a:schemeClr val="tx1"/>
              </a:solidFill>
              <a:latin typeface="メイリオ" panose="020B0604030504040204" pitchFamily="50" charset="-128"/>
              <a:ea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rPr>
              <a:t>３．動画がレベルアップする機材紹介</a:t>
            </a:r>
            <a:endParaRPr lang="en-US" altLang="ja-JP" sz="1200" dirty="0">
              <a:solidFill>
                <a:schemeClr val="tx1"/>
              </a:solidFill>
              <a:latin typeface="メイリオ" panose="020B0604030504040204" pitchFamily="50" charset="-128"/>
              <a:ea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rPr>
              <a:t>４．スマホ動画撮影の実践</a:t>
            </a:r>
            <a:endParaRPr lang="en-US" altLang="ja-JP" sz="1200" dirty="0">
              <a:solidFill>
                <a:schemeClr val="tx1"/>
              </a:solidFill>
              <a:latin typeface="メイリオ" panose="020B0604030504040204" pitchFamily="50" charset="-128"/>
              <a:ea typeface="メイリオ" panose="020B0604030504040204" pitchFamily="50" charset="-128"/>
            </a:endParaRPr>
          </a:p>
          <a:p>
            <a:r>
              <a:rPr kumimoji="1" lang="ja-JP" altLang="en-US" sz="1200" dirty="0">
                <a:solidFill>
                  <a:schemeClr val="tx1"/>
                </a:solidFill>
                <a:latin typeface="メイリオ" panose="020B0604030504040204" pitchFamily="50" charset="-128"/>
                <a:ea typeface="メイリオ" panose="020B0604030504040204" pitchFamily="50" charset="-128"/>
              </a:rPr>
              <a:t>５．動画活用事例紹介</a:t>
            </a:r>
            <a:endParaRPr kumimoji="1" lang="ja-JP" altLang="en-US" sz="1200" dirty="0"/>
          </a:p>
        </p:txBody>
      </p:sp>
      <p:pic>
        <p:nvPicPr>
          <p:cNvPr id="22" name="図 21">
            <a:extLst>
              <a:ext uri="{FF2B5EF4-FFF2-40B4-BE49-F238E27FC236}">
                <a16:creationId xmlns:a16="http://schemas.microsoft.com/office/drawing/2014/main" id="{4C775D7F-2AE4-8BAC-364B-19A36F3B617C}"/>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2174" b="97283" l="3261" r="95652">
                        <a14:foregroundMark x1="47283" y1="10870" x2="47283" y2="10870"/>
                        <a14:foregroundMark x1="38587" y1="17935" x2="38587" y2="17935"/>
                        <a14:foregroundMark x1="38587" y1="18478" x2="38587" y2="18478"/>
                        <a14:foregroundMark x1="37500" y1="19565" x2="37500" y2="19565"/>
                        <a14:foregroundMark x1="28261" y1="15761" x2="28261" y2="15761"/>
                        <a14:foregroundMark x1="28261" y1="15761" x2="28261" y2="15761"/>
                        <a14:foregroundMark x1="28261" y1="15761" x2="28261" y2="15761"/>
                        <a14:foregroundMark x1="28261" y1="15761" x2="28261" y2="15761"/>
                        <a14:foregroundMark x1="15761" y1="27717" x2="15761" y2="27717"/>
                        <a14:foregroundMark x1="15761" y1="27717" x2="15761" y2="27717"/>
                        <a14:foregroundMark x1="16304" y1="20109" x2="16304" y2="20109"/>
                        <a14:foregroundMark x1="16304" y1="20109" x2="17935" y2="20109"/>
                        <a14:foregroundMark x1="29891" y1="19022" x2="29891" y2="19022"/>
                        <a14:foregroundMark x1="32065" y1="19022" x2="34239" y2="19565"/>
                        <a14:foregroundMark x1="34783" y1="20652" x2="34783" y2="20652"/>
                        <a14:foregroundMark x1="53261" y1="15761" x2="53261" y2="15761"/>
                        <a14:foregroundMark x1="53261" y1="15761" x2="53261" y2="15761"/>
                        <a14:foregroundMark x1="53261" y1="15761" x2="53261" y2="15761"/>
                        <a14:foregroundMark x1="64674" y1="12500" x2="64674" y2="12500"/>
                        <a14:foregroundMark x1="64674" y1="12500" x2="64674" y2="12500"/>
                        <a14:foregroundMark x1="51630" y1="7609" x2="51630" y2="7609"/>
                        <a14:foregroundMark x1="51630" y1="7609" x2="51630" y2="7609"/>
                        <a14:foregroundMark x1="50000" y1="2717" x2="50000" y2="2717"/>
                        <a14:foregroundMark x1="7609" y1="44022" x2="7609" y2="44022"/>
                        <a14:foregroundMark x1="5435" y1="45652" x2="5435" y2="45652"/>
                        <a14:foregroundMark x1="5435" y1="56522" x2="5435" y2="56522"/>
                        <a14:foregroundMark x1="7609" y1="53261" x2="7609" y2="53261"/>
                        <a14:foregroundMark x1="4348" y1="49457" x2="4348" y2="49457"/>
                        <a14:foregroundMark x1="3804" y1="50543" x2="3804" y2="50543"/>
                        <a14:foregroundMark x1="3804" y1="50543" x2="4348" y2="52717"/>
                        <a14:foregroundMark x1="4891" y1="57065" x2="4891" y2="57065"/>
                        <a14:foregroundMark x1="9783" y1="65217" x2="9783" y2="65217"/>
                        <a14:foregroundMark x1="29891" y1="74457" x2="29891" y2="74457"/>
                        <a14:foregroundMark x1="29891" y1="74457" x2="32065" y2="77174"/>
                        <a14:foregroundMark x1="32065" y1="77174" x2="32065" y2="77174"/>
                        <a14:foregroundMark x1="32609" y1="77174" x2="32609" y2="77174"/>
                        <a14:foregroundMark x1="50543" y1="79891" x2="50543" y2="79891"/>
                        <a14:foregroundMark x1="50543" y1="79891" x2="50543" y2="79891"/>
                        <a14:foregroundMark x1="50543" y1="79891" x2="50543" y2="79891"/>
                        <a14:foregroundMark x1="44565" y1="94565" x2="44565" y2="94565"/>
                        <a14:foregroundMark x1="44565" y1="93478" x2="44565" y2="93478"/>
                        <a14:foregroundMark x1="51087" y1="97826" x2="51087" y2="97826"/>
                        <a14:foregroundMark x1="68478" y1="92391" x2="68478" y2="92391"/>
                        <a14:foregroundMark x1="68478" y1="92391" x2="68478" y2="92391"/>
                        <a14:foregroundMark x1="73370" y1="74457" x2="73370" y2="74457"/>
                        <a14:foregroundMark x1="73370" y1="74457" x2="73370" y2="74457"/>
                        <a14:foregroundMark x1="79891" y1="55435" x2="79891" y2="55435"/>
                        <a14:foregroundMark x1="79891" y1="55435" x2="79891" y2="55435"/>
                        <a14:foregroundMark x1="80435" y1="55978" x2="80435" y2="55978"/>
                        <a14:foregroundMark x1="65761" y1="74457" x2="65761" y2="74457"/>
                        <a14:foregroundMark x1="65217" y1="74457" x2="65217" y2="74457"/>
                        <a14:foregroundMark x1="65217" y1="74457" x2="65217" y2="74457"/>
                        <a14:foregroundMark x1="62500" y1="67391" x2="62500" y2="67391"/>
                        <a14:foregroundMark x1="62500" y1="67391" x2="62500" y2="67391"/>
                        <a14:foregroundMark x1="62500" y1="66848" x2="60326" y2="69565"/>
                        <a14:foregroundMark x1="60870" y1="78804" x2="60870" y2="78804"/>
                        <a14:foregroundMark x1="60870" y1="78804" x2="60870" y2="78804"/>
                        <a14:foregroundMark x1="89130" y1="61413" x2="89130" y2="61413"/>
                        <a14:foregroundMark x1="85326" y1="60326" x2="85326" y2="60326"/>
                        <a14:foregroundMark x1="91848" y1="53261" x2="91848" y2="53261"/>
                        <a14:foregroundMark x1="91848" y1="52717" x2="91848" y2="52717"/>
                        <a14:foregroundMark x1="95652" y1="51087" x2="95652" y2="51087"/>
                        <a14:foregroundMark x1="95652" y1="51087" x2="95652" y2="51087"/>
                        <a14:foregroundMark x1="93478" y1="42391" x2="93478" y2="42391"/>
                        <a14:foregroundMark x1="92935" y1="41848" x2="92935" y2="41848"/>
                        <a14:foregroundMark x1="69565" y1="20652" x2="69565" y2="20652"/>
                        <a14:backgroundMark x1="5978" y1="9783" x2="5978" y2="9783"/>
                        <a14:backgroundMark x1="9239" y1="8152" x2="9239" y2="8152"/>
                        <a14:backgroundMark x1="12500" y1="7065" x2="12500" y2="7065"/>
                        <a14:backgroundMark x1="12500" y1="7065" x2="12500" y2="7065"/>
                        <a14:backgroundMark x1="12500" y1="7065" x2="12500" y2="7065"/>
                        <a14:backgroundMark x1="12500" y1="7065" x2="12500" y2="7065"/>
                        <a14:backgroundMark x1="18478" y1="4891" x2="18478" y2="4891"/>
                        <a14:backgroundMark x1="18478" y1="4891" x2="5978" y2="13587"/>
                        <a14:backgroundMark x1="4348" y1="3261" x2="2174" y2="30435"/>
                        <a14:backgroundMark x1="15217" y1="7609" x2="15217" y2="7609"/>
                      </a14:backgroundRemoval>
                    </a14:imgEffect>
                  </a14:imgLayer>
                </a14:imgProps>
              </a:ext>
            </a:extLst>
          </a:blip>
          <a:stretch>
            <a:fillRect/>
          </a:stretch>
        </p:blipFill>
        <p:spPr>
          <a:xfrm>
            <a:off x="5176890" y="4574487"/>
            <a:ext cx="1382002" cy="1356782"/>
          </a:xfrm>
          <a:prstGeom prst="rect">
            <a:avLst/>
          </a:prstGeom>
        </p:spPr>
      </p:pic>
      <p:pic>
        <p:nvPicPr>
          <p:cNvPr id="11" name="図 10">
            <a:extLst>
              <a:ext uri="{FF2B5EF4-FFF2-40B4-BE49-F238E27FC236}">
                <a16:creationId xmlns:a16="http://schemas.microsoft.com/office/drawing/2014/main" id="{EEE0AD6F-19D7-19DE-C68F-F0225A0DDE78}"/>
              </a:ext>
            </a:extLst>
          </p:cNvPr>
          <p:cNvPicPr>
            <a:picLocks noChangeAspect="1"/>
          </p:cNvPicPr>
          <p:nvPr/>
        </p:nvPicPr>
        <p:blipFill>
          <a:blip r:embed="rId5"/>
          <a:stretch>
            <a:fillRect/>
          </a:stretch>
        </p:blipFill>
        <p:spPr>
          <a:xfrm>
            <a:off x="843914" y="3180609"/>
            <a:ext cx="1001846" cy="1047090"/>
          </a:xfrm>
          <a:prstGeom prst="rect">
            <a:avLst/>
          </a:prstGeom>
        </p:spPr>
      </p:pic>
      <p:pic>
        <p:nvPicPr>
          <p:cNvPr id="15" name="図 14">
            <a:extLst>
              <a:ext uri="{FF2B5EF4-FFF2-40B4-BE49-F238E27FC236}">
                <a16:creationId xmlns:a16="http://schemas.microsoft.com/office/drawing/2014/main" id="{FB3BC597-E02F-E3FE-7FCC-2BD4FAB01F73}"/>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9602" b="98595" l="2969" r="99375">
                        <a14:foregroundMark x1="88281" y1="23888" x2="88281" y2="23888"/>
                        <a14:foregroundMark x1="91719" y1="33958" x2="91719" y2="33958"/>
                        <a14:foregroundMark x1="94531" y1="33489" x2="94531" y2="33489"/>
                        <a14:foregroundMark x1="92813" y1="25527" x2="92813" y2="25527"/>
                        <a14:foregroundMark x1="92031" y1="36534" x2="92031" y2="37705"/>
                        <a14:foregroundMark x1="93906" y1="46136" x2="93906" y2="46136"/>
                        <a14:foregroundMark x1="95938" y1="55035" x2="95938" y2="57143"/>
                        <a14:foregroundMark x1="95625" y1="62061" x2="95625" y2="63934"/>
                        <a14:foregroundMark x1="94219" y1="68150" x2="94219" y2="68150"/>
                        <a14:foregroundMark x1="88906" y1="75176" x2="87969" y2="75644"/>
                        <a14:foregroundMark x1="85469" y1="73536" x2="85469" y2="73536"/>
                        <a14:foregroundMark x1="82188" y1="76112" x2="77656" y2="75644"/>
                        <a14:foregroundMark x1="75156" y1="74005" x2="72031" y2="73068"/>
                        <a14:foregroundMark x1="70625" y1="72365" x2="69219" y2="71897"/>
                        <a14:foregroundMark x1="66406" y1="70492" x2="66406" y2="70492"/>
                        <a14:foregroundMark x1="82969" y1="74473" x2="82969" y2="74473"/>
                        <a14:foregroundMark x1="84375" y1="79859" x2="84375" y2="79859"/>
                        <a14:foregroundMark x1="84688" y1="81499" x2="85313" y2="83138"/>
                        <a14:foregroundMark x1="87813" y1="85246" x2="90313" y2="87822"/>
                        <a14:foregroundMark x1="91406" y1="88290" x2="91406" y2="88290"/>
                        <a14:foregroundMark x1="92188" y1="89461" x2="93125" y2="91335"/>
                        <a14:foregroundMark x1="93594" y1="92506" x2="93906" y2="93677"/>
                        <a14:foregroundMark x1="82500" y1="17564" x2="82500" y2="17564"/>
                        <a14:foregroundMark x1="85781" y1="19672" x2="85781" y2="19672"/>
                        <a14:foregroundMark x1="86094" y1="20141" x2="86094" y2="20141"/>
                        <a14:foregroundMark x1="86875" y1="21311" x2="87969" y2="22482"/>
                        <a14:foregroundMark x1="86406" y1="23419" x2="86406" y2="23419"/>
                        <a14:foregroundMark x1="85781" y1="24356" x2="85781" y2="24356"/>
                        <a14:foregroundMark x1="85000" y1="23419" x2="83594" y2="21311"/>
                        <a14:foregroundMark x1="81875" y1="18267" x2="78750" y2="18033"/>
                        <a14:foregroundMark x1="77656" y1="18267" x2="77656" y2="18267"/>
                        <a14:foregroundMark x1="92188" y1="30913" x2="92188" y2="30913"/>
                        <a14:foregroundMark x1="94844" y1="35129" x2="95313" y2="37002"/>
                        <a14:foregroundMark x1="99531" y1="53630" x2="99531" y2="53630"/>
                        <a14:foregroundMark x1="94531" y1="99297" x2="94531" y2="99297"/>
                        <a14:foregroundMark x1="9375" y1="30913" x2="9375" y2="30913"/>
                        <a14:foregroundMark x1="13281" y1="24356" x2="13281" y2="24356"/>
                        <a14:foregroundMark x1="12969" y1="23888" x2="12969" y2="23888"/>
                        <a14:foregroundMark x1="19219" y1="17564" x2="21094" y2="17564"/>
                        <a14:foregroundMark x1="21094" y1="17564" x2="21094" y2="17564"/>
                        <a14:foregroundMark x1="21094" y1="18033" x2="22344" y2="18033"/>
                        <a14:foregroundMark x1="24844" y1="16628" x2="24844" y2="16628"/>
                        <a14:foregroundMark x1="27969" y1="14052" x2="27656" y2="15925"/>
                        <a14:foregroundMark x1="27031" y1="15457" x2="25938" y2="15457"/>
                        <a14:foregroundMark x1="25313" y1="15457" x2="25313" y2="15457"/>
                        <a14:foregroundMark x1="12812" y1="22951" x2="12812" y2="22951"/>
                        <a14:foregroundMark x1="12500" y1="27635" x2="11563" y2="31382"/>
                        <a14:foregroundMark x1="9688" y1="36534" x2="9688" y2="36534"/>
                        <a14:foregroundMark x1="5156" y1="52927" x2="4844" y2="54098"/>
                        <a14:foregroundMark x1="5156" y1="60890" x2="5156" y2="60890"/>
                        <a14:foregroundMark x1="7344" y1="70258" x2="7344" y2="70258"/>
                        <a14:foregroundMark x1="7344" y1="70258" x2="7344" y2="70258"/>
                        <a14:foregroundMark x1="7344" y1="70258" x2="7344" y2="70258"/>
                        <a14:foregroundMark x1="15625" y1="69321" x2="15625" y2="69321"/>
                        <a14:foregroundMark x1="15625" y1="69321" x2="15625" y2="69321"/>
                        <a14:foregroundMark x1="15781" y1="69321" x2="15781" y2="69321"/>
                        <a14:foregroundMark x1="7656" y1="61827" x2="7656" y2="61827"/>
                        <a14:foregroundMark x1="7344" y1="61827" x2="7344" y2="61827"/>
                        <a14:foregroundMark x1="2969" y1="76581" x2="2969" y2="76581"/>
                        <a14:foregroundMark x1="3125" y1="76581" x2="3125" y2="76581"/>
                        <a14:backgroundMark x1="14375" y1="46136" x2="14375" y2="46136"/>
                      </a14:backgroundRemoval>
                    </a14:imgEffect>
                  </a14:imgLayer>
                </a14:imgProps>
              </a:ext>
            </a:extLst>
          </a:blip>
          <a:stretch>
            <a:fillRect/>
          </a:stretch>
        </p:blipFill>
        <p:spPr>
          <a:xfrm>
            <a:off x="5408169" y="1220779"/>
            <a:ext cx="1363799" cy="815475"/>
          </a:xfrm>
          <a:prstGeom prst="rect">
            <a:avLst/>
          </a:prstGeom>
        </p:spPr>
      </p:pic>
      <p:sp>
        <p:nvSpPr>
          <p:cNvPr id="34" name="テキスト ボックス 33">
            <a:extLst>
              <a:ext uri="{FF2B5EF4-FFF2-40B4-BE49-F238E27FC236}">
                <a16:creationId xmlns:a16="http://schemas.microsoft.com/office/drawing/2014/main" id="{0E769619-5917-A6A8-4208-51535409776E}"/>
              </a:ext>
            </a:extLst>
          </p:cNvPr>
          <p:cNvSpPr txBox="1"/>
          <p:nvPr/>
        </p:nvSpPr>
        <p:spPr>
          <a:xfrm>
            <a:off x="5408169" y="6308635"/>
            <a:ext cx="1010049" cy="861774"/>
          </a:xfrm>
          <a:prstGeom prst="rect">
            <a:avLst/>
          </a:prstGeom>
          <a:noFill/>
          <a:ln w="19050">
            <a:solidFill>
              <a:schemeClr val="tx1"/>
            </a:solidFill>
          </a:ln>
        </p:spPr>
        <p:txBody>
          <a:bodyPr wrap="square" rtlCol="0">
            <a:spAutoFit/>
          </a:bodyPr>
          <a:lstStyle/>
          <a:p>
            <a:pPr lvl="0" fontAlgn="base">
              <a:spcBef>
                <a:spcPct val="0"/>
              </a:spcBef>
              <a:spcAft>
                <a:spcPct val="0"/>
              </a:spcAft>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来場定員</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p>
            <a:pPr lvl="0" fontAlgn="base">
              <a:spcBef>
                <a:spcPct val="0"/>
              </a:spcBef>
              <a:spcAft>
                <a:spcPct val="0"/>
              </a:spcAft>
            </a:pP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000" b="1"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０</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人</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p>
            <a:pPr lvl="0" fontAlgn="base">
              <a:spcBef>
                <a:spcPct val="0"/>
              </a:spcBef>
              <a:spcAft>
                <a:spcPct val="0"/>
              </a:spcAft>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先着順</a:t>
            </a:r>
            <a:r>
              <a:rPr lang="ja-JP" altLang="en-US" sz="1800" b="1"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a:extLst>
              <a:ext uri="{FF2B5EF4-FFF2-40B4-BE49-F238E27FC236}">
                <a16:creationId xmlns:a16="http://schemas.microsoft.com/office/drawing/2014/main" id="{78D8D79E-C78D-718E-E35B-7EFAF735A277}"/>
              </a:ext>
            </a:extLst>
          </p:cNvPr>
          <p:cNvSpPr/>
          <p:nvPr/>
        </p:nvSpPr>
        <p:spPr>
          <a:xfrm>
            <a:off x="0" y="2036255"/>
            <a:ext cx="6858000" cy="75491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テキスト ボックス 33">
            <a:extLst>
              <a:ext uri="{FF2B5EF4-FFF2-40B4-BE49-F238E27FC236}">
                <a16:creationId xmlns:a16="http://schemas.microsoft.com/office/drawing/2014/main" id="{B85C776F-F6CB-9123-AEB2-C278F9000911}"/>
              </a:ext>
            </a:extLst>
          </p:cNvPr>
          <p:cNvSpPr txBox="1">
            <a:spLocks noChangeArrowheads="1"/>
          </p:cNvSpPr>
          <p:nvPr/>
        </p:nvSpPr>
        <p:spPr bwMode="auto">
          <a:xfrm>
            <a:off x="0" y="2060953"/>
            <a:ext cx="6843466" cy="738664"/>
          </a:xfrm>
          <a:prstGeom prst="rect">
            <a:avLst/>
          </a:prstGeom>
          <a:noFill/>
          <a:ln>
            <a:noFill/>
            <a:headEnd/>
            <a:tailEnd/>
          </a:ln>
        </p:spPr>
        <p:style>
          <a:lnRef idx="1">
            <a:schemeClr val="accent3"/>
          </a:lnRef>
          <a:fillRef idx="2">
            <a:schemeClr val="accent3"/>
          </a:fillRef>
          <a:effectRef idx="1">
            <a:schemeClr val="accent3"/>
          </a:effectRef>
          <a:fontRef idx="minor">
            <a:schemeClr val="dk1"/>
          </a:fontRef>
        </p:style>
        <p:txBody>
          <a:bodyPr wrap="square">
            <a:spAutoFit/>
          </a:bodyPr>
          <a:lstStyle/>
          <a:p>
            <a:r>
              <a:rPr lang="en-US" altLang="ja-JP" sz="1050" dirty="0">
                <a:latin typeface="メイリオ" pitchFamily="50" charset="-128"/>
                <a:ea typeface="メイリオ" pitchFamily="50" charset="-128"/>
                <a:cs typeface="メイリオ" pitchFamily="50" charset="-128"/>
              </a:rPr>
              <a:t>【</a:t>
            </a:r>
            <a:r>
              <a:rPr lang="ja-JP" altLang="en-US" sz="1050" dirty="0">
                <a:latin typeface="メイリオ" pitchFamily="50" charset="-128"/>
                <a:ea typeface="メイリオ" pitchFamily="50" charset="-128"/>
                <a:cs typeface="メイリオ" pitchFamily="50" charset="-128"/>
              </a:rPr>
              <a:t>事前準備</a:t>
            </a:r>
            <a:r>
              <a:rPr lang="en-US" altLang="ja-JP" sz="1050" dirty="0">
                <a:latin typeface="メイリオ" pitchFamily="50" charset="-128"/>
                <a:ea typeface="メイリオ" pitchFamily="50" charset="-128"/>
                <a:cs typeface="メイリオ" pitchFamily="50" charset="-128"/>
              </a:rPr>
              <a:t>】</a:t>
            </a:r>
          </a:p>
          <a:p>
            <a:r>
              <a:rPr lang="ja-JP" altLang="en-US" sz="1050" dirty="0">
                <a:solidFill>
                  <a:schemeClr val="tx1"/>
                </a:solidFill>
                <a:latin typeface="メイリオ" pitchFamily="50" charset="-128"/>
                <a:ea typeface="メイリオ" pitchFamily="50" charset="-128"/>
                <a:cs typeface="メイリオ" pitchFamily="50" charset="-128"/>
              </a:rPr>
              <a:t>（１）スマホ動画編集アプリ「</a:t>
            </a:r>
            <a:r>
              <a:rPr lang="en-US" altLang="ja-JP" sz="1050" dirty="0" err="1">
                <a:solidFill>
                  <a:schemeClr val="tx1"/>
                </a:solidFill>
                <a:latin typeface="メイリオ" pitchFamily="50" charset="-128"/>
                <a:ea typeface="メイリオ" pitchFamily="50" charset="-128"/>
                <a:cs typeface="メイリオ" pitchFamily="50" charset="-128"/>
              </a:rPr>
              <a:t>CapCut</a:t>
            </a:r>
            <a:r>
              <a:rPr lang="ja-JP" altLang="en-US" sz="1050" dirty="0">
                <a:solidFill>
                  <a:schemeClr val="tx1"/>
                </a:solidFill>
                <a:latin typeface="メイリオ" pitchFamily="50" charset="-128"/>
                <a:ea typeface="メイリオ" pitchFamily="50" charset="-128"/>
                <a:cs typeface="メイリオ" pitchFamily="50" charset="-128"/>
              </a:rPr>
              <a:t>」（</a:t>
            </a:r>
            <a:r>
              <a:rPr lang="en-US" altLang="ja-JP" sz="1050" dirty="0">
                <a:solidFill>
                  <a:schemeClr val="tx1"/>
                </a:solidFill>
                <a:latin typeface="メイリオ" pitchFamily="50" charset="-128"/>
                <a:ea typeface="メイリオ" pitchFamily="50" charset="-128"/>
                <a:cs typeface="メイリオ" pitchFamily="50" charset="-128"/>
              </a:rPr>
              <a:t>iOS</a:t>
            </a:r>
            <a:r>
              <a:rPr lang="ja-JP" altLang="en-US" sz="1050" dirty="0">
                <a:solidFill>
                  <a:schemeClr val="tx1"/>
                </a:solidFill>
                <a:latin typeface="メイリオ" pitchFamily="50" charset="-128"/>
                <a:ea typeface="メイリオ" pitchFamily="50" charset="-128"/>
                <a:cs typeface="メイリオ" pitchFamily="50" charset="-128"/>
              </a:rPr>
              <a:t>版）無料・「</a:t>
            </a:r>
            <a:r>
              <a:rPr lang="en-US" altLang="ja-JP" sz="1050" dirty="0">
                <a:solidFill>
                  <a:schemeClr val="tx1"/>
                </a:solidFill>
                <a:latin typeface="メイリオ" pitchFamily="50" charset="-128"/>
                <a:ea typeface="メイリオ" pitchFamily="50" charset="-128"/>
                <a:cs typeface="メイリオ" pitchFamily="50" charset="-128"/>
              </a:rPr>
              <a:t>Snapseed</a:t>
            </a:r>
            <a:r>
              <a:rPr lang="ja-JP" altLang="en-US" sz="1050" dirty="0">
                <a:solidFill>
                  <a:schemeClr val="tx1"/>
                </a:solidFill>
                <a:latin typeface="メイリオ" pitchFamily="50" charset="-128"/>
                <a:ea typeface="メイリオ" pitchFamily="50" charset="-128"/>
                <a:cs typeface="メイリオ" pitchFamily="50" charset="-128"/>
              </a:rPr>
              <a:t>」（</a:t>
            </a:r>
            <a:r>
              <a:rPr lang="en-US" altLang="ja-JP" sz="1050" dirty="0">
                <a:solidFill>
                  <a:schemeClr val="tx1"/>
                </a:solidFill>
                <a:latin typeface="メイリオ" pitchFamily="50" charset="-128"/>
                <a:ea typeface="メイリオ" pitchFamily="50" charset="-128"/>
                <a:cs typeface="メイリオ" pitchFamily="50" charset="-128"/>
              </a:rPr>
              <a:t>Android</a:t>
            </a:r>
            <a:r>
              <a:rPr lang="ja-JP" altLang="en-US" sz="1050" dirty="0">
                <a:solidFill>
                  <a:schemeClr val="tx1"/>
                </a:solidFill>
                <a:latin typeface="メイリオ" pitchFamily="50" charset="-128"/>
                <a:ea typeface="メイリオ" pitchFamily="50" charset="-128"/>
                <a:cs typeface="メイリオ" pitchFamily="50" charset="-128"/>
              </a:rPr>
              <a:t>版）無料のインストール　　　</a:t>
            </a:r>
            <a:endParaRPr lang="en-US" altLang="ja-JP" sz="1050" dirty="0">
              <a:solidFill>
                <a:schemeClr val="tx1"/>
              </a:solidFill>
              <a:latin typeface="メイリオ" pitchFamily="50" charset="-128"/>
              <a:ea typeface="メイリオ" pitchFamily="50" charset="-128"/>
              <a:cs typeface="メイリオ" pitchFamily="50" charset="-128"/>
            </a:endParaRPr>
          </a:p>
          <a:p>
            <a:r>
              <a:rPr lang="ja-JP" altLang="en-US" sz="1050" dirty="0">
                <a:solidFill>
                  <a:schemeClr val="tx1"/>
                </a:solidFill>
                <a:latin typeface="メイリオ" pitchFamily="50" charset="-128"/>
                <a:ea typeface="メイリオ" pitchFamily="50" charset="-128"/>
                <a:cs typeface="メイリオ" pitchFamily="50" charset="-128"/>
              </a:rPr>
              <a:t>　　　（セミナー前に一度使って編集していただくことで当日の講座内容をより理解しやすくなります。）</a:t>
            </a:r>
            <a:endParaRPr lang="en-US" altLang="ja-JP" sz="1050" dirty="0">
              <a:solidFill>
                <a:schemeClr val="tx1"/>
              </a:solidFill>
              <a:latin typeface="メイリオ" pitchFamily="50" charset="-128"/>
              <a:ea typeface="メイリオ" pitchFamily="50" charset="-128"/>
              <a:cs typeface="メイリオ" pitchFamily="50" charset="-128"/>
            </a:endParaRPr>
          </a:p>
          <a:p>
            <a:r>
              <a:rPr lang="ja-JP" altLang="en-US" sz="1050" dirty="0">
                <a:solidFill>
                  <a:schemeClr val="tx1"/>
                </a:solidFill>
                <a:latin typeface="メイリオ" pitchFamily="50" charset="-128"/>
                <a:ea typeface="メイリオ" pitchFamily="50" charset="-128"/>
                <a:cs typeface="メイリオ" pitchFamily="50" charset="-128"/>
              </a:rPr>
              <a:t>（２）持参可能な方は動画にしたい商品をご準備ください。</a:t>
            </a:r>
            <a:endParaRPr lang="en-US" altLang="ja-JP" sz="1050" dirty="0">
              <a:solidFill>
                <a:schemeClr val="tx1"/>
              </a:solidFill>
              <a:latin typeface="メイリオ" pitchFamily="50" charset="-128"/>
              <a:ea typeface="メイリオ" pitchFamily="50" charset="-128"/>
              <a:cs typeface="メイリオ" pitchFamily="50" charset="-128"/>
            </a:endParaRPr>
          </a:p>
        </p:txBody>
      </p:sp>
      <p:sp>
        <p:nvSpPr>
          <p:cNvPr id="10" name="テキスト ボックス 33">
            <a:extLst>
              <a:ext uri="{FF2B5EF4-FFF2-40B4-BE49-F238E27FC236}">
                <a16:creationId xmlns:a16="http://schemas.microsoft.com/office/drawing/2014/main" id="{F9BE801E-C71E-ACEA-6571-2F2C35B77B06}"/>
              </a:ext>
            </a:extLst>
          </p:cNvPr>
          <p:cNvSpPr txBox="1">
            <a:spLocks noChangeArrowheads="1"/>
          </p:cNvSpPr>
          <p:nvPr/>
        </p:nvSpPr>
        <p:spPr bwMode="auto">
          <a:xfrm>
            <a:off x="246794" y="5901852"/>
            <a:ext cx="815125" cy="261610"/>
          </a:xfrm>
          <a:prstGeom prst="rect">
            <a:avLst/>
          </a:prstGeom>
          <a:solidFill>
            <a:srgbClr val="FFC000"/>
          </a:solidFill>
          <a:ln>
            <a:noFill/>
            <a:headEnd/>
            <a:tailEnd/>
          </a:ln>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ja-JP" altLang="en-US" sz="1100" b="1" dirty="0">
                <a:solidFill>
                  <a:schemeClr val="bg1"/>
                </a:solidFill>
                <a:latin typeface="メイリオ" pitchFamily="50" charset="-128"/>
                <a:ea typeface="メイリオ" pitchFamily="50" charset="-128"/>
                <a:cs typeface="メイリオ" pitchFamily="50" charset="-128"/>
              </a:rPr>
              <a:t>参加形式</a:t>
            </a:r>
            <a:endParaRPr lang="en-US" altLang="ja-JP" sz="2400" b="1" dirty="0">
              <a:solidFill>
                <a:schemeClr val="bg1"/>
              </a:solidFill>
              <a:latin typeface="HG丸ｺﾞｼｯｸM-PRO" panose="020F0600000000000000" pitchFamily="50" charset="-128"/>
              <a:ea typeface="HG丸ｺﾞｼｯｸM-PRO" panose="020F0600000000000000" pitchFamily="50" charset="-128"/>
              <a:cs typeface="メイリオ" pitchFamily="50" charset="-128"/>
            </a:endParaRPr>
          </a:p>
        </p:txBody>
      </p:sp>
      <p:sp>
        <p:nvSpPr>
          <p:cNvPr id="13" name="テキスト ボックス 12">
            <a:extLst>
              <a:ext uri="{FF2B5EF4-FFF2-40B4-BE49-F238E27FC236}">
                <a16:creationId xmlns:a16="http://schemas.microsoft.com/office/drawing/2014/main" id="{CDFC61ED-480F-E2BC-6FA1-2902F6B4E5E9}"/>
              </a:ext>
            </a:extLst>
          </p:cNvPr>
          <p:cNvSpPr txBox="1"/>
          <p:nvPr/>
        </p:nvSpPr>
        <p:spPr>
          <a:xfrm>
            <a:off x="1102303" y="5880589"/>
            <a:ext cx="2487111" cy="461665"/>
          </a:xfrm>
          <a:prstGeom prst="rect">
            <a:avLst/>
          </a:prstGeom>
          <a:noFill/>
        </p:spPr>
        <p:txBody>
          <a:bodyPr wrap="square" rtlCol="0">
            <a:spAutoFit/>
          </a:bodyPr>
          <a:lstStyle/>
          <a:p>
            <a:r>
              <a:rPr lang="ja-JP" altLang="en-US" sz="1200" dirty="0">
                <a:solidFill>
                  <a:schemeClr val="tx1"/>
                </a:solidFill>
                <a:latin typeface="メイリオ" panose="020B0604030504040204" pitchFamily="50" charset="-128"/>
                <a:ea typeface="メイリオ" panose="020B0604030504040204" pitchFamily="50" charset="-128"/>
              </a:rPr>
              <a:t>１．</a:t>
            </a:r>
            <a:r>
              <a:rPr lang="ja-JP" altLang="en-US" sz="1200" dirty="0">
                <a:latin typeface="メイリオ" panose="020B0604030504040204" pitchFamily="50" charset="-128"/>
                <a:ea typeface="メイリオ" panose="020B0604030504040204" pitchFamily="50" charset="-128"/>
              </a:rPr>
              <a:t>会場参加</a:t>
            </a:r>
            <a:endParaRPr kumimoji="1" lang="en-US" altLang="ja-JP" sz="1200" dirty="0">
              <a:solidFill>
                <a:schemeClr val="tx1"/>
              </a:solidFill>
              <a:latin typeface="メイリオ" panose="020B0604030504040204" pitchFamily="50" charset="-128"/>
              <a:ea typeface="メイリオ" panose="020B0604030504040204" pitchFamily="50" charset="-128"/>
            </a:endParaRPr>
          </a:p>
          <a:p>
            <a:r>
              <a:rPr kumimoji="1" lang="ja-JP" altLang="en-US" sz="1200" dirty="0">
                <a:solidFill>
                  <a:schemeClr val="tx1"/>
                </a:solidFill>
                <a:latin typeface="メイリオ" panose="020B0604030504040204" pitchFamily="50" charset="-128"/>
                <a:ea typeface="メイリオ" panose="020B0604030504040204" pitchFamily="50" charset="-128"/>
              </a:rPr>
              <a:t>２．オンライン配信（</a:t>
            </a:r>
            <a:r>
              <a:rPr kumimoji="1" lang="en-US" altLang="ja-JP" sz="1200" dirty="0">
                <a:solidFill>
                  <a:schemeClr val="tx1"/>
                </a:solidFill>
                <a:latin typeface="メイリオ" panose="020B0604030504040204" pitchFamily="50" charset="-128"/>
                <a:ea typeface="メイリオ" panose="020B0604030504040204" pitchFamily="50" charset="-128"/>
              </a:rPr>
              <a:t>Zoom</a:t>
            </a:r>
            <a:r>
              <a:rPr kumimoji="1" lang="ja-JP" altLang="en-US" sz="1200" dirty="0">
                <a:solidFill>
                  <a:schemeClr val="tx1"/>
                </a:solidFill>
                <a:latin typeface="メイリオ" panose="020B0604030504040204" pitchFamily="50" charset="-128"/>
                <a:ea typeface="メイリオ" panose="020B0604030504040204" pitchFamily="50" charset="-128"/>
              </a:rPr>
              <a:t>）</a:t>
            </a:r>
            <a:endParaRPr kumimoji="1" lang="en-US" altLang="ja-JP" sz="1200" dirty="0">
              <a:solidFill>
                <a:schemeClr val="tx1"/>
              </a:solidFill>
              <a:latin typeface="メイリオ" panose="020B0604030504040204" pitchFamily="50" charset="-128"/>
              <a:ea typeface="メイリオ" panose="020B0604030504040204" pitchFamily="50" charset="-128"/>
            </a:endParaRPr>
          </a:p>
        </p:txBody>
      </p:sp>
      <p:sp>
        <p:nvSpPr>
          <p:cNvPr id="14" name="テキスト ボックス 33">
            <a:extLst>
              <a:ext uri="{FF2B5EF4-FFF2-40B4-BE49-F238E27FC236}">
                <a16:creationId xmlns:a16="http://schemas.microsoft.com/office/drawing/2014/main" id="{A621120C-0A8B-B34C-AD0C-2A708BA5E318}"/>
              </a:ext>
            </a:extLst>
          </p:cNvPr>
          <p:cNvSpPr txBox="1">
            <a:spLocks noChangeArrowheads="1"/>
          </p:cNvSpPr>
          <p:nvPr/>
        </p:nvSpPr>
        <p:spPr bwMode="auto">
          <a:xfrm>
            <a:off x="4214861" y="424160"/>
            <a:ext cx="1196630" cy="261610"/>
          </a:xfrm>
          <a:prstGeom prst="rect">
            <a:avLst/>
          </a:prstGeom>
          <a:solidFill>
            <a:schemeClr val="bg1"/>
          </a:solidFill>
          <a:ln>
            <a:solidFill>
              <a:schemeClr val="tx1"/>
            </a:solidFill>
            <a:headEnd/>
            <a:tailEnd/>
          </a:ln>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ja-JP" altLang="en-US" sz="1100" b="1" dirty="0">
                <a:solidFill>
                  <a:schemeClr val="tx1"/>
                </a:solidFill>
                <a:latin typeface="メイリオ" pitchFamily="50" charset="-128"/>
                <a:ea typeface="メイリオ" pitchFamily="50" charset="-128"/>
                <a:cs typeface="メイリオ" pitchFamily="50" charset="-128"/>
              </a:rPr>
              <a:t>オンライン対応</a:t>
            </a:r>
            <a:endParaRPr lang="en-US" altLang="ja-JP" sz="2400" b="1" dirty="0">
              <a:solidFill>
                <a:schemeClr val="tx1"/>
              </a:solidFill>
              <a:latin typeface="HG丸ｺﾞｼｯｸM-PRO" panose="020F0600000000000000" pitchFamily="50" charset="-128"/>
              <a:ea typeface="HG丸ｺﾞｼｯｸM-PRO" panose="020F0600000000000000" pitchFamily="50" charset="-128"/>
              <a:cs typeface="メイリオ" pitchFamily="50" charset="-128"/>
            </a:endParaRPr>
          </a:p>
        </p:txBody>
      </p:sp>
    </p:spTree>
    <p:extLst>
      <p:ext uri="{BB962C8B-B14F-4D97-AF65-F5344CB8AC3E}">
        <p14:creationId xmlns:p14="http://schemas.microsoft.com/office/powerpoint/2010/main" val="34481873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4648</TotalTime>
  <Words>419</Words>
  <Application>Microsoft Office PowerPoint</Application>
  <PresentationFormat>A4 210 x 297 mm</PresentationFormat>
  <Paragraphs>67</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HGP創英ﾌﾟﾚｾﾞﾝｽEB</vt:lpstr>
      <vt:lpstr>HGP創英角ﾎﾟｯﾌﾟ体</vt:lpstr>
      <vt:lpstr>HGSｺﾞｼｯｸE</vt:lpstr>
      <vt:lpstr>HG丸ｺﾞｼｯｸM-PRO</vt:lpstr>
      <vt:lpstr>メイリオ</vt:lpstr>
      <vt:lpstr>Arial</vt:lpstr>
      <vt:lpstr>Calibri</vt:lpstr>
      <vt:lpstr>Century</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所　孝廣</dc:creator>
  <cp:lastModifiedBy>岐阜県商工会連合会</cp:lastModifiedBy>
  <cp:revision>362</cp:revision>
  <cp:lastPrinted>2023-10-11T08:27:09Z</cp:lastPrinted>
  <dcterms:created xsi:type="dcterms:W3CDTF">2016-07-08T09:00:51Z</dcterms:created>
  <dcterms:modified xsi:type="dcterms:W3CDTF">2023-10-11T08:59:08Z</dcterms:modified>
</cp:coreProperties>
</file>