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9" r:id="rId2"/>
    <p:sldId id="288"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798" y="-2226"/>
      </p:cViewPr>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3223866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2586976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39825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178468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2150279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2635079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4143724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2758817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23876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1697908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B5839B-EB62-446C-B12F-2893A40F3FA8}" type="datetimeFigureOut">
              <a:rPr kumimoji="1" lang="ja-JP" altLang="en-US" smtClean="0"/>
              <a:t>2023/9/25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183973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BB5839B-EB62-446C-B12F-2893A40F3FA8}" type="datetimeFigureOut">
              <a:rPr kumimoji="1" lang="ja-JP" altLang="en-US" smtClean="0"/>
              <a:t>2023/9/25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3BDEE5F-6AA8-46B3-A71C-F05B7F7263F8}" type="slidenum">
              <a:rPr kumimoji="1" lang="ja-JP" altLang="en-US" smtClean="0"/>
              <a:t>‹#›</a:t>
            </a:fld>
            <a:endParaRPr kumimoji="1" lang="ja-JP" altLang="en-US"/>
          </a:p>
        </p:txBody>
      </p:sp>
    </p:spTree>
    <p:extLst>
      <p:ext uri="{BB962C8B-B14F-4D97-AF65-F5344CB8AC3E}">
        <p14:creationId xmlns:p14="http://schemas.microsoft.com/office/powerpoint/2010/main" val="3834376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四角形: 角を丸くする 78">
            <a:extLst>
              <a:ext uri="{FF2B5EF4-FFF2-40B4-BE49-F238E27FC236}">
                <a16:creationId xmlns:a16="http://schemas.microsoft.com/office/drawing/2014/main" id="{F9E25926-9183-F12C-5EFE-ACB79EA0D605}"/>
              </a:ext>
            </a:extLst>
          </p:cNvPr>
          <p:cNvSpPr/>
          <p:nvPr/>
        </p:nvSpPr>
        <p:spPr>
          <a:xfrm>
            <a:off x="577516" y="7605834"/>
            <a:ext cx="5721219" cy="488583"/>
          </a:xfrm>
          <a:prstGeom prst="roundRect">
            <a:avLst>
              <a:gd name="adj" fmla="val 42051"/>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6" name="四角形: 角を丸くする 65">
            <a:extLst>
              <a:ext uri="{FF2B5EF4-FFF2-40B4-BE49-F238E27FC236}">
                <a16:creationId xmlns:a16="http://schemas.microsoft.com/office/drawing/2014/main" id="{272BECD8-6C27-BBE0-BCD1-9004BC6294D3}"/>
              </a:ext>
            </a:extLst>
          </p:cNvPr>
          <p:cNvSpPr/>
          <p:nvPr/>
        </p:nvSpPr>
        <p:spPr>
          <a:xfrm>
            <a:off x="453053" y="3897476"/>
            <a:ext cx="6065972" cy="3584275"/>
          </a:xfrm>
          <a:prstGeom prst="roundRect">
            <a:avLst>
              <a:gd name="adj" fmla="val 3540"/>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 角を丸くする 28">
            <a:extLst>
              <a:ext uri="{FF2B5EF4-FFF2-40B4-BE49-F238E27FC236}">
                <a16:creationId xmlns:a16="http://schemas.microsoft.com/office/drawing/2014/main" id="{99FE6E16-6125-1DBD-4724-60F8C639862F}"/>
              </a:ext>
            </a:extLst>
          </p:cNvPr>
          <p:cNvSpPr/>
          <p:nvPr/>
        </p:nvSpPr>
        <p:spPr>
          <a:xfrm>
            <a:off x="330939" y="2114549"/>
            <a:ext cx="6196119" cy="944975"/>
          </a:xfrm>
          <a:prstGeom prst="roundRect">
            <a:avLst>
              <a:gd name="adj" fmla="val 12682"/>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bwMode="gray">
          <a:xfrm>
            <a:off x="102500" y="8911402"/>
            <a:ext cx="6639263" cy="897994"/>
          </a:xfrm>
          <a:prstGeom prst="rect">
            <a:avLst/>
          </a:prstGeom>
          <a:no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30"/>
          <p:cNvSpPr txBox="1"/>
          <p:nvPr/>
        </p:nvSpPr>
        <p:spPr bwMode="black">
          <a:xfrm>
            <a:off x="941276" y="699858"/>
            <a:ext cx="3433161" cy="462145"/>
          </a:xfrm>
          <a:prstGeom prst="rect">
            <a:avLst/>
          </a:prstGeom>
          <a:noFill/>
        </p:spPr>
        <p:txBody>
          <a:bodyPr wrap="square" numCol="1" rtlCol="0">
            <a:prstTxWarp prst="textPlain">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b="0" cap="none" spc="0" dirty="0">
                <a:ln w="0">
                  <a:noFill/>
                </a:ln>
                <a:solidFill>
                  <a:schemeClr val="tx1"/>
                </a:solidFill>
                <a:effectLst/>
                <a:latin typeface="HGP創英角ｺﾞｼｯｸUB" panose="020B0900000000000000" pitchFamily="50" charset="-128"/>
                <a:ea typeface="HGP創英角ｺﾞｼｯｸUB" panose="020B0900000000000000" pitchFamily="50" charset="-128"/>
              </a:rPr>
              <a:t>専門家</a:t>
            </a:r>
            <a:r>
              <a:rPr lang="ja-JP" altLang="en-US" b="0" cap="none" spc="0" dirty="0">
                <a:ln w="0">
                  <a:noFill/>
                </a:ln>
                <a:solidFill>
                  <a:schemeClr val="tx1"/>
                </a:solidFill>
                <a:effectLst/>
                <a:latin typeface="HGP創英角ｺﾞｼｯｸUB" panose="020B0900000000000000" pitchFamily="50" charset="-128"/>
                <a:ea typeface="HGP創英角ｺﾞｼｯｸUB" panose="020B0900000000000000" pitchFamily="50" charset="-128"/>
              </a:rPr>
              <a:t>コーディネーター</a:t>
            </a:r>
            <a:r>
              <a:rPr lang="ja-JP" altLang="en-US" sz="800" dirty="0">
                <a:effectLst/>
                <a:latin typeface="HGP創英角ｺﾞｼｯｸUB" panose="020B0900000000000000" pitchFamily="50" charset="-128"/>
                <a:ea typeface="HGP創英角ｺﾞｼｯｸUB" panose="020B0900000000000000" pitchFamily="50" charset="-128"/>
              </a:rPr>
              <a:t>による</a:t>
            </a:r>
            <a:endParaRPr lang="en-US" altLang="ja-JP" sz="800" dirty="0">
              <a:effectLst/>
              <a:latin typeface="HGP創英角ｺﾞｼｯｸUB" panose="020B0900000000000000" pitchFamily="50" charset="-128"/>
              <a:ea typeface="HGP創英角ｺﾞｼｯｸUB" panose="020B0900000000000000" pitchFamily="50" charset="-128"/>
            </a:endParaRPr>
          </a:p>
        </p:txBody>
      </p:sp>
      <p:sp>
        <p:nvSpPr>
          <p:cNvPr id="11" name="正方形/長方形 10"/>
          <p:cNvSpPr/>
          <p:nvPr/>
        </p:nvSpPr>
        <p:spPr>
          <a:xfrm>
            <a:off x="479940" y="2167544"/>
            <a:ext cx="6041164" cy="830997"/>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岐阜県よろず支援拠点では、より深い専門知識をもった専門家コーディネーターが、経営上のお困りごとや課題に対応する相談会と、経営者の学びの場として無料の経営勉強会を開催しています。</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相談は個別形式、対面まはたオンラインで対応しており、相談料は何度利用されても無料です。</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経営力</a:t>
            </a:r>
            <a:r>
              <a:rPr lang="en-US" altLang="ja-JP" sz="1200" dirty="0">
                <a:latin typeface="Meiryo UI" panose="020B0604030504040204" pitchFamily="50" charset="-128"/>
                <a:ea typeface="Meiryo UI" panose="020B0604030504040204" pitchFamily="50" charset="-128"/>
              </a:rPr>
              <a:t>UP</a:t>
            </a:r>
            <a:r>
              <a:rPr lang="ja-JP" altLang="en-US" sz="1200" dirty="0">
                <a:latin typeface="Meiryo UI" panose="020B0604030504040204" pitchFamily="50" charset="-128"/>
                <a:ea typeface="Meiryo UI" panose="020B0604030504040204" pitchFamily="50" charset="-128"/>
              </a:rPr>
              <a:t>！を目指す皆様、ぜひご利用ください。</a:t>
            </a:r>
            <a:endParaRPr lang="en-US" altLang="ja-JP" sz="1200" dirty="0">
              <a:latin typeface="Meiryo UI" panose="020B0604030504040204" pitchFamily="50" charset="-128"/>
              <a:ea typeface="Meiryo UI" panose="020B0604030504040204" pitchFamily="50" charset="-128"/>
            </a:endParaRPr>
          </a:p>
        </p:txBody>
      </p:sp>
      <p:sp>
        <p:nvSpPr>
          <p:cNvPr id="17" name="テキスト ボックス 8"/>
          <p:cNvSpPr txBox="1"/>
          <p:nvPr/>
        </p:nvSpPr>
        <p:spPr>
          <a:xfrm>
            <a:off x="1020610" y="1316744"/>
            <a:ext cx="5070518" cy="633740"/>
          </a:xfrm>
          <a:prstGeom prst="rect">
            <a:avLst/>
          </a:prstGeom>
          <a:noFill/>
        </p:spPr>
        <p:txBody>
          <a:bodyPr wrap="square" numCol="1" rtlCol="0">
            <a:prstTxWarp prst="textPlain">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900" dirty="0">
                <a:ln w="22225">
                  <a:noFill/>
                  <a:prstDash val="solid"/>
                </a:ln>
                <a:latin typeface="HG創英角ｺﾞｼｯｸUB" panose="020B0909000000000000" pitchFamily="49" charset="-128"/>
                <a:ea typeface="HG創英角ｺﾞｼｯｸUB" panose="020B0909000000000000" pitchFamily="49" charset="-128"/>
              </a:rPr>
              <a:t>無料</a:t>
            </a:r>
            <a:r>
              <a:rPr kumimoji="1" lang="ja-JP" altLang="en-US" sz="1200" dirty="0">
                <a:ln w="22225">
                  <a:noFill/>
                  <a:prstDash val="solid"/>
                </a:ln>
                <a:latin typeface="HG創英角ｺﾞｼｯｸUB" panose="020B0909000000000000" pitchFamily="49" charset="-128"/>
                <a:ea typeface="HG創英角ｺﾞｼｯｸUB" panose="020B0909000000000000" pitchFamily="49" charset="-128"/>
              </a:rPr>
              <a:t>経営勉強会</a:t>
            </a:r>
            <a:r>
              <a:rPr kumimoji="1" lang="ja-JP" altLang="en-US" sz="800" dirty="0">
                <a:ln w="22225">
                  <a:noFill/>
                  <a:prstDash val="solid"/>
                </a:ln>
                <a:latin typeface="HG創英角ｺﾞｼｯｸUB" panose="020B0909000000000000" pitchFamily="49" charset="-128"/>
                <a:ea typeface="HG創英角ｺﾞｼｯｸUB" panose="020B0909000000000000" pitchFamily="49" charset="-128"/>
              </a:rPr>
              <a:t>＆</a:t>
            </a:r>
            <a:r>
              <a:rPr kumimoji="1" lang="ja-JP" altLang="en-US" sz="1200" dirty="0">
                <a:ln w="22225">
                  <a:noFill/>
                  <a:prstDash val="solid"/>
                </a:ln>
                <a:latin typeface="HG創英角ｺﾞｼｯｸUB" panose="020B0909000000000000" pitchFamily="49" charset="-128"/>
                <a:ea typeface="HG創英角ｺﾞｼｯｸUB" panose="020B0909000000000000" pitchFamily="49" charset="-128"/>
              </a:rPr>
              <a:t>相談会</a:t>
            </a:r>
          </a:p>
        </p:txBody>
      </p:sp>
      <p:sp>
        <p:nvSpPr>
          <p:cNvPr id="24" name="正方形/長方形 23"/>
          <p:cNvSpPr/>
          <p:nvPr/>
        </p:nvSpPr>
        <p:spPr bwMode="black">
          <a:xfrm>
            <a:off x="329616" y="9041339"/>
            <a:ext cx="1664237" cy="284693"/>
          </a:xfrm>
          <a:prstGeom prst="rect">
            <a:avLst/>
          </a:prstGeom>
        </p:spPr>
        <p:txBody>
          <a:bodyPr wrap="none">
            <a:spAutoFit/>
          </a:bodyPr>
          <a:lstStyle/>
          <a:p>
            <a:pPr algn="ctr">
              <a:lnSpc>
                <a:spcPts val="1500"/>
              </a:lnSpc>
            </a:pPr>
            <a:r>
              <a:rPr lang="ja-JP" altLang="en-US" sz="1600" dirty="0">
                <a:solidFill>
                  <a:sysClr val="windowText" lastClr="000000"/>
                </a:solidFill>
                <a:latin typeface="HGP創英角ｺﾞｼｯｸUB" panose="020B0900000000000000" pitchFamily="50" charset="-128"/>
                <a:ea typeface="HGP創英角ｺﾞｼｯｸUB" panose="020B0900000000000000" pitchFamily="50" charset="-128"/>
              </a:rPr>
              <a:t>お問合せ・ご予約</a:t>
            </a:r>
          </a:p>
        </p:txBody>
      </p:sp>
      <p:sp>
        <p:nvSpPr>
          <p:cNvPr id="37" name="正方形/長方形 36">
            <a:extLst>
              <a:ext uri="{FF2B5EF4-FFF2-40B4-BE49-F238E27FC236}">
                <a16:creationId xmlns:a16="http://schemas.microsoft.com/office/drawing/2014/main" id="{CE806672-6634-96DF-95E3-EE2418072ACD}"/>
              </a:ext>
            </a:extLst>
          </p:cNvPr>
          <p:cNvSpPr/>
          <p:nvPr/>
        </p:nvSpPr>
        <p:spPr>
          <a:xfrm>
            <a:off x="1330966" y="4056993"/>
            <a:ext cx="2044836" cy="842538"/>
          </a:xfrm>
          <a:prstGeom prst="rect">
            <a:avLst/>
          </a:prstGeom>
        </p:spPr>
        <p:txBody>
          <a:bodyPr wrap="square">
            <a:spAutoFit/>
          </a:bodyPr>
          <a:lstStyle/>
          <a:p>
            <a:pPr>
              <a:lnSpc>
                <a:spcPct val="150000"/>
              </a:lnSpc>
            </a:pPr>
            <a:r>
              <a:rPr lang="ja-JP" altLang="en-US" sz="1050" dirty="0">
                <a:latin typeface="HGP創英角ｺﾞｼｯｸUB" panose="020B0900000000000000" pitchFamily="50" charset="-128"/>
                <a:ea typeface="HGP創英角ｺﾞｼｯｸUB" panose="020B0900000000000000" pitchFamily="50" charset="-128"/>
              </a:rPr>
              <a:t>税務</a:t>
            </a:r>
            <a:r>
              <a:rPr lang="en-US" altLang="ja-JP" sz="1050" dirty="0">
                <a:latin typeface="HGP創英角ｺﾞｼｯｸUB" panose="020B0900000000000000" pitchFamily="50" charset="-128"/>
                <a:ea typeface="HGP創英角ｺﾞｼｯｸUB" panose="020B0900000000000000" pitchFamily="50" charset="-128"/>
              </a:rPr>
              <a:t>/</a:t>
            </a:r>
            <a:r>
              <a:rPr lang="ja-JP" altLang="en-US" sz="1050" dirty="0">
                <a:latin typeface="HGP創英角ｺﾞｼｯｸUB" panose="020B0900000000000000" pitchFamily="50" charset="-128"/>
                <a:ea typeface="HGP創英角ｺﾞｼｯｸUB" panose="020B0900000000000000" pitchFamily="50" charset="-128"/>
              </a:rPr>
              <a:t>事業承継</a:t>
            </a:r>
            <a:endParaRPr lang="en-US" altLang="ja-JP" sz="800" dirty="0">
              <a:latin typeface="HGP創英角ｺﾞｼｯｸUB" panose="020B0900000000000000" pitchFamily="50" charset="-128"/>
              <a:ea typeface="HGP創英角ｺﾞｼｯｸUB" panose="020B0900000000000000" pitchFamily="50" charset="-128"/>
            </a:endParaRPr>
          </a:p>
          <a:p>
            <a:r>
              <a:rPr lang="ja-JP" altLang="en-US" sz="900" dirty="0">
                <a:latin typeface="Meiryo UI" panose="020B0604030504040204" pitchFamily="50" charset="-128"/>
                <a:ea typeface="Meiryo UI" panose="020B0604030504040204" pitchFamily="50" charset="-128"/>
              </a:rPr>
              <a:t>担当：井上　学</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公認会計士・税理士。中小企業の事業承継支援と決算書分析を起点とした経営改善をサポートします。</a:t>
            </a:r>
            <a:endParaRPr lang="en-US" altLang="ja-JP" sz="1000" dirty="0">
              <a:latin typeface="Meiryo UI" panose="020B0604030504040204" pitchFamily="50" charset="-128"/>
              <a:ea typeface="Meiryo UI" panose="020B0604030504040204" pitchFamily="50" charset="-128"/>
            </a:endParaRPr>
          </a:p>
        </p:txBody>
      </p:sp>
      <p:sp>
        <p:nvSpPr>
          <p:cNvPr id="39" name="正方形/長方形 38">
            <a:extLst>
              <a:ext uri="{FF2B5EF4-FFF2-40B4-BE49-F238E27FC236}">
                <a16:creationId xmlns:a16="http://schemas.microsoft.com/office/drawing/2014/main" id="{7352A173-C54D-0DED-B0DB-86BF06FC152E}"/>
              </a:ext>
            </a:extLst>
          </p:cNvPr>
          <p:cNvSpPr/>
          <p:nvPr/>
        </p:nvSpPr>
        <p:spPr>
          <a:xfrm>
            <a:off x="1327862" y="5698917"/>
            <a:ext cx="2044836" cy="842538"/>
          </a:xfrm>
          <a:prstGeom prst="rect">
            <a:avLst/>
          </a:prstGeom>
        </p:spPr>
        <p:txBody>
          <a:bodyPr wrap="square">
            <a:spAutoFit/>
          </a:bodyPr>
          <a:lstStyle/>
          <a:p>
            <a:pPr>
              <a:lnSpc>
                <a:spcPct val="150000"/>
              </a:lnSpc>
            </a:pPr>
            <a:r>
              <a:rPr lang="ja-JP" altLang="en-US" sz="1050" dirty="0">
                <a:latin typeface="HGP創英角ｺﾞｼｯｸUB" panose="020B0900000000000000" pitchFamily="50" charset="-128"/>
                <a:ea typeface="HGP創英角ｺﾞｼｯｸUB" panose="020B0900000000000000" pitchFamily="50" charset="-128"/>
              </a:rPr>
              <a:t>労務</a:t>
            </a:r>
            <a:r>
              <a:rPr lang="en-US" altLang="ja-JP" sz="1050" dirty="0">
                <a:latin typeface="HGP創英角ｺﾞｼｯｸUB" panose="020B0900000000000000" pitchFamily="50" charset="-128"/>
                <a:ea typeface="HGP創英角ｺﾞｼｯｸUB" panose="020B0900000000000000" pitchFamily="50" charset="-128"/>
              </a:rPr>
              <a:t>/</a:t>
            </a:r>
            <a:r>
              <a:rPr lang="ja-JP" altLang="en-US" sz="1050" dirty="0">
                <a:latin typeface="HGP創英角ｺﾞｼｯｸUB" panose="020B0900000000000000" pitchFamily="50" charset="-128"/>
                <a:ea typeface="HGP創英角ｺﾞｼｯｸUB" panose="020B0900000000000000" pitchFamily="50" charset="-128"/>
              </a:rPr>
              <a:t>人事</a:t>
            </a:r>
            <a:endParaRPr lang="en-US" altLang="ja-JP" sz="1050" dirty="0">
              <a:latin typeface="HGP創英角ｺﾞｼｯｸUB" panose="020B0900000000000000" pitchFamily="50" charset="-128"/>
              <a:ea typeface="HGP創英角ｺﾞｼｯｸUB" panose="020B0900000000000000" pitchFamily="50" charset="-128"/>
            </a:endParaRPr>
          </a:p>
          <a:p>
            <a:r>
              <a:rPr lang="ja-JP" altLang="en-US" sz="900" dirty="0">
                <a:latin typeface="Meiryo UI" panose="020B0604030504040204" pitchFamily="50" charset="-128"/>
                <a:ea typeface="Meiryo UI" panose="020B0604030504040204" pitchFamily="50" charset="-128"/>
              </a:rPr>
              <a:t>担当：大塚　晋平</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特定社会保険労務士。「経営の分かる社会保険労務士」として、企業の人事・労務管理、人材育成、経営改善をサポートします。</a:t>
            </a:r>
            <a:endParaRPr lang="en-US" altLang="ja-JP" sz="1000" dirty="0">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57A63092-815B-96CF-1697-0A1B7BA2E95A}"/>
              </a:ext>
            </a:extLst>
          </p:cNvPr>
          <p:cNvSpPr/>
          <p:nvPr/>
        </p:nvSpPr>
        <p:spPr>
          <a:xfrm>
            <a:off x="1339386" y="6547863"/>
            <a:ext cx="2021787" cy="719428"/>
          </a:xfrm>
          <a:prstGeom prst="rect">
            <a:avLst/>
          </a:prstGeom>
        </p:spPr>
        <p:txBody>
          <a:bodyPr wrap="square">
            <a:spAutoFit/>
          </a:bodyPr>
          <a:lstStyle/>
          <a:p>
            <a:pPr>
              <a:lnSpc>
                <a:spcPct val="150000"/>
              </a:lnSpc>
            </a:pPr>
            <a:r>
              <a:rPr lang="ja-JP" altLang="en-US" sz="1050" dirty="0">
                <a:latin typeface="HGP創英角ｺﾞｼｯｸUB" panose="020B0900000000000000" pitchFamily="50" charset="-128"/>
                <a:ea typeface="HGP創英角ｺﾞｼｯｸUB" panose="020B0900000000000000" pitchFamily="50" charset="-128"/>
              </a:rPr>
              <a:t>女性創業</a:t>
            </a:r>
            <a:endParaRPr lang="en-US" altLang="ja-JP" sz="1050" dirty="0">
              <a:latin typeface="HGP創英角ｺﾞｼｯｸUB" panose="020B0900000000000000" pitchFamily="50" charset="-128"/>
              <a:ea typeface="HGP創英角ｺﾞｼｯｸUB" panose="020B0900000000000000" pitchFamily="50" charset="-128"/>
            </a:endParaRPr>
          </a:p>
          <a:p>
            <a:r>
              <a:rPr lang="ja-JP" altLang="en-US" sz="900" dirty="0">
                <a:latin typeface="Meiryo UI" panose="020B0604030504040204" pitchFamily="50" charset="-128"/>
                <a:ea typeface="Meiryo UI" panose="020B0604030504040204" pitchFamily="50" charset="-128"/>
              </a:rPr>
              <a:t>担当：梶原　ゆかり</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キャリアコンサルタント。多数の創業支援実績を有し、女性の創業・起業を手厚く支援します。</a:t>
            </a:r>
            <a:endParaRPr lang="en-US" altLang="ja-JP" sz="1000" dirty="0">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1305EBAE-C6BB-AE60-CF8A-B71F3DE14664}"/>
              </a:ext>
            </a:extLst>
          </p:cNvPr>
          <p:cNvSpPr/>
          <p:nvPr/>
        </p:nvSpPr>
        <p:spPr>
          <a:xfrm>
            <a:off x="4208594" y="4050028"/>
            <a:ext cx="2101542" cy="842538"/>
          </a:xfrm>
          <a:prstGeom prst="rect">
            <a:avLst/>
          </a:prstGeom>
        </p:spPr>
        <p:txBody>
          <a:bodyPr wrap="square">
            <a:spAutoFit/>
          </a:bodyPr>
          <a:lstStyle/>
          <a:p>
            <a:pPr>
              <a:lnSpc>
                <a:spcPct val="150000"/>
              </a:lnSpc>
            </a:pPr>
            <a:r>
              <a:rPr lang="ja-JP" altLang="en-US" sz="1050" dirty="0">
                <a:latin typeface="HGP創英角ｺﾞｼｯｸUB" panose="020B0900000000000000" pitchFamily="50" charset="-128"/>
                <a:ea typeface="HGP創英角ｺﾞｼｯｸUB" panose="020B0900000000000000" pitchFamily="50" charset="-128"/>
              </a:rPr>
              <a:t>デザイン</a:t>
            </a:r>
            <a:r>
              <a:rPr lang="en-US" altLang="ja-JP" sz="1050" dirty="0">
                <a:latin typeface="HGP創英角ｺﾞｼｯｸUB" panose="020B0900000000000000" pitchFamily="50" charset="-128"/>
                <a:ea typeface="HGP創英角ｺﾞｼｯｸUB" panose="020B0900000000000000" pitchFamily="50" charset="-128"/>
              </a:rPr>
              <a:t>/WEB</a:t>
            </a:r>
          </a:p>
          <a:p>
            <a:r>
              <a:rPr lang="ja-JP" altLang="en-US" sz="900" dirty="0">
                <a:latin typeface="Meiryo UI" panose="020B0604030504040204" pitchFamily="50" charset="-128"/>
                <a:ea typeface="Meiryo UI" panose="020B0604030504040204" pitchFamily="50" charset="-128"/>
              </a:rPr>
              <a:t>担当：渡邉　義之</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ウェブデザイン技能士。グラフィック・</a:t>
            </a:r>
            <a:r>
              <a:rPr lang="en-US" altLang="ja-JP" sz="800" dirty="0">
                <a:latin typeface="Meiryo UI" panose="020B0604030504040204" pitchFamily="50" charset="-128"/>
                <a:ea typeface="Meiryo UI" panose="020B0604030504040204" pitchFamily="50" charset="-128"/>
              </a:rPr>
              <a:t>WEB</a:t>
            </a:r>
            <a:r>
              <a:rPr lang="ja-JP" altLang="en-US" sz="800" dirty="0">
                <a:latin typeface="Meiryo UI" panose="020B0604030504040204" pitchFamily="50" charset="-128"/>
                <a:ea typeface="Meiryo UI" panose="020B0604030504040204" pitchFamily="50" charset="-128"/>
              </a:rPr>
              <a:t>・動画の領域でコストパフォーマンスの高い提案と、企業の強みを生かした課題解決で支援します。</a:t>
            </a:r>
            <a:endParaRPr lang="en-US" altLang="ja-JP" sz="800" dirty="0">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50523501-D9C5-A73F-F8B5-8923322E67D8}"/>
              </a:ext>
            </a:extLst>
          </p:cNvPr>
          <p:cNvSpPr/>
          <p:nvPr/>
        </p:nvSpPr>
        <p:spPr>
          <a:xfrm>
            <a:off x="4207684" y="4856379"/>
            <a:ext cx="2091051" cy="842538"/>
          </a:xfrm>
          <a:prstGeom prst="rect">
            <a:avLst/>
          </a:prstGeom>
        </p:spPr>
        <p:txBody>
          <a:bodyPr wrap="square">
            <a:spAutoFit/>
          </a:bodyPr>
          <a:lstStyle/>
          <a:p>
            <a:pPr>
              <a:lnSpc>
                <a:spcPct val="150000"/>
              </a:lnSpc>
            </a:pPr>
            <a:r>
              <a:rPr lang="en-US" altLang="ja-JP" sz="1050" dirty="0">
                <a:latin typeface="HGP創英角ｺﾞｼｯｸUB" panose="020B0900000000000000" pitchFamily="50" charset="-128"/>
                <a:ea typeface="HGP創英角ｺﾞｼｯｸUB" panose="020B0900000000000000" pitchFamily="50" charset="-128"/>
              </a:rPr>
              <a:t>WEB</a:t>
            </a:r>
            <a:endParaRPr lang="en-US" altLang="ja-JP" sz="800" dirty="0">
              <a:latin typeface="HGP創英角ｺﾞｼｯｸUB" panose="020B0900000000000000" pitchFamily="50" charset="-128"/>
              <a:ea typeface="HGP創英角ｺﾞｼｯｸUB" panose="020B0900000000000000" pitchFamily="50" charset="-128"/>
            </a:endParaRPr>
          </a:p>
          <a:p>
            <a:r>
              <a:rPr lang="ja-JP" altLang="en-US" sz="900" dirty="0">
                <a:latin typeface="Meiryo UI" panose="020B0604030504040204" pitchFamily="50" charset="-128"/>
                <a:ea typeface="Meiryo UI" panose="020B0604030504040204" pitchFamily="50" charset="-128"/>
              </a:rPr>
              <a:t>担当：足立　亜矢</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見栄えだけでなく、ニーズに合わせた効果のあるサイト構築のアドバイスや、</a:t>
            </a:r>
            <a:r>
              <a:rPr lang="en-US" altLang="ja-JP" sz="800" dirty="0">
                <a:latin typeface="Meiryo UI" panose="020B0604030504040204" pitchFamily="50" charset="-128"/>
                <a:ea typeface="Meiryo UI" panose="020B0604030504040204" pitchFamily="50" charset="-128"/>
              </a:rPr>
              <a:t>SNS</a:t>
            </a:r>
            <a:r>
              <a:rPr lang="ja-JP" altLang="en-US" sz="800" dirty="0">
                <a:latin typeface="Meiryo UI" panose="020B0604030504040204" pitchFamily="50" charset="-128"/>
                <a:ea typeface="Meiryo UI" panose="020B0604030504040204" pitchFamily="50" charset="-128"/>
              </a:rPr>
              <a:t>の戦略的活用をサポートします。</a:t>
            </a:r>
            <a:endParaRPr lang="en-US" altLang="ja-JP" sz="800" dirty="0">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6D370938-EE73-9786-9475-8707E93A4E57}"/>
              </a:ext>
            </a:extLst>
          </p:cNvPr>
          <p:cNvSpPr/>
          <p:nvPr/>
        </p:nvSpPr>
        <p:spPr>
          <a:xfrm>
            <a:off x="4207684" y="6534813"/>
            <a:ext cx="2102452" cy="842538"/>
          </a:xfrm>
          <a:prstGeom prst="rect">
            <a:avLst/>
          </a:prstGeom>
        </p:spPr>
        <p:txBody>
          <a:bodyPr wrap="square">
            <a:spAutoFit/>
          </a:bodyPr>
          <a:lstStyle/>
          <a:p>
            <a:pPr>
              <a:lnSpc>
                <a:spcPct val="150000"/>
              </a:lnSpc>
            </a:pPr>
            <a:r>
              <a:rPr lang="en-US" altLang="ja-JP" sz="1050" dirty="0">
                <a:latin typeface="HGP創英角ｺﾞｼｯｸUB" panose="020B0900000000000000" pitchFamily="50" charset="-128"/>
                <a:ea typeface="HGP創英角ｺﾞｼｯｸUB" panose="020B0900000000000000" pitchFamily="50" charset="-128"/>
              </a:rPr>
              <a:t>EC</a:t>
            </a:r>
          </a:p>
          <a:p>
            <a:r>
              <a:rPr lang="ja-JP" altLang="en-US" sz="900" dirty="0">
                <a:latin typeface="Meiryo UI" panose="020B0604030504040204" pitchFamily="50" charset="-128"/>
                <a:ea typeface="Meiryo UI" panose="020B0604030504040204" pitchFamily="50" charset="-128"/>
              </a:rPr>
              <a:t>担当：山口　仁美</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en-US" altLang="ja-JP" sz="800" dirty="0">
                <a:latin typeface="Meiryo UI" panose="020B0604030504040204" pitchFamily="50" charset="-128"/>
                <a:ea typeface="Meiryo UI" panose="020B0604030504040204" pitchFamily="50" charset="-128"/>
              </a:rPr>
              <a:t>EC</a:t>
            </a:r>
            <a:r>
              <a:rPr lang="ja-JP" altLang="en-US" sz="800" dirty="0">
                <a:latin typeface="Meiryo UI" panose="020B0604030504040204" pitchFamily="50" charset="-128"/>
                <a:ea typeface="Meiryo UI" panose="020B0604030504040204" pitchFamily="50" charset="-128"/>
              </a:rPr>
              <a:t>サイト（オンラインショップ）の構築や</a:t>
            </a:r>
            <a:r>
              <a:rPr lang="en-US" altLang="ja-JP" sz="800" dirty="0">
                <a:latin typeface="Meiryo UI" panose="020B0604030504040204" pitchFamily="50" charset="-128"/>
                <a:ea typeface="Meiryo UI" panose="020B0604030504040204" pitchFamily="50" charset="-128"/>
              </a:rPr>
              <a:t>SNS</a:t>
            </a:r>
            <a:r>
              <a:rPr lang="ja-JP" altLang="en-US" sz="800" dirty="0">
                <a:latin typeface="Meiryo UI" panose="020B0604030504040204" pitchFamily="50" charset="-128"/>
                <a:ea typeface="Meiryo UI" panose="020B0604030504040204" pitchFamily="50" charset="-128"/>
              </a:rPr>
              <a:t>活用、オンラインを利用した集客・売上拡大をサポートします。</a:t>
            </a:r>
            <a:endParaRPr lang="en-US" altLang="ja-JP" sz="800" dirty="0">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C1F7A3F7-E41B-EA6C-F56E-712E46D40931}"/>
              </a:ext>
            </a:extLst>
          </p:cNvPr>
          <p:cNvSpPr/>
          <p:nvPr/>
        </p:nvSpPr>
        <p:spPr>
          <a:xfrm>
            <a:off x="4206568" y="5696861"/>
            <a:ext cx="2146042" cy="842538"/>
          </a:xfrm>
          <a:prstGeom prst="rect">
            <a:avLst/>
          </a:prstGeom>
        </p:spPr>
        <p:txBody>
          <a:bodyPr wrap="square">
            <a:spAutoFit/>
          </a:bodyPr>
          <a:lstStyle/>
          <a:p>
            <a:pPr>
              <a:lnSpc>
                <a:spcPct val="150000"/>
              </a:lnSpc>
            </a:pPr>
            <a:r>
              <a:rPr lang="en-US" altLang="ja-JP" sz="1050" dirty="0">
                <a:latin typeface="HGP創英角ｺﾞｼｯｸUB" panose="020B0900000000000000" pitchFamily="50" charset="-128"/>
                <a:ea typeface="HGP創英角ｺﾞｼｯｸUB" panose="020B0900000000000000" pitchFamily="50" charset="-128"/>
              </a:rPr>
              <a:t>WEB</a:t>
            </a:r>
          </a:p>
          <a:p>
            <a:r>
              <a:rPr lang="ja-JP" altLang="en-US" sz="900" dirty="0">
                <a:latin typeface="Meiryo UI" panose="020B0604030504040204" pitchFamily="50" charset="-128"/>
                <a:ea typeface="Meiryo UI" panose="020B0604030504040204" pitchFamily="50" charset="-128"/>
              </a:rPr>
              <a:t>担当：篠田　里恵</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サイトの製作・運用管理の経験を活かし、</a:t>
            </a:r>
            <a:r>
              <a:rPr lang="en-US" altLang="ja-JP" sz="800" dirty="0">
                <a:latin typeface="Meiryo UI" panose="020B0604030504040204" pitchFamily="50" charset="-128"/>
                <a:ea typeface="Meiryo UI" panose="020B0604030504040204" pitchFamily="50" charset="-128"/>
              </a:rPr>
              <a:t>WEB</a:t>
            </a:r>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SNS</a:t>
            </a:r>
            <a:r>
              <a:rPr lang="ja-JP" altLang="en-US" sz="800" dirty="0">
                <a:latin typeface="Meiryo UI" panose="020B0604030504040204" pitchFamily="50" charset="-128"/>
                <a:ea typeface="Meiryo UI" panose="020B0604030504040204" pitchFamily="50" charset="-128"/>
              </a:rPr>
              <a:t>を活用した売上拡大、個人創業をサポートします。</a:t>
            </a:r>
            <a:endParaRPr lang="en-US" altLang="ja-JP" sz="800" dirty="0">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0776C22B-0982-E832-BA24-CDBED3A9273B}"/>
              </a:ext>
            </a:extLst>
          </p:cNvPr>
          <p:cNvSpPr/>
          <p:nvPr/>
        </p:nvSpPr>
        <p:spPr>
          <a:xfrm>
            <a:off x="1344553" y="4850885"/>
            <a:ext cx="2044836" cy="719428"/>
          </a:xfrm>
          <a:prstGeom prst="rect">
            <a:avLst/>
          </a:prstGeom>
        </p:spPr>
        <p:txBody>
          <a:bodyPr wrap="square">
            <a:spAutoFit/>
          </a:bodyPr>
          <a:lstStyle/>
          <a:p>
            <a:pPr>
              <a:lnSpc>
                <a:spcPct val="150000"/>
              </a:lnSpc>
            </a:pPr>
            <a:r>
              <a:rPr lang="ja-JP" altLang="en-US" sz="1050" dirty="0">
                <a:latin typeface="HGP創英角ｺﾞｼｯｸUB" panose="020B0900000000000000" pitchFamily="50" charset="-128"/>
                <a:ea typeface="HGP創英角ｺﾞｼｯｸUB" panose="020B0900000000000000" pitchFamily="50" charset="-128"/>
              </a:rPr>
              <a:t>法　律</a:t>
            </a:r>
            <a:r>
              <a:rPr lang="ja-JP" altLang="en-US" sz="800" dirty="0">
                <a:latin typeface="HGP創英角ｺﾞｼｯｸUB" panose="020B0900000000000000" pitchFamily="50" charset="-128"/>
                <a:ea typeface="HGP創英角ｺﾞｼｯｸUB" panose="020B0900000000000000" pitchFamily="50" charset="-128"/>
              </a:rPr>
              <a:t>（月一回不定期）</a:t>
            </a:r>
            <a:endParaRPr lang="en-US" altLang="ja-JP" sz="1050" dirty="0">
              <a:latin typeface="HGP創英角ｺﾞｼｯｸUB" panose="020B0900000000000000" pitchFamily="50" charset="-128"/>
              <a:ea typeface="HGP創英角ｺﾞｼｯｸUB" panose="020B0900000000000000" pitchFamily="50" charset="-128"/>
            </a:endParaRPr>
          </a:p>
          <a:p>
            <a:r>
              <a:rPr lang="ja-JP" altLang="en-US" sz="900" dirty="0">
                <a:latin typeface="Meiryo UI" panose="020B0604030504040204" pitchFamily="50" charset="-128"/>
                <a:ea typeface="Meiryo UI" panose="020B0604030504040204" pitchFamily="50" charset="-128"/>
              </a:rPr>
              <a:t>担当：見田村　勇磨</a:t>
            </a:r>
            <a:r>
              <a:rPr lang="ja-JP" altLang="en-US" sz="700" dirty="0">
                <a:latin typeface="Meiryo UI" panose="020B0604030504040204" pitchFamily="50" charset="-128"/>
                <a:ea typeface="Meiryo UI" panose="020B0604030504040204" pitchFamily="50" charset="-128"/>
              </a:rPr>
              <a:t>コーディネーター</a:t>
            </a:r>
            <a:endParaRPr lang="en-US" altLang="ja-JP" sz="7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弁護士。企業の様々な問題に法的観点からバックアップを行います。</a:t>
            </a:r>
            <a:endParaRPr lang="en-US" altLang="ja-JP" sz="800" dirty="0">
              <a:latin typeface="Meiryo UI" panose="020B0604030504040204" pitchFamily="50" charset="-128"/>
              <a:ea typeface="Meiryo UI" panose="020B0604030504040204" pitchFamily="50" charset="-128"/>
            </a:endParaRPr>
          </a:p>
        </p:txBody>
      </p:sp>
      <p:pic>
        <p:nvPicPr>
          <p:cNvPr id="49" name="図 48">
            <a:extLst>
              <a:ext uri="{FF2B5EF4-FFF2-40B4-BE49-F238E27FC236}">
                <a16:creationId xmlns:a16="http://schemas.microsoft.com/office/drawing/2014/main" id="{FB781ABD-E506-64DD-220E-1D26EE54A68D}"/>
              </a:ext>
            </a:extLst>
          </p:cNvPr>
          <p:cNvPicPr>
            <a:picLocks noChangeAspect="1"/>
          </p:cNvPicPr>
          <p:nvPr/>
        </p:nvPicPr>
        <p:blipFill>
          <a:blip r:embed="rId2" cstate="print">
            <a:grayscl/>
            <a:extLst>
              <a:ext uri="{28A0092B-C50C-407E-A947-70E740481C1C}">
                <a14:useLocalDpi xmlns:a14="http://schemas.microsoft.com/office/drawing/2010/main" val="0"/>
              </a:ext>
            </a:extLst>
          </a:blip>
          <a:stretch>
            <a:fillRect/>
          </a:stretch>
        </p:blipFill>
        <p:spPr>
          <a:xfrm>
            <a:off x="3543064" y="5034936"/>
            <a:ext cx="604565" cy="604565"/>
          </a:xfrm>
          <a:prstGeom prst="rect">
            <a:avLst/>
          </a:prstGeom>
        </p:spPr>
      </p:pic>
      <p:pic>
        <p:nvPicPr>
          <p:cNvPr id="51" name="図 50">
            <a:extLst>
              <a:ext uri="{FF2B5EF4-FFF2-40B4-BE49-F238E27FC236}">
                <a16:creationId xmlns:a16="http://schemas.microsoft.com/office/drawing/2014/main" id="{8F5D7E69-D5B7-07FC-CFC4-253C3C9DC449}"/>
              </a:ext>
            </a:extLst>
          </p:cNvPr>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696388" y="4221491"/>
            <a:ext cx="604481" cy="604481"/>
          </a:xfrm>
          <a:prstGeom prst="rect">
            <a:avLst/>
          </a:prstGeom>
        </p:spPr>
      </p:pic>
      <p:pic>
        <p:nvPicPr>
          <p:cNvPr id="53" name="図 52">
            <a:extLst>
              <a:ext uri="{FF2B5EF4-FFF2-40B4-BE49-F238E27FC236}">
                <a16:creationId xmlns:a16="http://schemas.microsoft.com/office/drawing/2014/main" id="{FA557591-550C-3EEF-8C8B-FD7189BFD697}"/>
              </a:ext>
            </a:extLst>
          </p:cNvPr>
          <p:cNvPicPr>
            <a:picLocks noChangeAspect="1"/>
          </p:cNvPicPr>
          <p:nvPr/>
        </p:nvPicPr>
        <p:blipFill>
          <a:blip r:embed="rId4" cstate="print">
            <a:grayscl/>
            <a:extLst>
              <a:ext uri="{28A0092B-C50C-407E-A947-70E740481C1C}">
                <a14:useLocalDpi xmlns:a14="http://schemas.microsoft.com/office/drawing/2010/main" val="0"/>
              </a:ext>
            </a:extLst>
          </a:blip>
          <a:stretch>
            <a:fillRect/>
          </a:stretch>
        </p:blipFill>
        <p:spPr>
          <a:xfrm>
            <a:off x="679406" y="6668243"/>
            <a:ext cx="604725" cy="604725"/>
          </a:xfrm>
          <a:prstGeom prst="rect">
            <a:avLst/>
          </a:prstGeom>
        </p:spPr>
      </p:pic>
      <p:pic>
        <p:nvPicPr>
          <p:cNvPr id="57" name="図 56">
            <a:extLst>
              <a:ext uri="{FF2B5EF4-FFF2-40B4-BE49-F238E27FC236}">
                <a16:creationId xmlns:a16="http://schemas.microsoft.com/office/drawing/2014/main" id="{8263D532-861E-938F-5B57-72B9BB7D8C6E}"/>
              </a:ext>
            </a:extLst>
          </p:cNvPr>
          <p:cNvPicPr>
            <a:picLocks noChangeAspect="1"/>
          </p:cNvPicPr>
          <p:nvPr/>
        </p:nvPicPr>
        <p:blipFill>
          <a:blip r:embed="rId5" cstate="print">
            <a:grayscl/>
            <a:extLst>
              <a:ext uri="{28A0092B-C50C-407E-A947-70E740481C1C}">
                <a14:useLocalDpi xmlns:a14="http://schemas.microsoft.com/office/drawing/2010/main" val="0"/>
              </a:ext>
            </a:extLst>
          </a:blip>
          <a:stretch>
            <a:fillRect/>
          </a:stretch>
        </p:blipFill>
        <p:spPr>
          <a:xfrm>
            <a:off x="687418" y="5029870"/>
            <a:ext cx="604481" cy="604481"/>
          </a:xfrm>
          <a:prstGeom prst="rect">
            <a:avLst/>
          </a:prstGeom>
        </p:spPr>
      </p:pic>
      <p:pic>
        <p:nvPicPr>
          <p:cNvPr id="59" name="図 58">
            <a:extLst>
              <a:ext uri="{FF2B5EF4-FFF2-40B4-BE49-F238E27FC236}">
                <a16:creationId xmlns:a16="http://schemas.microsoft.com/office/drawing/2014/main" id="{E8560DC9-D3D6-CB22-FEDE-35E8CDF2AA59}"/>
              </a:ext>
            </a:extLst>
          </p:cNvPr>
          <p:cNvPicPr>
            <a:picLocks noChangeAspect="1"/>
          </p:cNvPicPr>
          <p:nvPr/>
        </p:nvPicPr>
        <p:blipFill>
          <a:blip r:embed="rId6" cstate="print">
            <a:grayscl/>
            <a:extLst>
              <a:ext uri="{28A0092B-C50C-407E-A947-70E740481C1C}">
                <a14:useLocalDpi xmlns:a14="http://schemas.microsoft.com/office/drawing/2010/main" val="0"/>
              </a:ext>
            </a:extLst>
          </a:blip>
          <a:stretch>
            <a:fillRect/>
          </a:stretch>
        </p:blipFill>
        <p:spPr>
          <a:xfrm>
            <a:off x="679650" y="5893578"/>
            <a:ext cx="604481" cy="604481"/>
          </a:xfrm>
          <a:prstGeom prst="rect">
            <a:avLst/>
          </a:prstGeom>
        </p:spPr>
      </p:pic>
      <p:pic>
        <p:nvPicPr>
          <p:cNvPr id="61" name="図 60">
            <a:extLst>
              <a:ext uri="{FF2B5EF4-FFF2-40B4-BE49-F238E27FC236}">
                <a16:creationId xmlns:a16="http://schemas.microsoft.com/office/drawing/2014/main" id="{D2E8E595-1666-2053-6607-4EF8CD84EED5}"/>
              </a:ext>
            </a:extLst>
          </p:cNvPr>
          <p:cNvPicPr>
            <a:picLocks noChangeAspect="1"/>
          </p:cNvPicPr>
          <p:nvPr/>
        </p:nvPicPr>
        <p:blipFill>
          <a:blip r:embed="rId7" cstate="print">
            <a:grayscl/>
            <a:extLst>
              <a:ext uri="{28A0092B-C50C-407E-A947-70E740481C1C}">
                <a14:useLocalDpi xmlns:a14="http://schemas.microsoft.com/office/drawing/2010/main" val="0"/>
              </a:ext>
            </a:extLst>
          </a:blip>
          <a:stretch>
            <a:fillRect/>
          </a:stretch>
        </p:blipFill>
        <p:spPr>
          <a:xfrm>
            <a:off x="3573294" y="5869324"/>
            <a:ext cx="604481" cy="604481"/>
          </a:xfrm>
          <a:prstGeom prst="rect">
            <a:avLst/>
          </a:prstGeom>
        </p:spPr>
      </p:pic>
      <p:pic>
        <p:nvPicPr>
          <p:cNvPr id="63" name="図 62">
            <a:extLst>
              <a:ext uri="{FF2B5EF4-FFF2-40B4-BE49-F238E27FC236}">
                <a16:creationId xmlns:a16="http://schemas.microsoft.com/office/drawing/2014/main" id="{2B8EBD68-75BB-EA68-2671-7DFA38101299}"/>
              </a:ext>
            </a:extLst>
          </p:cNvPr>
          <p:cNvPicPr>
            <a:picLocks noChangeAspect="1"/>
          </p:cNvPicPr>
          <p:nvPr/>
        </p:nvPicPr>
        <p:blipFill>
          <a:blip r:embed="rId8" cstate="print">
            <a:grayscl/>
            <a:extLst>
              <a:ext uri="{28A0092B-C50C-407E-A947-70E740481C1C}">
                <a14:useLocalDpi xmlns:a14="http://schemas.microsoft.com/office/drawing/2010/main" val="0"/>
              </a:ext>
            </a:extLst>
          </a:blip>
          <a:stretch>
            <a:fillRect/>
          </a:stretch>
        </p:blipFill>
        <p:spPr>
          <a:xfrm>
            <a:off x="3540475" y="4221491"/>
            <a:ext cx="604481" cy="602063"/>
          </a:xfrm>
          <a:prstGeom prst="rect">
            <a:avLst/>
          </a:prstGeom>
        </p:spPr>
      </p:pic>
      <p:pic>
        <p:nvPicPr>
          <p:cNvPr id="65" name="図 64">
            <a:extLst>
              <a:ext uri="{FF2B5EF4-FFF2-40B4-BE49-F238E27FC236}">
                <a16:creationId xmlns:a16="http://schemas.microsoft.com/office/drawing/2014/main" id="{5FE26E6A-5A7D-2FAC-5785-95593C498528}"/>
              </a:ext>
            </a:extLst>
          </p:cNvPr>
          <p:cNvPicPr>
            <a:picLocks noChangeAspect="1"/>
          </p:cNvPicPr>
          <p:nvPr/>
        </p:nvPicPr>
        <p:blipFill>
          <a:blip r:embed="rId9" cstate="print">
            <a:grayscl/>
            <a:extLst>
              <a:ext uri="{28A0092B-C50C-407E-A947-70E740481C1C}">
                <a14:useLocalDpi xmlns:a14="http://schemas.microsoft.com/office/drawing/2010/main" val="0"/>
              </a:ext>
            </a:extLst>
          </a:blip>
          <a:stretch>
            <a:fillRect/>
          </a:stretch>
        </p:blipFill>
        <p:spPr>
          <a:xfrm>
            <a:off x="3563482" y="6687891"/>
            <a:ext cx="604481" cy="604481"/>
          </a:xfrm>
          <a:prstGeom prst="rect">
            <a:avLst/>
          </a:prstGeom>
        </p:spPr>
      </p:pic>
      <p:sp>
        <p:nvSpPr>
          <p:cNvPr id="67" name="正方形/長方形 66">
            <a:extLst>
              <a:ext uri="{FF2B5EF4-FFF2-40B4-BE49-F238E27FC236}">
                <a16:creationId xmlns:a16="http://schemas.microsoft.com/office/drawing/2014/main" id="{3FE0F297-E3A4-FBAC-D7F6-BB7A68463648}"/>
              </a:ext>
            </a:extLst>
          </p:cNvPr>
          <p:cNvSpPr/>
          <p:nvPr/>
        </p:nvSpPr>
        <p:spPr>
          <a:xfrm>
            <a:off x="1401600" y="3570483"/>
            <a:ext cx="4075680" cy="4695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94C539CF-2097-49ED-2B02-13AA62F633F6}"/>
              </a:ext>
            </a:extLst>
          </p:cNvPr>
          <p:cNvSpPr/>
          <p:nvPr/>
        </p:nvSpPr>
        <p:spPr>
          <a:xfrm>
            <a:off x="1518741" y="3686581"/>
            <a:ext cx="3832971" cy="375813"/>
          </a:xfrm>
          <a:prstGeom prst="rect">
            <a:avLst/>
          </a:prstGeom>
        </p:spPr>
        <p:txBody>
          <a:bodyPr wrap="square">
            <a:prstTxWarp prst="textPlain">
              <a:avLst/>
            </a:prstTxWarp>
            <a:spAutoFit/>
          </a:bodyPr>
          <a:lstStyle/>
          <a:p>
            <a:pPr algn="ctr"/>
            <a:r>
              <a:rPr lang="ja-JP" altLang="en-US" sz="1600" dirty="0">
                <a:latin typeface="HGP創英角ｺﾞｼｯｸUB" panose="020B0900000000000000" pitchFamily="50" charset="-128"/>
                <a:ea typeface="HGP創英角ｺﾞｼｯｸUB" panose="020B0900000000000000" pitchFamily="50" charset="-128"/>
              </a:rPr>
              <a:t>専門家コーディネーターをご紹介</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5" name="テキスト ボックス 63"/>
          <p:cNvSpPr txBox="1"/>
          <p:nvPr/>
        </p:nvSpPr>
        <p:spPr>
          <a:xfrm>
            <a:off x="941276" y="3321293"/>
            <a:ext cx="4961709" cy="252283"/>
          </a:xfrm>
          <a:prstGeom prst="rect">
            <a:avLst/>
          </a:prstGeom>
          <a:noFill/>
        </p:spPr>
        <p:txBody>
          <a:bodyPr wrap="square" numCol="1" rtlCol="0">
            <a:prstTxWarp prst="textPlain">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rPr>
              <a:t>税務</a:t>
            </a:r>
            <a:r>
              <a:rPr lang="ja-JP" altLang="en-US" sz="1200" dirty="0">
                <a:ln w="9525">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rPr>
              <a:t>・</a:t>
            </a:r>
            <a:r>
              <a:rPr kumimoji="1" lang="ja-JP" altLang="en-US"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rPr>
              <a:t>事業承継・法律・</a:t>
            </a:r>
            <a:r>
              <a:rPr lang="ja-JP" altLang="en-US" sz="1200" dirty="0">
                <a:ln w="9525">
                  <a:noFill/>
                  <a:prstDash val="solid"/>
                </a:ln>
                <a:solidFill>
                  <a:sysClr val="windowText" lastClr="000000"/>
                </a:solidFill>
                <a:latin typeface="HGP創英角ｺﾞｼｯｸUB" panose="020B0900000000000000" pitchFamily="50" charset="-128"/>
                <a:ea typeface="HGP創英角ｺﾞｼｯｸUB" panose="020B0900000000000000" pitchFamily="50" charset="-128"/>
              </a:rPr>
              <a:t>労務・</a:t>
            </a:r>
            <a:r>
              <a:rPr kumimoji="1" lang="ja-JP" altLang="en-US"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rPr>
              <a:t>人事・女性創業・デザイン・</a:t>
            </a:r>
            <a:r>
              <a:rPr kumimoji="1" lang="en-US" altLang="ja-JP"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rPr>
              <a:t>WEB</a:t>
            </a:r>
            <a:r>
              <a:rPr kumimoji="1" lang="ja-JP" altLang="en-US"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rPr>
              <a:t>・</a:t>
            </a:r>
            <a:r>
              <a:rPr kumimoji="1" lang="en-US" altLang="ja-JP"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rPr>
              <a:t>EC</a:t>
            </a:r>
            <a:endParaRPr kumimoji="1" lang="ja-JP" altLang="en-US" sz="1200" cap="none" spc="0" dirty="0">
              <a:ln w="9525">
                <a:noFill/>
                <a:prstDash val="solid"/>
              </a:ln>
              <a:solidFill>
                <a:sysClr val="windowText" lastClr="000000"/>
              </a:solidFill>
              <a:effectLst/>
              <a:latin typeface="HGP創英角ｺﾞｼｯｸUB" panose="020B0900000000000000" pitchFamily="50" charset="-128"/>
              <a:ea typeface="HGP創英角ｺﾞｼｯｸUB" panose="020B0900000000000000" pitchFamily="50" charset="-128"/>
            </a:endParaRPr>
          </a:p>
        </p:txBody>
      </p:sp>
      <p:sp>
        <p:nvSpPr>
          <p:cNvPr id="78" name="テキスト ボックス 11">
            <a:extLst>
              <a:ext uri="{FF2B5EF4-FFF2-40B4-BE49-F238E27FC236}">
                <a16:creationId xmlns:a16="http://schemas.microsoft.com/office/drawing/2014/main" id="{6C5F218E-60DB-E288-2FA5-D09E7A382852}"/>
              </a:ext>
            </a:extLst>
          </p:cNvPr>
          <p:cNvSpPr txBox="1"/>
          <p:nvPr/>
        </p:nvSpPr>
        <p:spPr>
          <a:xfrm>
            <a:off x="547054" y="7701493"/>
            <a:ext cx="5877970" cy="60363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latin typeface="BIZ UDPゴシック" panose="020B0400000000000000" pitchFamily="50" charset="-128"/>
                <a:ea typeface="BIZ UDPゴシック" panose="020B0400000000000000" pitchFamily="50" charset="-128"/>
              </a:rPr>
              <a:t>開催日は裏面のスケジュール、または岐阜県よろず支援拠点</a:t>
            </a:r>
            <a:r>
              <a:rPr lang="en-US" altLang="ja-JP" sz="1200" dirty="0">
                <a:latin typeface="BIZ UDPゴシック" panose="020B0400000000000000" pitchFamily="50" charset="-128"/>
                <a:ea typeface="BIZ UDPゴシック" panose="020B0400000000000000" pitchFamily="50" charset="-128"/>
              </a:rPr>
              <a:t>HP</a:t>
            </a:r>
            <a:r>
              <a:rPr lang="ja-JP" altLang="en-US" sz="1200" dirty="0">
                <a:latin typeface="BIZ UDPゴシック" panose="020B0400000000000000" pitchFamily="50" charset="-128"/>
                <a:ea typeface="BIZ UDPゴシック" panose="020B0400000000000000" pitchFamily="50" charset="-128"/>
              </a:rPr>
              <a:t>よりご確認ください。</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82" name="テキスト ボックス 81">
            <a:extLst>
              <a:ext uri="{FF2B5EF4-FFF2-40B4-BE49-F238E27FC236}">
                <a16:creationId xmlns:a16="http://schemas.microsoft.com/office/drawing/2014/main" id="{92AC71C9-F1D1-7F5A-2E73-719FA1660984}"/>
              </a:ext>
            </a:extLst>
          </p:cNvPr>
          <p:cNvSpPr txBox="1"/>
          <p:nvPr/>
        </p:nvSpPr>
        <p:spPr>
          <a:xfrm>
            <a:off x="240269" y="8235652"/>
            <a:ext cx="1522802" cy="369332"/>
          </a:xfrm>
          <a:prstGeom prst="rect">
            <a:avLst/>
          </a:prstGeom>
          <a:noFill/>
        </p:spPr>
        <p:txBody>
          <a:bodyPr wrap="square" rtlCol="0">
            <a:spAutoFit/>
          </a:bodyPr>
          <a:lstStyle/>
          <a:p>
            <a:r>
              <a:rPr lang="en-US" altLang="ja-JP" b="1" dirty="0">
                <a:solidFill>
                  <a:schemeClr val="dk1"/>
                </a:solidFill>
                <a:latin typeface="BIZ UDPゴシック" panose="020B0400000000000000" pitchFamily="50" charset="-128"/>
                <a:ea typeface="BIZ UDPゴシック" panose="020B0400000000000000" pitchFamily="50" charset="-128"/>
              </a:rPr>
              <a:t>《</a:t>
            </a:r>
            <a:r>
              <a:rPr lang="ja-JP" altLang="en-US" b="1" dirty="0">
                <a:solidFill>
                  <a:schemeClr val="dk1"/>
                </a:solidFill>
                <a:latin typeface="BIZ UDPゴシック" panose="020B0400000000000000" pitchFamily="50" charset="-128"/>
                <a:ea typeface="BIZ UDPゴシック" panose="020B0400000000000000" pitchFamily="50" charset="-128"/>
              </a:rPr>
              <a:t>相談会場</a:t>
            </a:r>
            <a:r>
              <a:rPr lang="en-US" altLang="ja-JP" b="1" dirty="0">
                <a:solidFill>
                  <a:schemeClr val="dk1"/>
                </a:solidFill>
                <a:latin typeface="BIZ UDPゴシック" panose="020B0400000000000000" pitchFamily="50" charset="-128"/>
                <a:ea typeface="BIZ UDPゴシック" panose="020B0400000000000000" pitchFamily="50" charset="-128"/>
              </a:rPr>
              <a:t>》</a:t>
            </a:r>
            <a:endParaRPr lang="ja-JP" altLang="en-US" b="1" dirty="0">
              <a:solidFill>
                <a:schemeClr val="dk1"/>
              </a:solidFill>
              <a:latin typeface="BIZ UDPゴシック" panose="020B0400000000000000" pitchFamily="50" charset="-128"/>
              <a:ea typeface="BIZ UDPゴシック" panose="020B0400000000000000" pitchFamily="50" charset="-128"/>
            </a:endParaRPr>
          </a:p>
        </p:txBody>
      </p:sp>
      <p:sp>
        <p:nvSpPr>
          <p:cNvPr id="83" name="テキスト ボックス 82">
            <a:extLst>
              <a:ext uri="{FF2B5EF4-FFF2-40B4-BE49-F238E27FC236}">
                <a16:creationId xmlns:a16="http://schemas.microsoft.com/office/drawing/2014/main" id="{0F80CBD4-9DAD-8522-92DF-8A75E31C3C38}"/>
              </a:ext>
            </a:extLst>
          </p:cNvPr>
          <p:cNvSpPr txBox="1"/>
          <p:nvPr/>
        </p:nvSpPr>
        <p:spPr>
          <a:xfrm>
            <a:off x="692518" y="8576020"/>
            <a:ext cx="5616008" cy="246221"/>
          </a:xfrm>
          <a:prstGeom prst="rect">
            <a:avLst/>
          </a:prstGeom>
          <a:noFill/>
        </p:spPr>
        <p:txBody>
          <a:bodyPr wrap="square" rtlCol="0">
            <a:spAutoFit/>
          </a:bodyPr>
          <a:lstStyle/>
          <a:p>
            <a:r>
              <a:rPr lang="ja-JP" altLang="en-US" sz="1000" dirty="0">
                <a:latin typeface="BIZ UDゴシック" panose="020B0400000000000000" pitchFamily="49" charset="-128"/>
                <a:ea typeface="BIZ UDゴシック" panose="020B0400000000000000" pitchFamily="49" charset="-128"/>
              </a:rPr>
              <a:t>岐阜市薮田南</a:t>
            </a:r>
            <a:r>
              <a:rPr lang="en-US" altLang="ja-JP" sz="1000" dirty="0">
                <a:latin typeface="BIZ UDゴシック" panose="020B0400000000000000" pitchFamily="49" charset="-128"/>
                <a:ea typeface="BIZ UDゴシック" panose="020B0400000000000000" pitchFamily="49" charset="-128"/>
              </a:rPr>
              <a:t>5-14-53</a:t>
            </a:r>
            <a:r>
              <a:rPr lang="ja-JP" altLang="en-US" sz="1000" dirty="0">
                <a:latin typeface="BIZ UDゴシック" panose="020B0400000000000000" pitchFamily="49" charset="-128"/>
                <a:ea typeface="BIZ UDゴシック" panose="020B0400000000000000" pitchFamily="49" charset="-128"/>
              </a:rPr>
              <a:t>　</a:t>
            </a:r>
            <a:r>
              <a:rPr lang="en-US" altLang="ja-JP" sz="1000" dirty="0">
                <a:latin typeface="BIZ UDゴシック" panose="020B0400000000000000" pitchFamily="49" charset="-128"/>
                <a:ea typeface="BIZ UDゴシック" panose="020B0400000000000000" pitchFamily="49" charset="-128"/>
              </a:rPr>
              <a:t>OKB</a:t>
            </a:r>
            <a:r>
              <a:rPr lang="ja-JP" altLang="en-US" sz="1000" dirty="0">
                <a:latin typeface="BIZ UDゴシック" panose="020B0400000000000000" pitchFamily="49" charset="-128"/>
                <a:ea typeface="BIZ UDゴシック" panose="020B0400000000000000" pitchFamily="49" charset="-128"/>
              </a:rPr>
              <a:t>ふれあい会館</a:t>
            </a:r>
            <a:r>
              <a:rPr lang="en-US" altLang="ja-JP" sz="1000" dirty="0">
                <a:latin typeface="BIZ UDゴシック" panose="020B0400000000000000" pitchFamily="49" charset="-128"/>
                <a:ea typeface="BIZ UDゴシック" panose="020B0400000000000000" pitchFamily="49" charset="-128"/>
              </a:rPr>
              <a:t>10F</a:t>
            </a:r>
            <a:r>
              <a:rPr lang="ja-JP" altLang="en-US" sz="1000" dirty="0">
                <a:latin typeface="BIZ UDゴシック" panose="020B0400000000000000" pitchFamily="49" charset="-128"/>
                <a:ea typeface="BIZ UDゴシック" panose="020B0400000000000000" pitchFamily="49" charset="-128"/>
              </a:rPr>
              <a:t>　公益財団法人岐阜県産業経済振興センター内</a:t>
            </a:r>
          </a:p>
        </p:txBody>
      </p:sp>
      <p:sp>
        <p:nvSpPr>
          <p:cNvPr id="84" name="テキスト ボックス 83">
            <a:extLst>
              <a:ext uri="{FF2B5EF4-FFF2-40B4-BE49-F238E27FC236}">
                <a16:creationId xmlns:a16="http://schemas.microsoft.com/office/drawing/2014/main" id="{737EEEA2-7A01-ADEC-128B-AF543A3582B6}"/>
              </a:ext>
            </a:extLst>
          </p:cNvPr>
          <p:cNvSpPr txBox="1"/>
          <p:nvPr/>
        </p:nvSpPr>
        <p:spPr>
          <a:xfrm>
            <a:off x="1550789" y="8242911"/>
            <a:ext cx="2823648" cy="646331"/>
          </a:xfrm>
          <a:prstGeom prst="rect">
            <a:avLst/>
          </a:prstGeom>
          <a:noFill/>
        </p:spPr>
        <p:txBody>
          <a:bodyPr wrap="square" rtlCol="0">
            <a:spAutoFit/>
          </a:bodyPr>
          <a:lstStyle/>
          <a:p>
            <a:r>
              <a:rPr lang="ja-JP" altLang="en-US" b="1" spc="110" dirty="0">
                <a:latin typeface="BIZ UDゴシック" panose="020B0400000000000000" pitchFamily="49" charset="-128"/>
                <a:ea typeface="BIZ UDゴシック" panose="020B0400000000000000" pitchFamily="49" charset="-128"/>
              </a:rPr>
              <a:t>岐阜県よろず支援拠点</a:t>
            </a:r>
            <a:r>
              <a:rPr lang="ja-JP" altLang="en-US" sz="1600" b="1" spc="110" dirty="0">
                <a:latin typeface="BIZ UDゴシック" panose="020B0400000000000000" pitchFamily="49" charset="-128"/>
                <a:ea typeface="BIZ UDゴシック" panose="020B0400000000000000" pitchFamily="49" charset="-128"/>
              </a:rPr>
              <a:t>　</a:t>
            </a:r>
            <a:r>
              <a:rPr lang="ja-JP" altLang="en-US" sz="1800" b="1" i="0" u="none" strike="noStrike" spc="110" dirty="0">
                <a:solidFill>
                  <a:schemeClr val="tx1"/>
                </a:solidFill>
                <a:effectLst/>
                <a:latin typeface="BIZ UDゴシック" panose="020B0400000000000000" pitchFamily="49" charset="-128"/>
                <a:ea typeface="BIZ UDゴシック" panose="020B0400000000000000" pitchFamily="49" charset="-128"/>
              </a:rPr>
              <a:t>　　</a:t>
            </a:r>
            <a:endParaRPr kumimoji="1" lang="ja-JP" altLang="en-US" sz="800" b="1" dirty="0">
              <a:solidFill>
                <a:schemeClr val="tx1"/>
              </a:solidFill>
              <a:latin typeface="BIZ UDゴシック" panose="020B0400000000000000" pitchFamily="49" charset="-128"/>
              <a:ea typeface="BIZ UDゴシック" panose="020B0400000000000000" pitchFamily="49" charset="-128"/>
            </a:endParaRPr>
          </a:p>
          <a:p>
            <a:endParaRPr kumimoji="1" lang="ja-JP" altLang="en-US" dirty="0"/>
          </a:p>
        </p:txBody>
      </p:sp>
      <p:sp>
        <p:nvSpPr>
          <p:cNvPr id="85" name="テキスト ボックス 84">
            <a:extLst>
              <a:ext uri="{FF2B5EF4-FFF2-40B4-BE49-F238E27FC236}">
                <a16:creationId xmlns:a16="http://schemas.microsoft.com/office/drawing/2014/main" id="{6EC47D91-9A7F-D421-FB07-6950C2054780}"/>
              </a:ext>
            </a:extLst>
          </p:cNvPr>
          <p:cNvSpPr txBox="1"/>
          <p:nvPr/>
        </p:nvSpPr>
        <p:spPr>
          <a:xfrm>
            <a:off x="4177775" y="8247626"/>
            <a:ext cx="2537538" cy="369332"/>
          </a:xfrm>
          <a:prstGeom prst="rect">
            <a:avLst/>
          </a:prstGeom>
          <a:noFill/>
        </p:spPr>
        <p:txBody>
          <a:bodyPr wrap="square" rtlCol="0">
            <a:spAutoFit/>
          </a:bodyPr>
          <a:lstStyle/>
          <a:p>
            <a:r>
              <a:rPr lang="ja-JP" altLang="en-US" sz="1800" b="1" spc="110" dirty="0">
                <a:solidFill>
                  <a:schemeClr val="tx1"/>
                </a:solidFill>
                <a:latin typeface="BIZ UDゴシック" panose="020B0400000000000000" pitchFamily="49" charset="-128"/>
                <a:ea typeface="BIZ UDゴシック" panose="020B0400000000000000" pitchFamily="49" charset="-128"/>
              </a:rPr>
              <a:t>☎</a:t>
            </a:r>
            <a:r>
              <a:rPr lang="en-US" altLang="ja-JP" sz="1800" b="1" spc="110" dirty="0">
                <a:solidFill>
                  <a:schemeClr val="tx1"/>
                </a:solidFill>
                <a:latin typeface="BIZ UDゴシック" panose="020B0400000000000000" pitchFamily="49" charset="-128"/>
                <a:ea typeface="BIZ UDゴシック" panose="020B0400000000000000" pitchFamily="49" charset="-128"/>
              </a:rPr>
              <a:t>058-277-1088</a:t>
            </a:r>
            <a:endParaRPr kumimoji="1" lang="ja-JP" altLang="en-US" dirty="0"/>
          </a:p>
        </p:txBody>
      </p:sp>
      <p:pic>
        <p:nvPicPr>
          <p:cNvPr id="12" name="図 11">
            <a:extLst>
              <a:ext uri="{FF2B5EF4-FFF2-40B4-BE49-F238E27FC236}">
                <a16:creationId xmlns:a16="http://schemas.microsoft.com/office/drawing/2014/main" id="{1E05F6A5-DD20-B691-1446-1A52AC810D16}"/>
              </a:ext>
            </a:extLst>
          </p:cNvPr>
          <p:cNvPicPr>
            <a:picLocks noChangeAspect="1"/>
          </p:cNvPicPr>
          <p:nvPr/>
        </p:nvPicPr>
        <p:blipFill>
          <a:blip r:embed="rId10" cstate="print">
            <a:grayscl/>
            <a:extLst>
              <a:ext uri="{28A0092B-C50C-407E-A947-70E740481C1C}">
                <a14:useLocalDpi xmlns:a14="http://schemas.microsoft.com/office/drawing/2010/main" val="0"/>
              </a:ext>
            </a:extLst>
          </a:blip>
          <a:stretch>
            <a:fillRect/>
          </a:stretch>
        </p:blipFill>
        <p:spPr>
          <a:xfrm>
            <a:off x="4584281" y="603166"/>
            <a:ext cx="1654629" cy="597074"/>
          </a:xfrm>
          <a:prstGeom prst="rect">
            <a:avLst/>
          </a:prstGeom>
        </p:spPr>
      </p:pic>
      <p:pic>
        <p:nvPicPr>
          <p:cNvPr id="16" name="図 15">
            <a:extLst>
              <a:ext uri="{FF2B5EF4-FFF2-40B4-BE49-F238E27FC236}">
                <a16:creationId xmlns:a16="http://schemas.microsoft.com/office/drawing/2014/main" id="{01592AEA-2E4F-D643-6547-8B4AE44DC86E}"/>
              </a:ext>
            </a:extLst>
          </p:cNvPr>
          <p:cNvPicPr>
            <a:picLocks noChangeAspect="1"/>
          </p:cNvPicPr>
          <p:nvPr/>
        </p:nvPicPr>
        <p:blipFill>
          <a:blip r:embed="rId11" cstate="print">
            <a:biLevel thresh="75000"/>
            <a:extLst>
              <a:ext uri="{28A0092B-C50C-407E-A947-70E740481C1C}">
                <a14:useLocalDpi xmlns:a14="http://schemas.microsoft.com/office/drawing/2010/main" val="0"/>
              </a:ext>
            </a:extLst>
          </a:blip>
          <a:stretch>
            <a:fillRect/>
          </a:stretch>
        </p:blipFill>
        <p:spPr>
          <a:xfrm>
            <a:off x="240269" y="130263"/>
            <a:ext cx="600128" cy="607130"/>
          </a:xfrm>
          <a:prstGeom prst="rect">
            <a:avLst/>
          </a:prstGeom>
        </p:spPr>
      </p:pic>
      <p:sp>
        <p:nvSpPr>
          <p:cNvPr id="2" name="テキスト ボックス 1">
            <a:extLst>
              <a:ext uri="{FF2B5EF4-FFF2-40B4-BE49-F238E27FC236}">
                <a16:creationId xmlns:a16="http://schemas.microsoft.com/office/drawing/2014/main" id="{4F08151E-AA1D-A0DD-8298-5F621502E7BD}"/>
              </a:ext>
            </a:extLst>
          </p:cNvPr>
          <p:cNvSpPr txBox="1"/>
          <p:nvPr/>
        </p:nvSpPr>
        <p:spPr>
          <a:xfrm>
            <a:off x="352534" y="9310166"/>
            <a:ext cx="2090630" cy="461665"/>
          </a:xfrm>
          <a:prstGeom prst="rect">
            <a:avLst/>
          </a:prstGeom>
          <a:noFill/>
        </p:spPr>
        <p:txBody>
          <a:bodyPr wrap="square" rtlCol="0">
            <a:spAutoFit/>
          </a:bodyPr>
          <a:lstStyle/>
          <a:p>
            <a:r>
              <a:rPr lang="ja-JP" altLang="en-US" sz="2400" dirty="0">
                <a:latin typeface="BIZ UDPゴシック" panose="020B0400000000000000" pitchFamily="50" charset="-128"/>
                <a:ea typeface="BIZ UDPゴシック" panose="020B0400000000000000" pitchFamily="50" charset="-128"/>
              </a:rPr>
              <a:t>大垣市商工会　　</a:t>
            </a:r>
            <a:endParaRPr lang="ja-JP" altLang="en-US" sz="2400" dirty="0">
              <a:latin typeface="HGP創英角ｺﾞｼｯｸUB" panose="020B0900000000000000" pitchFamily="50" charset="-128"/>
              <a:ea typeface="HGP創英角ｺﾞｼｯｸUB" panose="020B0900000000000000" pitchFamily="50" charset="-128"/>
            </a:endParaRPr>
          </a:p>
        </p:txBody>
      </p:sp>
      <p:sp>
        <p:nvSpPr>
          <p:cNvPr id="3" name="正方形/長方形 2">
            <a:extLst>
              <a:ext uri="{FF2B5EF4-FFF2-40B4-BE49-F238E27FC236}">
                <a16:creationId xmlns:a16="http://schemas.microsoft.com/office/drawing/2014/main" id="{06EA5232-0F4E-38C6-6E63-598EF4B2455C}"/>
              </a:ext>
            </a:extLst>
          </p:cNvPr>
          <p:cNvSpPr/>
          <p:nvPr/>
        </p:nvSpPr>
        <p:spPr>
          <a:xfrm>
            <a:off x="3126743" y="9097083"/>
            <a:ext cx="3400315" cy="5715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t>本　　所　           </a:t>
            </a:r>
            <a:r>
              <a:rPr kumimoji="1" lang="en-US" altLang="ja-JP" sz="1400" dirty="0"/>
              <a:t>TEL 71-0294</a:t>
            </a:r>
            <a:r>
              <a:rPr kumimoji="1" lang="ja-JP" altLang="en-US" sz="1400" dirty="0"/>
              <a:t>　   </a:t>
            </a:r>
            <a:r>
              <a:rPr kumimoji="1" lang="en-US" altLang="ja-JP" sz="1400" dirty="0"/>
              <a:t>FAX 71-1770</a:t>
            </a:r>
          </a:p>
          <a:p>
            <a:r>
              <a:rPr lang="ja-JP" altLang="en-US" sz="1400" dirty="0"/>
              <a:t>上石津事務所  </a:t>
            </a:r>
            <a:r>
              <a:rPr lang="en-US" altLang="ja-JP" sz="1400" dirty="0"/>
              <a:t>TEL 45-2643</a:t>
            </a:r>
            <a:r>
              <a:rPr lang="ja-JP" altLang="en-US" sz="1400" dirty="0"/>
              <a:t>　　</a:t>
            </a:r>
            <a:r>
              <a:rPr lang="en-US" altLang="ja-JP" sz="1400" dirty="0"/>
              <a:t>FAX 45-2812</a:t>
            </a:r>
          </a:p>
          <a:p>
            <a:r>
              <a:rPr kumimoji="1" lang="ja-JP" altLang="en-US" sz="1400" dirty="0"/>
              <a:t>墨俣事務所　    </a:t>
            </a:r>
            <a:r>
              <a:rPr kumimoji="1" lang="en-US" altLang="ja-JP" sz="1400" dirty="0"/>
              <a:t>TEL 62-6283</a:t>
            </a:r>
            <a:r>
              <a:rPr kumimoji="1" lang="ja-JP" altLang="en-US" sz="1400" dirty="0"/>
              <a:t>　　</a:t>
            </a:r>
            <a:r>
              <a:rPr kumimoji="1" lang="en-US" altLang="ja-JP" sz="1400" dirty="0"/>
              <a:t>FAX 62-6346</a:t>
            </a:r>
            <a:endParaRPr kumimoji="1" lang="ja-JP" altLang="en-US" sz="1400" dirty="0"/>
          </a:p>
        </p:txBody>
      </p:sp>
    </p:spTree>
    <p:extLst>
      <p:ext uri="{BB962C8B-B14F-4D97-AF65-F5344CB8AC3E}">
        <p14:creationId xmlns:p14="http://schemas.microsoft.com/office/powerpoint/2010/main" val="320326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a:extLst>
              <a:ext uri="{FF2B5EF4-FFF2-40B4-BE49-F238E27FC236}">
                <a16:creationId xmlns:a16="http://schemas.microsoft.com/office/drawing/2014/main" id="{AD0903F3-9434-08A2-529F-35749BFEF859}"/>
              </a:ext>
            </a:extLst>
          </p:cNvPr>
          <p:cNvSpPr/>
          <p:nvPr/>
        </p:nvSpPr>
        <p:spPr>
          <a:xfrm>
            <a:off x="102501" y="8342321"/>
            <a:ext cx="6559965" cy="146707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extLst>
              <p:ext uri="{D42A27DB-BD31-4B8C-83A1-F6EECF244321}">
                <p14:modId xmlns:p14="http://schemas.microsoft.com/office/powerpoint/2010/main" val="2603605396"/>
              </p:ext>
            </p:extLst>
          </p:nvPr>
        </p:nvGraphicFramePr>
        <p:xfrm>
          <a:off x="406884" y="4914531"/>
          <a:ext cx="2926521" cy="2325847"/>
        </p:xfrm>
        <a:graphic>
          <a:graphicData uri="http://schemas.openxmlformats.org/drawingml/2006/table">
            <a:tbl>
              <a:tblPr firstRow="1" bandRow="1">
                <a:tableStyleId>{5940675A-B579-460E-94D1-54222C63F5DA}</a:tableStyleId>
              </a:tblPr>
              <a:tblGrid>
                <a:gridCol w="1107074">
                  <a:extLst>
                    <a:ext uri="{9D8B030D-6E8A-4147-A177-3AD203B41FA5}">
                      <a16:colId xmlns:a16="http://schemas.microsoft.com/office/drawing/2014/main" val="20000"/>
                    </a:ext>
                  </a:extLst>
                </a:gridCol>
                <a:gridCol w="1819447">
                  <a:extLst>
                    <a:ext uri="{9D8B030D-6E8A-4147-A177-3AD203B41FA5}">
                      <a16:colId xmlns:a16="http://schemas.microsoft.com/office/drawing/2014/main" val="20002"/>
                    </a:ext>
                  </a:extLst>
                </a:gridCol>
              </a:tblGrid>
              <a:tr h="252000">
                <a:tc>
                  <a:txBody>
                    <a:bodyPr/>
                    <a:lstStyle/>
                    <a:p>
                      <a:pPr algn="ctr"/>
                      <a:r>
                        <a:rPr kumimoji="1" lang="ja-JP" altLang="en-US" sz="900" dirty="0">
                          <a:latin typeface="BIZ UDPゴシック" panose="020B0400000000000000" pitchFamily="50" charset="-128"/>
                          <a:ea typeface="BIZ UDPゴシック" panose="020B0400000000000000" pitchFamily="50" charset="-128"/>
                        </a:rPr>
                        <a:t>分　野</a:t>
                      </a:r>
                    </a:p>
                  </a:txBody>
                  <a:tcPr anchor="ctr">
                    <a:solidFill>
                      <a:schemeClr val="bg2">
                        <a:lumMod val="90000"/>
                      </a:schemeClr>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開　催　日</a:t>
                      </a:r>
                    </a:p>
                  </a:txBody>
                  <a:tcPr anchor="ctr">
                    <a:solidFill>
                      <a:schemeClr val="bg2">
                        <a:lumMod val="90000"/>
                      </a:schemeClr>
                    </a:solidFill>
                  </a:tcPr>
                </a:tc>
                <a:extLst>
                  <a:ext uri="{0D108BD9-81ED-4DB2-BD59-A6C34878D82A}">
                    <a16:rowId xmlns:a16="http://schemas.microsoft.com/office/drawing/2014/main" val="10000"/>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税務</a:t>
                      </a:r>
                      <a:r>
                        <a:rPr kumimoji="1" lang="en-US" altLang="ja-JP" sz="900" b="1" dirty="0">
                          <a:latin typeface="BIZ UDPゴシック" panose="020B0400000000000000" pitchFamily="50" charset="-128"/>
                          <a:ea typeface="BIZ UDPゴシック" panose="020B0400000000000000" pitchFamily="50" charset="-128"/>
                        </a:rPr>
                        <a:t>/</a:t>
                      </a:r>
                      <a:r>
                        <a:rPr kumimoji="1" lang="ja-JP" altLang="en-US" sz="900" b="1" dirty="0">
                          <a:latin typeface="BIZ UDPゴシック" panose="020B0400000000000000" pitchFamily="50" charset="-128"/>
                          <a:ea typeface="BIZ UDPゴシック" panose="020B0400000000000000" pitchFamily="50" charset="-128"/>
                        </a:rPr>
                        <a:t>事業承継</a:t>
                      </a: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17</a:t>
                      </a:r>
                      <a:r>
                        <a:rPr kumimoji="1" lang="ja-JP" altLang="en-US" sz="800" dirty="0">
                          <a:latin typeface="BIZ UDPゴシック" panose="020B0400000000000000" pitchFamily="50" charset="-128"/>
                          <a:ea typeface="BIZ UDPゴシック" panose="020B0400000000000000" pitchFamily="50" charset="-128"/>
                        </a:rPr>
                        <a:t>日（火）、</a:t>
                      </a:r>
                      <a:r>
                        <a:rPr kumimoji="1" lang="en-US" altLang="ja-JP" sz="800" dirty="0">
                          <a:latin typeface="BIZ UDPゴシック" panose="020B0400000000000000" pitchFamily="50" charset="-128"/>
                          <a:ea typeface="BIZ UDPゴシック" panose="020B0400000000000000" pitchFamily="50" charset="-128"/>
                        </a:rPr>
                        <a:t>24</a:t>
                      </a:r>
                      <a:r>
                        <a:rPr kumimoji="1" lang="ja-JP" altLang="en-US" sz="800" dirty="0">
                          <a:latin typeface="BIZ UDPゴシック" panose="020B0400000000000000" pitchFamily="50" charset="-128"/>
                          <a:ea typeface="BIZ UDPゴシック" panose="020B0400000000000000" pitchFamily="50" charset="-128"/>
                        </a:rPr>
                        <a:t>日（火）、</a:t>
                      </a:r>
                      <a:r>
                        <a:rPr kumimoji="1" lang="en-US" altLang="ja-JP" sz="800" dirty="0">
                          <a:latin typeface="BIZ UDPゴシック" panose="020B0400000000000000" pitchFamily="50" charset="-128"/>
                          <a:ea typeface="BIZ UDPゴシック" panose="020B0400000000000000" pitchFamily="50" charset="-128"/>
                        </a:rPr>
                        <a:t>31</a:t>
                      </a:r>
                      <a:r>
                        <a:rPr kumimoji="1" lang="ja-JP" altLang="en-US" sz="800" dirty="0">
                          <a:latin typeface="BIZ UDPゴシック" panose="020B0400000000000000" pitchFamily="50" charset="-128"/>
                          <a:ea typeface="BIZ UDPゴシック" panose="020B0400000000000000" pitchFamily="50" charset="-128"/>
                        </a:rPr>
                        <a:t>日（火）</a:t>
                      </a:r>
                    </a:p>
                  </a:txBody>
                  <a:tcPr anchor="ctr"/>
                </a:tc>
                <a:extLst>
                  <a:ext uri="{0D108BD9-81ED-4DB2-BD59-A6C34878D82A}">
                    <a16:rowId xmlns:a16="http://schemas.microsoft.com/office/drawing/2014/main" val="10001"/>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法　律</a:t>
                      </a:r>
                    </a:p>
                  </a:txBody>
                  <a:tcPr anchor="ctr"/>
                </a:tc>
                <a:tc>
                  <a:txBody>
                    <a:bodyPr/>
                    <a:lstStyle/>
                    <a:p>
                      <a:r>
                        <a:rPr kumimoji="1" lang="en-US" altLang="ja-JP" sz="800" dirty="0">
                          <a:solidFill>
                            <a:schemeClr val="tx1"/>
                          </a:solidFill>
                          <a:latin typeface="BIZ UDPゴシック" panose="020B0400000000000000" pitchFamily="50" charset="-128"/>
                          <a:ea typeface="BIZ UDPゴシック" panose="020B0400000000000000" pitchFamily="50" charset="-128"/>
                        </a:rPr>
                        <a:t>23</a:t>
                      </a:r>
                      <a:r>
                        <a:rPr kumimoji="1" lang="ja-JP" altLang="en-US" sz="800" dirty="0">
                          <a:solidFill>
                            <a:schemeClr val="tx1"/>
                          </a:solidFill>
                          <a:latin typeface="BIZ UDPゴシック" panose="020B0400000000000000" pitchFamily="50" charset="-128"/>
                          <a:ea typeface="BIZ UDPゴシック" panose="020B0400000000000000" pitchFamily="50" charset="-128"/>
                        </a:rPr>
                        <a:t>日（月：午後）</a:t>
                      </a:r>
                    </a:p>
                  </a:txBody>
                  <a:tcPr anchor="ctr"/>
                </a:tc>
                <a:extLst>
                  <a:ext uri="{0D108BD9-81ED-4DB2-BD59-A6C34878D82A}">
                    <a16:rowId xmlns:a16="http://schemas.microsoft.com/office/drawing/2014/main" val="10011"/>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労　務</a:t>
                      </a:r>
                      <a:r>
                        <a:rPr kumimoji="1" lang="en-US" altLang="ja-JP" sz="900" b="1" dirty="0">
                          <a:latin typeface="BIZ UDPゴシック" panose="020B0400000000000000" pitchFamily="50" charset="-128"/>
                          <a:ea typeface="BIZ UDPゴシック" panose="020B0400000000000000" pitchFamily="50" charset="-128"/>
                        </a:rPr>
                        <a:t>/</a:t>
                      </a:r>
                      <a:r>
                        <a:rPr kumimoji="1" lang="ja-JP" altLang="en-US" sz="900" b="1" dirty="0">
                          <a:latin typeface="BIZ UDPゴシック" panose="020B0400000000000000" pitchFamily="50" charset="-128"/>
                          <a:ea typeface="BIZ UDPゴシック" panose="020B0400000000000000" pitchFamily="50" charset="-128"/>
                        </a:rPr>
                        <a:t>人　事</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4</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25</a:t>
                      </a:r>
                      <a:r>
                        <a:rPr kumimoji="1" lang="ja-JP" altLang="en-US" sz="800" dirty="0">
                          <a:latin typeface="BIZ UDPゴシック" panose="020B0400000000000000" pitchFamily="50" charset="-128"/>
                          <a:ea typeface="BIZ UDPゴシック" panose="020B0400000000000000" pitchFamily="50" charset="-128"/>
                        </a:rPr>
                        <a:t>日（水）</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3"/>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女性創業 </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19</a:t>
                      </a:r>
                      <a:r>
                        <a:rPr kumimoji="1" lang="ja-JP" altLang="en-US" sz="800" dirty="0">
                          <a:latin typeface="BIZ UDPゴシック" panose="020B0400000000000000" pitchFamily="50" charset="-128"/>
                          <a:ea typeface="BIZ UDPゴシック" panose="020B0400000000000000" pitchFamily="50" charset="-128"/>
                        </a:rPr>
                        <a:t>日（木）</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13"/>
                  </a:ext>
                </a:extLst>
              </a:tr>
              <a:tr h="0">
                <a:tc>
                  <a:txBody>
                    <a:bodyPr/>
                    <a:lstStyle/>
                    <a:p>
                      <a:pPr algn="l">
                        <a:lnSpc>
                          <a:spcPts val="1600"/>
                        </a:lnSpc>
                      </a:pPr>
                      <a:r>
                        <a:rPr kumimoji="1" lang="ja-JP" altLang="en-US" sz="900" b="1" dirty="0">
                          <a:latin typeface="BIZ UDPゴシック" panose="020B0400000000000000" pitchFamily="50" charset="-128"/>
                          <a:ea typeface="BIZ UDPゴシック" panose="020B0400000000000000" pitchFamily="50" charset="-128"/>
                        </a:rPr>
                        <a:t>デザイン</a:t>
                      </a:r>
                      <a:r>
                        <a:rPr kumimoji="1" lang="en-US" altLang="ja-JP" sz="900" b="1" dirty="0">
                          <a:latin typeface="BIZ UDPゴシック" panose="020B0400000000000000" pitchFamily="50" charset="-128"/>
                          <a:ea typeface="BIZ UDPゴシック" panose="020B0400000000000000" pitchFamily="50" charset="-128"/>
                        </a:rPr>
                        <a:t>/WEB</a:t>
                      </a: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4</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11</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25</a:t>
                      </a:r>
                      <a:r>
                        <a:rPr kumimoji="1" lang="ja-JP" altLang="en-US" sz="800" dirty="0">
                          <a:latin typeface="BIZ UDPゴシック" panose="020B0400000000000000" pitchFamily="50" charset="-128"/>
                          <a:ea typeface="BIZ UDPゴシック" panose="020B0400000000000000" pitchFamily="50" charset="-128"/>
                        </a:rPr>
                        <a:t>日（水）</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7"/>
                  </a:ext>
                </a:extLst>
              </a:tr>
              <a:tr h="0">
                <a:tc>
                  <a:txBody>
                    <a:bodyPr/>
                    <a:lstStyle/>
                    <a:p>
                      <a:pPr algn="l"/>
                      <a:r>
                        <a:rPr kumimoji="1" lang="en-US" altLang="ja-JP" sz="900" b="1" dirty="0">
                          <a:latin typeface="BIZ UDPゴシック" panose="020B0400000000000000" pitchFamily="50" charset="-128"/>
                          <a:ea typeface="BIZ UDPゴシック" panose="020B0400000000000000" pitchFamily="50" charset="-128"/>
                        </a:rPr>
                        <a:t>W E B </a:t>
                      </a:r>
                      <a:r>
                        <a:rPr kumimoji="1" lang="ja-JP" altLang="en-US" sz="900" b="1" dirty="0">
                          <a:latin typeface="BIZ UDPゴシック" panose="020B0400000000000000" pitchFamily="50" charset="-128"/>
                          <a:ea typeface="BIZ UDPゴシック" panose="020B0400000000000000" pitchFamily="50" charset="-128"/>
                        </a:rPr>
                        <a:t>（足立）</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6</a:t>
                      </a:r>
                      <a:r>
                        <a:rPr kumimoji="1" lang="ja-JP" altLang="en-US" sz="800" dirty="0">
                          <a:latin typeface="BIZ UDPゴシック" panose="020B0400000000000000" pitchFamily="50" charset="-128"/>
                          <a:ea typeface="BIZ UDPゴシック" panose="020B0400000000000000" pitchFamily="50" charset="-128"/>
                        </a:rPr>
                        <a:t>日（金）、</a:t>
                      </a:r>
                      <a:r>
                        <a:rPr kumimoji="1" lang="en-US" altLang="ja-JP" sz="800" dirty="0">
                          <a:latin typeface="BIZ UDPゴシック" panose="020B0400000000000000" pitchFamily="50" charset="-128"/>
                          <a:ea typeface="BIZ UDPゴシック" panose="020B0400000000000000" pitchFamily="50" charset="-128"/>
                        </a:rPr>
                        <a:t>16</a:t>
                      </a:r>
                      <a:r>
                        <a:rPr kumimoji="1" lang="ja-JP" altLang="en-US" sz="800" dirty="0">
                          <a:latin typeface="BIZ UDPゴシック" panose="020B0400000000000000" pitchFamily="50" charset="-128"/>
                          <a:ea typeface="BIZ UDPゴシック" panose="020B0400000000000000" pitchFamily="50" charset="-128"/>
                        </a:rPr>
                        <a:t>日（月）、</a:t>
                      </a:r>
                      <a:r>
                        <a:rPr kumimoji="1" lang="en-US" altLang="ja-JP" sz="800" dirty="0">
                          <a:latin typeface="BIZ UDPゴシック" panose="020B0400000000000000" pitchFamily="50" charset="-128"/>
                          <a:ea typeface="BIZ UDPゴシック" panose="020B0400000000000000" pitchFamily="50" charset="-128"/>
                        </a:rPr>
                        <a:t>23</a:t>
                      </a:r>
                      <a:r>
                        <a:rPr kumimoji="1" lang="ja-JP" altLang="en-US" sz="800" dirty="0">
                          <a:latin typeface="BIZ UDPゴシック" panose="020B0400000000000000" pitchFamily="50" charset="-128"/>
                          <a:ea typeface="BIZ UDPゴシック" panose="020B0400000000000000" pitchFamily="50" charset="-128"/>
                        </a:rPr>
                        <a:t>日（月）　　</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a:solidFill>
                            <a:schemeClr val="tx1"/>
                          </a:solidFill>
                          <a:latin typeface="BIZ UDPゴシック" panose="020B0400000000000000" pitchFamily="50" charset="-128"/>
                          <a:ea typeface="BIZ UDPゴシック" panose="020B0400000000000000" pitchFamily="50" charset="-128"/>
                        </a:rPr>
                        <a:t>日（月）</a:t>
                      </a:r>
                      <a:endParaRPr kumimoji="1" lang="ja-JP" altLang="en-US"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9"/>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1" dirty="0">
                          <a:latin typeface="BIZ UDPゴシック" panose="020B0400000000000000" pitchFamily="50" charset="-128"/>
                          <a:ea typeface="BIZ UDPゴシック" panose="020B0400000000000000" pitchFamily="50" charset="-128"/>
                        </a:rPr>
                        <a:t>W E B </a:t>
                      </a:r>
                      <a:r>
                        <a:rPr kumimoji="1" lang="ja-JP" altLang="en-US" sz="900" b="1" dirty="0">
                          <a:latin typeface="BIZ UDPゴシック" panose="020B0400000000000000" pitchFamily="50" charset="-128"/>
                          <a:ea typeface="BIZ UDPゴシック" panose="020B0400000000000000" pitchFamily="50" charset="-128"/>
                        </a:rPr>
                        <a:t>（篠田）</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6</a:t>
                      </a:r>
                      <a:r>
                        <a:rPr kumimoji="1" lang="ja-JP" altLang="en-US" sz="800" dirty="0">
                          <a:latin typeface="BIZ UDPゴシック" panose="020B0400000000000000" pitchFamily="50" charset="-128"/>
                          <a:ea typeface="BIZ UDPゴシック" panose="020B0400000000000000" pitchFamily="50" charset="-128"/>
                        </a:rPr>
                        <a:t>日（金）、１３日（金）、</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a:latin typeface="BIZ UDPゴシック" panose="020B0400000000000000" pitchFamily="50" charset="-128"/>
                          <a:ea typeface="BIZ UDPゴシック" panose="020B0400000000000000" pitchFamily="50" charset="-128"/>
                        </a:rPr>
                        <a:t>日（月）</a:t>
                      </a:r>
                    </a:p>
                  </a:txBody>
                  <a:tcPr anchor="ctr"/>
                </a:tc>
                <a:extLst>
                  <a:ext uri="{0D108BD9-81ED-4DB2-BD59-A6C34878D82A}">
                    <a16:rowId xmlns:a16="http://schemas.microsoft.com/office/drawing/2014/main" val="2420195788"/>
                  </a:ext>
                </a:extLst>
              </a:tr>
              <a:tr h="0">
                <a:tc>
                  <a:txBody>
                    <a:bodyPr/>
                    <a:lstStyle/>
                    <a:p>
                      <a:pPr algn="l"/>
                      <a:r>
                        <a:rPr kumimoji="1" lang="en-US" altLang="ja-JP" sz="900" b="1" dirty="0">
                          <a:latin typeface="BIZ UDPゴシック" panose="020B0400000000000000" pitchFamily="50" charset="-128"/>
                          <a:ea typeface="BIZ UDPゴシック" panose="020B0400000000000000" pitchFamily="50" charset="-128"/>
                        </a:rPr>
                        <a:t>E</a:t>
                      </a:r>
                      <a:r>
                        <a:rPr kumimoji="1" lang="ja-JP" altLang="en-US" sz="900" b="1" dirty="0">
                          <a:latin typeface="BIZ UDPゴシック" panose="020B0400000000000000" pitchFamily="50" charset="-128"/>
                          <a:ea typeface="BIZ UDPゴシック" panose="020B0400000000000000" pitchFamily="50" charset="-128"/>
                        </a:rPr>
                        <a:t>　</a:t>
                      </a:r>
                      <a:r>
                        <a:rPr kumimoji="1" lang="en-US" altLang="ja-JP" sz="900" b="1" dirty="0">
                          <a:latin typeface="BIZ UDPゴシック" panose="020B0400000000000000" pitchFamily="50" charset="-128"/>
                          <a:ea typeface="BIZ UDPゴシック" panose="020B0400000000000000" pitchFamily="50" charset="-128"/>
                        </a:rPr>
                        <a:t>C</a:t>
                      </a:r>
                      <a:endParaRPr kumimoji="1" lang="ja-JP" altLang="en-US"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3</a:t>
                      </a:r>
                      <a:r>
                        <a:rPr kumimoji="1" lang="ja-JP" altLang="en-US" sz="800" dirty="0">
                          <a:solidFill>
                            <a:schemeClr val="tx1"/>
                          </a:solidFill>
                          <a:latin typeface="BIZ UDPゴシック" panose="020B0400000000000000" pitchFamily="50" charset="-128"/>
                          <a:ea typeface="BIZ UDPゴシック" panose="020B0400000000000000" pitchFamily="50" charset="-128"/>
                        </a:rPr>
                        <a:t>日（火）、</a:t>
                      </a:r>
                      <a:r>
                        <a:rPr kumimoji="1" lang="en-US" altLang="ja-JP" sz="800" dirty="0">
                          <a:solidFill>
                            <a:schemeClr val="tx1"/>
                          </a:solidFill>
                          <a:latin typeface="BIZ UDPゴシック" panose="020B0400000000000000" pitchFamily="50" charset="-128"/>
                          <a:ea typeface="BIZ UDPゴシック" panose="020B0400000000000000" pitchFamily="50" charset="-128"/>
                        </a:rPr>
                        <a:t>13</a:t>
                      </a:r>
                      <a:r>
                        <a:rPr kumimoji="1" lang="ja-JP" altLang="en-US" sz="800" dirty="0">
                          <a:latin typeface="BIZ UDPゴシック" panose="020B0400000000000000" pitchFamily="50" charset="-128"/>
                          <a:ea typeface="BIZ UDPゴシック" panose="020B0400000000000000" pitchFamily="50" charset="-128"/>
                        </a:rPr>
                        <a:t>日（金）、</a:t>
                      </a:r>
                      <a:r>
                        <a:rPr kumimoji="1" lang="en-US" altLang="ja-JP" sz="800" dirty="0">
                          <a:latin typeface="BIZ UDPゴシック" panose="020B0400000000000000" pitchFamily="50" charset="-128"/>
                          <a:ea typeface="BIZ UDPゴシック" panose="020B0400000000000000" pitchFamily="50" charset="-128"/>
                        </a:rPr>
                        <a:t>16</a:t>
                      </a:r>
                      <a:r>
                        <a:rPr kumimoji="1" lang="ja-JP" altLang="en-US" sz="800" dirty="0">
                          <a:latin typeface="BIZ UDPゴシック" panose="020B0400000000000000" pitchFamily="50" charset="-128"/>
                          <a:ea typeface="BIZ UDPゴシック" panose="020B0400000000000000" pitchFamily="50" charset="-128"/>
                        </a:rPr>
                        <a:t>日（月）　　</a:t>
                      </a:r>
                      <a:r>
                        <a:rPr kumimoji="1" lang="en-US" altLang="ja-JP" sz="800" dirty="0">
                          <a:latin typeface="BIZ UDPゴシック" panose="020B0400000000000000" pitchFamily="50" charset="-128"/>
                          <a:ea typeface="BIZ UDPゴシック" panose="020B0400000000000000" pitchFamily="50" charset="-128"/>
                        </a:rPr>
                        <a:t>27</a:t>
                      </a:r>
                      <a:r>
                        <a:rPr kumimoji="1" lang="ja-JP" altLang="en-US" sz="800" dirty="0">
                          <a:latin typeface="BIZ UDPゴシック" panose="020B0400000000000000" pitchFamily="50" charset="-128"/>
                          <a:ea typeface="BIZ UDPゴシック" panose="020B0400000000000000" pitchFamily="50" charset="-128"/>
                        </a:rPr>
                        <a:t>日（金）</a:t>
                      </a:r>
                      <a:r>
                        <a:rPr kumimoji="1" lang="en-US" altLang="ja-JP" sz="800" dirty="0">
                          <a:latin typeface="BIZ UDPゴシック" panose="020B0400000000000000" pitchFamily="50" charset="-128"/>
                          <a:ea typeface="BIZ UDPゴシック" panose="020B0400000000000000" pitchFamily="50" charset="-128"/>
                        </a:rPr>
                        <a:t>31</a:t>
                      </a:r>
                      <a:r>
                        <a:rPr kumimoji="1" lang="ja-JP" altLang="en-US" sz="800" dirty="0">
                          <a:latin typeface="BIZ UDPゴシック" panose="020B0400000000000000" pitchFamily="50" charset="-128"/>
                          <a:ea typeface="BIZ UDPゴシック" panose="020B0400000000000000" pitchFamily="50" charset="-128"/>
                        </a:rPr>
                        <a:t>日（火）</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15"/>
                  </a:ext>
                </a:extLst>
              </a:tr>
            </a:tbl>
          </a:graphicData>
        </a:graphic>
      </p:graphicFrame>
      <p:sp>
        <p:nvSpPr>
          <p:cNvPr id="13" name="テキスト ボックス 12"/>
          <p:cNvSpPr txBox="1"/>
          <p:nvPr/>
        </p:nvSpPr>
        <p:spPr>
          <a:xfrm>
            <a:off x="3616187" y="4414704"/>
            <a:ext cx="2487431" cy="400110"/>
          </a:xfrm>
          <a:prstGeom prst="rect">
            <a:avLst/>
          </a:prstGeom>
          <a:noFill/>
        </p:spPr>
        <p:txBody>
          <a:bodyPr wrap="square" rtlCol="0">
            <a:spAutoFit/>
          </a:bodyPr>
          <a:lstStyle/>
          <a:p>
            <a:r>
              <a:rPr lang="en-US" altLang="ja-JP" sz="2000" dirty="0">
                <a:latin typeface="HGP創英角ｺﾞｼｯｸUB" panose="020B0900000000000000" pitchFamily="50" charset="-128"/>
                <a:ea typeface="HGP創英角ｺﾞｼｯｸUB" panose="020B0900000000000000" pitchFamily="50" charset="-128"/>
              </a:rPr>
              <a:t>2023</a:t>
            </a:r>
            <a:r>
              <a:rPr lang="ja-JP" altLang="en-US" sz="2000" dirty="0">
                <a:latin typeface="HGP創英角ｺﾞｼｯｸUB" panose="020B0900000000000000" pitchFamily="50" charset="-128"/>
                <a:ea typeface="HGP創英角ｺﾞｼｯｸUB" panose="020B0900000000000000" pitchFamily="50" charset="-128"/>
              </a:rPr>
              <a:t>年</a:t>
            </a:r>
            <a:r>
              <a:rPr lang="en-US" altLang="ja-JP" sz="2000" dirty="0">
                <a:latin typeface="HGP創英角ｺﾞｼｯｸUB" panose="020B0900000000000000" pitchFamily="50" charset="-128"/>
                <a:ea typeface="HGP創英角ｺﾞｼｯｸUB" panose="020B0900000000000000" pitchFamily="50" charset="-128"/>
              </a:rPr>
              <a:t>11</a:t>
            </a:r>
            <a:r>
              <a:rPr kumimoji="1" lang="ja-JP" altLang="en-US" sz="1400" dirty="0">
                <a:latin typeface="HGP創英角ｺﾞｼｯｸUB" panose="020B0900000000000000" pitchFamily="50" charset="-128"/>
                <a:ea typeface="HGP創英角ｺﾞｼｯｸUB" panose="020B0900000000000000" pitchFamily="50" charset="-128"/>
              </a:rPr>
              <a:t>月</a:t>
            </a:r>
            <a:r>
              <a:rPr kumimoji="1" lang="ja-JP" altLang="en-US" sz="1100" dirty="0">
                <a:latin typeface="HGP創英角ｺﾞｼｯｸUB" panose="020B0900000000000000" pitchFamily="50" charset="-128"/>
                <a:ea typeface="HGP創英角ｺﾞｼｯｸUB" panose="020B0900000000000000" pitchFamily="50" charset="-128"/>
              </a:rPr>
              <a:t>　</a:t>
            </a:r>
            <a:r>
              <a:rPr kumimoji="1" lang="ja-JP" altLang="en-US" sz="1600" dirty="0">
                <a:latin typeface="HGP創英角ｺﾞｼｯｸUB" panose="020B0900000000000000" pitchFamily="50" charset="-128"/>
                <a:ea typeface="HGP創英角ｺﾞｼｯｸUB" panose="020B0900000000000000" pitchFamily="50" charset="-128"/>
              </a:rPr>
              <a:t>開催日</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3" name="角丸四角形 2"/>
          <p:cNvSpPr/>
          <p:nvPr/>
        </p:nvSpPr>
        <p:spPr>
          <a:xfrm>
            <a:off x="562126" y="724246"/>
            <a:ext cx="5937592" cy="1341824"/>
          </a:xfrm>
          <a:prstGeom prst="roundRect">
            <a:avLst>
              <a:gd name="adj" fmla="val 504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p>
        </p:txBody>
      </p:sp>
      <p:sp>
        <p:nvSpPr>
          <p:cNvPr id="26" name="テキスト ボックス 11"/>
          <p:cNvSpPr txBox="1"/>
          <p:nvPr/>
        </p:nvSpPr>
        <p:spPr>
          <a:xfrm>
            <a:off x="674342" y="780407"/>
            <a:ext cx="5789545" cy="95592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ct val="150000"/>
              </a:lnSpc>
            </a:pPr>
            <a:r>
              <a:rPr lang="ja-JP" altLang="en-US" sz="1000" dirty="0">
                <a:latin typeface="BIZ UDPゴシック" panose="020B0400000000000000" pitchFamily="50" charset="-128"/>
                <a:ea typeface="BIZ UDPゴシック" panose="020B0400000000000000" pitchFamily="50" charset="-128"/>
              </a:rPr>
              <a:t>■　相談を希望される方は  </a:t>
            </a:r>
            <a:r>
              <a:rPr lang="ja-JP" altLang="en-US" sz="1000" dirty="0">
                <a:solidFill>
                  <a:schemeClr val="tx1"/>
                </a:solidFill>
                <a:latin typeface="BIZ UDPゴシック" panose="020B0400000000000000" pitchFamily="50" charset="-128"/>
                <a:ea typeface="BIZ UDPゴシック" panose="020B0400000000000000" pitchFamily="50" charset="-128"/>
              </a:rPr>
              <a:t>大垣市商工会  </a:t>
            </a:r>
            <a:r>
              <a:rPr lang="ja-JP" altLang="en-US" sz="1000" dirty="0">
                <a:latin typeface="BIZ UDPゴシック" panose="020B0400000000000000" pitchFamily="50" charset="-128"/>
                <a:ea typeface="BIZ UDPゴシック" panose="020B0400000000000000" pitchFamily="50" charset="-128"/>
              </a:rPr>
              <a:t>まで、お電話にてお申込みください。</a:t>
            </a:r>
            <a:endParaRPr lang="en-US" altLang="ja-JP" sz="1000" dirty="0">
              <a:latin typeface="BIZ UDPゴシック" panose="020B0400000000000000" pitchFamily="50" charset="-128"/>
              <a:ea typeface="BIZ UDPゴシック" panose="020B0400000000000000" pitchFamily="50" charset="-128"/>
            </a:endParaRPr>
          </a:p>
          <a:p>
            <a:pPr>
              <a:lnSpc>
                <a:spcPct val="150000"/>
              </a:lnSpc>
            </a:pPr>
            <a:r>
              <a:rPr lang="ja-JP" altLang="en-US" sz="1000" dirty="0">
                <a:latin typeface="BIZ UDPゴシック" panose="020B0400000000000000" pitchFamily="50" charset="-128"/>
                <a:ea typeface="BIZ UDPゴシック" panose="020B0400000000000000" pitchFamily="50" charset="-128"/>
              </a:rPr>
              <a:t>■　事前予約制となります。下記スケジュールをご参照の上、ご予約ください。</a:t>
            </a:r>
            <a:endParaRPr lang="en-US" altLang="ja-JP" sz="1000" dirty="0">
              <a:latin typeface="BIZ UDPゴシック" panose="020B0400000000000000" pitchFamily="50" charset="-128"/>
              <a:ea typeface="BIZ UDPゴシック" panose="020B0400000000000000" pitchFamily="50" charset="-128"/>
            </a:endParaRPr>
          </a:p>
          <a:p>
            <a:pPr>
              <a:lnSpc>
                <a:spcPct val="150000"/>
              </a:lnSpc>
            </a:pPr>
            <a:r>
              <a:rPr lang="ja-JP" altLang="en-US" sz="1000" dirty="0">
                <a:latin typeface="BIZ UDPゴシック" panose="020B0400000000000000" pitchFamily="50" charset="-128"/>
                <a:ea typeface="BIZ UDPゴシック" panose="020B0400000000000000" pitchFamily="50" charset="-128"/>
              </a:rPr>
              <a:t>■　法律に関するご相談は、</a:t>
            </a:r>
            <a:r>
              <a:rPr lang="en-US" altLang="ja-JP" sz="1000" dirty="0">
                <a:latin typeface="BIZ UDPゴシック" panose="020B0400000000000000" pitchFamily="50" charset="-128"/>
                <a:ea typeface="BIZ UDPゴシック" panose="020B0400000000000000" pitchFamily="50" charset="-128"/>
              </a:rPr>
              <a:t>1</a:t>
            </a:r>
            <a:r>
              <a:rPr lang="ja-JP" altLang="en-US" sz="1000" dirty="0">
                <a:latin typeface="BIZ UDPゴシック" panose="020B0400000000000000" pitchFamily="50" charset="-128"/>
                <a:ea typeface="BIZ UDPゴシック" panose="020B0400000000000000" pitchFamily="50" charset="-128"/>
              </a:rPr>
              <a:t>回</a:t>
            </a:r>
            <a:r>
              <a:rPr lang="ja-JP" altLang="en-US" sz="1000" b="1" dirty="0">
                <a:latin typeface="BIZ UDPゴシック" panose="020B0400000000000000" pitchFamily="50" charset="-128"/>
                <a:ea typeface="BIZ UDPゴシック" panose="020B0400000000000000" pitchFamily="50" charset="-128"/>
              </a:rPr>
              <a:t>３０</a:t>
            </a:r>
            <a:r>
              <a:rPr lang="ja-JP" altLang="en-US" sz="1000" dirty="0">
                <a:latin typeface="BIZ UDPゴシック" panose="020B0400000000000000" pitchFamily="50" charset="-128"/>
                <a:ea typeface="BIZ UDPゴシック" panose="020B0400000000000000" pitchFamily="50" charset="-128"/>
              </a:rPr>
              <a:t>分。その他のご相談は、初回</a:t>
            </a:r>
            <a:r>
              <a:rPr lang="en-US" altLang="ja-JP" sz="1000" b="1" dirty="0">
                <a:latin typeface="BIZ UDPゴシック" panose="020B0400000000000000" pitchFamily="50" charset="-128"/>
                <a:ea typeface="BIZ UDPゴシック" panose="020B0400000000000000" pitchFamily="50" charset="-128"/>
              </a:rPr>
              <a:t>60</a:t>
            </a:r>
            <a:r>
              <a:rPr lang="ja-JP" altLang="en-US" sz="1000" dirty="0">
                <a:latin typeface="BIZ UDPゴシック" panose="020B0400000000000000" pitchFamily="50" charset="-128"/>
                <a:ea typeface="BIZ UDPゴシック" panose="020B0400000000000000" pitchFamily="50" charset="-128"/>
              </a:rPr>
              <a:t>分を目安に対応しております。</a:t>
            </a:r>
            <a:endParaRPr lang="en-US" altLang="ja-JP" sz="1000" dirty="0">
              <a:latin typeface="BIZ UDPゴシック" panose="020B0400000000000000" pitchFamily="50" charset="-128"/>
              <a:ea typeface="BIZ UDPゴシック" panose="020B0400000000000000" pitchFamily="50" charset="-128"/>
            </a:endParaRPr>
          </a:p>
          <a:p>
            <a:pPr>
              <a:lnSpc>
                <a:spcPct val="150000"/>
              </a:lnSpc>
            </a:pPr>
            <a:r>
              <a:rPr lang="ja-JP" altLang="en-US" sz="1000" dirty="0">
                <a:latin typeface="BIZ UDPゴシック" panose="020B0400000000000000" pitchFamily="50" charset="-128"/>
                <a:ea typeface="BIZ UDPゴシック" panose="020B0400000000000000" pitchFamily="50" charset="-128"/>
              </a:rPr>
              <a:t>■　</a:t>
            </a:r>
            <a:r>
              <a:rPr kumimoji="1" lang="zh-TW" altLang="en-US" sz="1000" dirty="0">
                <a:latin typeface="BIZ UDPゴシック" panose="020B0400000000000000" pitchFamily="50" charset="-128"/>
                <a:ea typeface="BIZ UDPゴシック" panose="020B0400000000000000" pitchFamily="50" charset="-128"/>
              </a:rPr>
              <a:t>相談時間</a:t>
            </a:r>
            <a:r>
              <a:rPr kumimoji="1" lang="ja-JP" altLang="en-US" sz="1000" dirty="0">
                <a:latin typeface="BIZ UDPゴシック" panose="020B0400000000000000" pitchFamily="50" charset="-128"/>
                <a:ea typeface="BIZ UDPゴシック" panose="020B0400000000000000" pitchFamily="50" charset="-128"/>
              </a:rPr>
              <a:t>は、</a:t>
            </a:r>
            <a:r>
              <a:rPr kumimoji="1" lang="zh-TW" altLang="en-US" sz="1000" dirty="0">
                <a:latin typeface="BIZ UDPゴシック" panose="020B0400000000000000" pitchFamily="50" charset="-128"/>
                <a:ea typeface="BIZ UDPゴシック" panose="020B0400000000000000" pitchFamily="50" charset="-128"/>
              </a:rPr>
              <a:t>通常：</a:t>
            </a:r>
            <a:r>
              <a:rPr kumimoji="1" lang="en-US" altLang="zh-TW" sz="1000" dirty="0">
                <a:latin typeface="BIZ UDPゴシック" panose="020B0400000000000000" pitchFamily="50" charset="-128"/>
                <a:ea typeface="BIZ UDPゴシック" panose="020B0400000000000000" pitchFamily="50" charset="-128"/>
              </a:rPr>
              <a:t>9</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00</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17</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00</a:t>
            </a:r>
            <a:r>
              <a:rPr kumimoji="1" lang="zh-TW" altLang="en-US" sz="10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a:t>
            </a:r>
            <a:r>
              <a:rPr kumimoji="1" lang="zh-TW" altLang="en-US" sz="1000" dirty="0">
                <a:latin typeface="BIZ UDPゴシック" panose="020B0400000000000000" pitchFamily="50" charset="-128"/>
                <a:ea typeface="BIZ UDPゴシック" panose="020B0400000000000000" pitchFamily="50" charset="-128"/>
              </a:rPr>
              <a:t>午前</a:t>
            </a:r>
            <a:r>
              <a:rPr kumimoji="1" lang="ja-JP"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9</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00</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12</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00</a:t>
            </a:r>
            <a:r>
              <a:rPr kumimoji="1" lang="zh-TW" altLang="en-US" sz="10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a:t>
            </a:r>
            <a:r>
              <a:rPr kumimoji="1" lang="zh-TW" altLang="en-US" sz="1000" dirty="0">
                <a:latin typeface="BIZ UDPゴシック" panose="020B0400000000000000" pitchFamily="50" charset="-128"/>
                <a:ea typeface="BIZ UDPゴシック" panose="020B0400000000000000" pitchFamily="50" charset="-128"/>
              </a:rPr>
              <a:t>午後</a:t>
            </a:r>
            <a:r>
              <a:rPr kumimoji="1" lang="ja-JP"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13</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00</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17</a:t>
            </a:r>
            <a:r>
              <a:rPr kumimoji="1" lang="zh-TW" altLang="en-US" sz="1000" dirty="0">
                <a:latin typeface="BIZ UDPゴシック" panose="020B0400000000000000" pitchFamily="50" charset="-128"/>
                <a:ea typeface="BIZ UDPゴシック" panose="020B0400000000000000" pitchFamily="50" charset="-128"/>
              </a:rPr>
              <a:t>：</a:t>
            </a:r>
            <a:r>
              <a:rPr kumimoji="1" lang="en-US" altLang="zh-TW" sz="1000" dirty="0">
                <a:latin typeface="BIZ UDPゴシック" panose="020B0400000000000000" pitchFamily="50" charset="-128"/>
                <a:ea typeface="BIZ UDPゴシック" panose="020B0400000000000000" pitchFamily="50" charset="-128"/>
              </a:rPr>
              <a:t>00</a:t>
            </a:r>
            <a:endParaRPr lang="en-US" altLang="zh-TW" sz="1000" dirty="0">
              <a:latin typeface="BIZ UDPゴシック" panose="020B0400000000000000" pitchFamily="50" charset="-128"/>
              <a:ea typeface="BIZ UDPゴシック" panose="020B0400000000000000" pitchFamily="50" charset="-128"/>
            </a:endParaRPr>
          </a:p>
          <a:p>
            <a:pPr>
              <a:lnSpc>
                <a:spcPct val="150000"/>
              </a:lnSpc>
            </a:pPr>
            <a:r>
              <a:rPr lang="ja-JP" altLang="en-US" sz="1000" dirty="0">
                <a:latin typeface="BIZ UDPゴシック" panose="020B0400000000000000" pitchFamily="50" charset="-128"/>
                <a:ea typeface="BIZ UDPゴシック" panose="020B0400000000000000" pitchFamily="50" charset="-128"/>
              </a:rPr>
              <a:t>■　</a:t>
            </a:r>
            <a:r>
              <a:rPr kumimoji="1" lang="zh-TW" altLang="en-US" sz="1000" dirty="0">
                <a:latin typeface="BIZ UDPゴシック" panose="020B0400000000000000" pitchFamily="50" charset="-128"/>
                <a:ea typeface="BIZ UDPゴシック" panose="020B0400000000000000" pitchFamily="50" charset="-128"/>
              </a:rPr>
              <a:t>最終受付</a:t>
            </a:r>
            <a:r>
              <a:rPr kumimoji="1" lang="ja-JP" altLang="en-US" sz="1000" dirty="0">
                <a:latin typeface="BIZ UDPゴシック" panose="020B0400000000000000" pitchFamily="50" charset="-128"/>
                <a:ea typeface="BIZ UDPゴシック" panose="020B0400000000000000" pitchFamily="50" charset="-128"/>
              </a:rPr>
              <a:t>は午前は</a:t>
            </a:r>
            <a:r>
              <a:rPr kumimoji="1" lang="en-US" altLang="ja-JP" sz="1000" dirty="0">
                <a:latin typeface="BIZ UDPゴシック" panose="020B0400000000000000" pitchFamily="50" charset="-128"/>
                <a:ea typeface="BIZ UDPゴシック" panose="020B0400000000000000" pitchFamily="50" charset="-128"/>
              </a:rPr>
              <a:t>11</a:t>
            </a:r>
            <a:r>
              <a:rPr kumimoji="1" lang="ja-JP" altLang="en-US" sz="1000" dirty="0">
                <a:latin typeface="BIZ UDPゴシック" panose="020B0400000000000000" pitchFamily="50" charset="-128"/>
                <a:ea typeface="BIZ UDPゴシック" panose="020B0400000000000000" pitchFamily="50" charset="-128"/>
              </a:rPr>
              <a:t>時、午後は</a:t>
            </a:r>
            <a:r>
              <a:rPr kumimoji="1" lang="en-US" altLang="zh-TW" sz="1000" dirty="0">
                <a:latin typeface="BIZ UDPゴシック" panose="020B0400000000000000" pitchFamily="50" charset="-128"/>
                <a:ea typeface="BIZ UDPゴシック" panose="020B0400000000000000" pitchFamily="50" charset="-128"/>
              </a:rPr>
              <a:t>16</a:t>
            </a:r>
            <a:r>
              <a:rPr kumimoji="1" lang="zh-TW" altLang="en-US" sz="1000" dirty="0">
                <a:latin typeface="BIZ UDPゴシック" panose="020B0400000000000000" pitchFamily="50" charset="-128"/>
                <a:ea typeface="BIZ UDPゴシック" panose="020B0400000000000000" pitchFamily="50" charset="-128"/>
              </a:rPr>
              <a:t>時</a:t>
            </a:r>
            <a:r>
              <a:rPr kumimoji="1" lang="ja-JP" altLang="en-US" sz="1000" dirty="0">
                <a:latin typeface="BIZ UDPゴシック" panose="020B0400000000000000" pitchFamily="50" charset="-128"/>
                <a:ea typeface="BIZ UDPゴシック" panose="020B0400000000000000" pitchFamily="50" charset="-128"/>
              </a:rPr>
              <a:t>となります。</a:t>
            </a:r>
            <a:r>
              <a:rPr kumimoji="1" lang="zh-TW" altLang="en-US" sz="1000" dirty="0">
                <a:latin typeface="BIZ UDPゴシック" panose="020B0400000000000000" pitchFamily="50" charset="-128"/>
                <a:ea typeface="BIZ UDPゴシック" panose="020B0400000000000000" pitchFamily="50" charset="-128"/>
              </a:rPr>
              <a:t> 　</a:t>
            </a:r>
          </a:p>
          <a:p>
            <a:pPr>
              <a:lnSpc>
                <a:spcPct val="150000"/>
              </a:lnSpc>
            </a:pPr>
            <a:endParaRPr kumimoji="1" lang="ja-JP" altLang="en-US" sz="1000" dirty="0">
              <a:latin typeface="BIZ UDPゴシック" panose="020B0400000000000000" pitchFamily="50" charset="-128"/>
              <a:ea typeface="BIZ UDPゴシック" panose="020B0400000000000000" pitchFamily="50" charset="-128"/>
            </a:endParaRPr>
          </a:p>
        </p:txBody>
      </p:sp>
      <p:sp>
        <p:nvSpPr>
          <p:cNvPr id="31" name="テキスト ボックス 30">
            <a:extLst>
              <a:ext uri="{FF2B5EF4-FFF2-40B4-BE49-F238E27FC236}">
                <a16:creationId xmlns:a16="http://schemas.microsoft.com/office/drawing/2014/main" id="{C500B9B3-DE19-8D01-9C5C-50D21AC307EF}"/>
              </a:ext>
            </a:extLst>
          </p:cNvPr>
          <p:cNvSpPr txBox="1"/>
          <p:nvPr/>
        </p:nvSpPr>
        <p:spPr>
          <a:xfrm>
            <a:off x="786970" y="132518"/>
            <a:ext cx="5789545" cy="553998"/>
          </a:xfrm>
          <a:prstGeom prst="rect">
            <a:avLst/>
          </a:prstGeom>
          <a:noFill/>
        </p:spPr>
        <p:txBody>
          <a:bodyPr wrap="square">
            <a:spAutoFit/>
          </a:bodyPr>
          <a:lstStyle/>
          <a:p>
            <a:r>
              <a:rPr lang="ja-JP" altLang="en-US" sz="1500" dirty="0">
                <a:latin typeface="HGP創英角ｺﾞｼｯｸUB" panose="020B0900000000000000" pitchFamily="50" charset="-128"/>
                <a:ea typeface="HGP創英角ｺﾞｼｯｸUB" panose="020B0900000000000000" pitchFamily="50" charset="-128"/>
              </a:rPr>
              <a:t>岐阜県よろず支援拠点</a:t>
            </a:r>
            <a:endParaRPr lang="en-US" altLang="ja-JP" sz="1500" dirty="0">
              <a:latin typeface="HGP創英角ｺﾞｼｯｸUB" panose="020B0900000000000000" pitchFamily="50" charset="-128"/>
              <a:ea typeface="HGP創英角ｺﾞｼｯｸUB" panose="020B0900000000000000" pitchFamily="50" charset="-128"/>
            </a:endParaRPr>
          </a:p>
          <a:p>
            <a:r>
              <a:rPr lang="ja-JP" altLang="en-US" sz="1500" dirty="0">
                <a:latin typeface="HGP創英角ｺﾞｼｯｸUB" panose="020B0900000000000000" pitchFamily="50" charset="-128"/>
                <a:ea typeface="HGP創英角ｺﾞｼｯｸUB" panose="020B0900000000000000" pitchFamily="50" charset="-128"/>
              </a:rPr>
              <a:t>専門家コーディネーターによる無料経営勉強会＆相談日ご利用方法</a:t>
            </a:r>
          </a:p>
        </p:txBody>
      </p:sp>
      <p:sp>
        <p:nvSpPr>
          <p:cNvPr id="8" name="テキスト ボックス 7">
            <a:extLst>
              <a:ext uri="{FF2B5EF4-FFF2-40B4-BE49-F238E27FC236}">
                <a16:creationId xmlns:a16="http://schemas.microsoft.com/office/drawing/2014/main" id="{50B5010C-DA41-D599-2871-0DB892B10C7C}"/>
              </a:ext>
            </a:extLst>
          </p:cNvPr>
          <p:cNvSpPr txBox="1"/>
          <p:nvPr/>
        </p:nvSpPr>
        <p:spPr>
          <a:xfrm>
            <a:off x="390754" y="4414704"/>
            <a:ext cx="2967893" cy="400110"/>
          </a:xfrm>
          <a:prstGeom prst="rect">
            <a:avLst/>
          </a:prstGeom>
          <a:noFill/>
        </p:spPr>
        <p:txBody>
          <a:bodyPr wrap="square" rtlCol="0">
            <a:spAutoFit/>
          </a:bodyPr>
          <a:lstStyle/>
          <a:p>
            <a:r>
              <a:rPr lang="en-US" altLang="ja-JP" sz="2000" dirty="0">
                <a:latin typeface="HGP創英角ｺﾞｼｯｸUB" panose="020B0900000000000000" pitchFamily="50" charset="-128"/>
                <a:ea typeface="HGP創英角ｺﾞｼｯｸUB" panose="020B0900000000000000" pitchFamily="50" charset="-128"/>
              </a:rPr>
              <a:t>2023</a:t>
            </a:r>
            <a:r>
              <a:rPr lang="ja-JP" altLang="en-US" sz="2000" dirty="0">
                <a:latin typeface="HGP創英角ｺﾞｼｯｸUB" panose="020B0900000000000000" pitchFamily="50" charset="-128"/>
                <a:ea typeface="HGP創英角ｺﾞｼｯｸUB" panose="020B0900000000000000" pitchFamily="50" charset="-128"/>
              </a:rPr>
              <a:t>年</a:t>
            </a:r>
            <a:r>
              <a:rPr lang="en-US" altLang="ja-JP" sz="2000" dirty="0">
                <a:latin typeface="HGP創英角ｺﾞｼｯｸUB" panose="020B0900000000000000" pitchFamily="50" charset="-128"/>
                <a:ea typeface="HGP創英角ｺﾞｼｯｸUB" panose="020B0900000000000000" pitchFamily="50" charset="-128"/>
              </a:rPr>
              <a:t>10</a:t>
            </a:r>
            <a:r>
              <a:rPr kumimoji="1" lang="ja-JP" altLang="en-US" sz="1400" dirty="0">
                <a:latin typeface="HGP創英角ｺﾞｼｯｸUB" panose="020B0900000000000000" pitchFamily="50" charset="-128"/>
                <a:ea typeface="HGP創英角ｺﾞｼｯｸUB" panose="020B0900000000000000" pitchFamily="50" charset="-128"/>
              </a:rPr>
              <a:t>月</a:t>
            </a:r>
            <a:r>
              <a:rPr kumimoji="1" lang="ja-JP" altLang="en-US" sz="1100" dirty="0">
                <a:latin typeface="HGP創英角ｺﾞｼｯｸUB" panose="020B0900000000000000" pitchFamily="50" charset="-128"/>
                <a:ea typeface="HGP創英角ｺﾞｼｯｸUB" panose="020B0900000000000000" pitchFamily="50" charset="-128"/>
              </a:rPr>
              <a:t>　</a:t>
            </a:r>
            <a:r>
              <a:rPr kumimoji="1" lang="ja-JP" altLang="en-US" sz="1600" dirty="0">
                <a:latin typeface="HGP創英角ｺﾞｼｯｸUB" panose="020B0900000000000000" pitchFamily="50" charset="-128"/>
                <a:ea typeface="HGP創英角ｺﾞｼｯｸUB" panose="020B0900000000000000" pitchFamily="50" charset="-128"/>
              </a:rPr>
              <a:t>開催日</a:t>
            </a:r>
            <a:endParaRPr kumimoji="1" lang="ja-JP" altLang="en-US" sz="2000" dirty="0">
              <a:latin typeface="Meiryo UI" panose="020B0604030504040204" pitchFamily="50" charset="-128"/>
              <a:ea typeface="Meiryo UI" panose="020B0604030504040204" pitchFamily="50" charset="-128"/>
            </a:endParaRPr>
          </a:p>
        </p:txBody>
      </p:sp>
      <p:grpSp>
        <p:nvGrpSpPr>
          <p:cNvPr id="42" name="グループ化 41">
            <a:extLst>
              <a:ext uri="{FF2B5EF4-FFF2-40B4-BE49-F238E27FC236}">
                <a16:creationId xmlns:a16="http://schemas.microsoft.com/office/drawing/2014/main" id="{3BEAA4DB-0722-9F42-B9C3-93D5A7345EEF}"/>
              </a:ext>
            </a:extLst>
          </p:cNvPr>
          <p:cNvGrpSpPr/>
          <p:nvPr/>
        </p:nvGrpSpPr>
        <p:grpSpPr>
          <a:xfrm>
            <a:off x="406733" y="2221274"/>
            <a:ext cx="6255733" cy="1945006"/>
            <a:chOff x="523603" y="8020861"/>
            <a:chExt cx="6255733" cy="1945006"/>
          </a:xfrm>
        </p:grpSpPr>
        <p:sp>
          <p:nvSpPr>
            <p:cNvPr id="25" name="テキスト ボックス 24">
              <a:extLst>
                <a:ext uri="{FF2B5EF4-FFF2-40B4-BE49-F238E27FC236}">
                  <a16:creationId xmlns:a16="http://schemas.microsoft.com/office/drawing/2014/main" id="{80D840EC-2C83-F92A-B7C2-7E2018A6AD5A}"/>
                </a:ext>
              </a:extLst>
            </p:cNvPr>
            <p:cNvSpPr txBox="1"/>
            <p:nvPr/>
          </p:nvSpPr>
          <p:spPr>
            <a:xfrm>
              <a:off x="523603" y="8020861"/>
              <a:ext cx="6255733" cy="276999"/>
            </a:xfrm>
            <a:prstGeom prst="rect">
              <a:avLst/>
            </a:prstGeom>
            <a:noFill/>
          </p:spPr>
          <p:txBody>
            <a:bodyPr wrap="square" rtlCol="0">
              <a:spAutoFit/>
            </a:bodyPr>
            <a:lstStyle/>
            <a:p>
              <a:pPr algn="ctr"/>
              <a:r>
                <a:rPr kumimoji="1" lang="ja-JP" altLang="en-US" sz="1200" dirty="0">
                  <a:latin typeface="HGP創英角ｺﾞｼｯｸUB" panose="020B0900000000000000" pitchFamily="50" charset="-128"/>
                  <a:ea typeface="HGP創英角ｺﾞｼｯｸUB" panose="020B0900000000000000" pitchFamily="50" charset="-128"/>
                </a:rPr>
                <a:t>相談は、対面相談とオンライン相談が選べます。ご都合の良い方法でご相談ください。</a:t>
              </a:r>
            </a:p>
          </p:txBody>
        </p:sp>
        <p:pic>
          <p:nvPicPr>
            <p:cNvPr id="30" name="図 29">
              <a:extLst>
                <a:ext uri="{FF2B5EF4-FFF2-40B4-BE49-F238E27FC236}">
                  <a16:creationId xmlns:a16="http://schemas.microsoft.com/office/drawing/2014/main" id="{133B6031-CD2D-2821-6DD9-50C0B9C185FA}"/>
                </a:ext>
              </a:extLst>
            </p:cNvPr>
            <p:cNvPicPr>
              <a:picLocks noChangeAspect="1"/>
            </p:cNvPicPr>
            <p:nvPr/>
          </p:nvPicPr>
          <p:blipFill>
            <a:blip r:embed="rId2" cstate="print">
              <a:grayscl/>
              <a:extLst>
                <a:ext uri="{28A0092B-C50C-407E-A947-70E740481C1C}">
                  <a14:useLocalDpi xmlns:a14="http://schemas.microsoft.com/office/drawing/2010/main" val="0"/>
                </a:ext>
              </a:extLst>
            </a:blip>
            <a:stretch>
              <a:fillRect/>
            </a:stretch>
          </p:blipFill>
          <p:spPr>
            <a:xfrm>
              <a:off x="1335189" y="8418979"/>
              <a:ext cx="1862397" cy="1221760"/>
            </a:xfrm>
            <a:prstGeom prst="rect">
              <a:avLst/>
            </a:prstGeom>
          </p:spPr>
        </p:pic>
        <p:pic>
          <p:nvPicPr>
            <p:cNvPr id="35" name="図 34">
              <a:extLst>
                <a:ext uri="{FF2B5EF4-FFF2-40B4-BE49-F238E27FC236}">
                  <a16:creationId xmlns:a16="http://schemas.microsoft.com/office/drawing/2014/main" id="{45C1A274-2704-A147-1314-56C044B831A5}"/>
                </a:ext>
              </a:extLst>
            </p:cNvPr>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3725493" y="8459649"/>
              <a:ext cx="2201884" cy="1115900"/>
            </a:xfrm>
            <a:prstGeom prst="rect">
              <a:avLst/>
            </a:prstGeom>
          </p:spPr>
        </p:pic>
        <p:sp>
          <p:nvSpPr>
            <p:cNvPr id="37" name="テキスト ボックス 36">
              <a:extLst>
                <a:ext uri="{FF2B5EF4-FFF2-40B4-BE49-F238E27FC236}">
                  <a16:creationId xmlns:a16="http://schemas.microsoft.com/office/drawing/2014/main" id="{98257A30-6881-99D4-515E-3F6578B54C67}"/>
                </a:ext>
              </a:extLst>
            </p:cNvPr>
            <p:cNvSpPr txBox="1"/>
            <p:nvPr/>
          </p:nvSpPr>
          <p:spPr>
            <a:xfrm>
              <a:off x="784025" y="9534980"/>
              <a:ext cx="3131544" cy="430887"/>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顔を見てお話したい方。じっくり学びたい方</a:t>
              </a:r>
              <a:r>
                <a:rPr kumimoji="1" lang="ja-JP" altLang="en-US" sz="1100" dirty="0">
                  <a:latin typeface="Meiryo UI" panose="020B0604030504040204" pitchFamily="50" charset="-128"/>
                  <a:ea typeface="Meiryo UI" panose="020B0604030504040204" pitchFamily="50" charset="-128"/>
                </a:rPr>
                <a:t>は</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ぜひ対面で！</a:t>
              </a:r>
              <a:r>
                <a:rPr kumimoji="1" lang="ja-JP" altLang="en-US" sz="1000" dirty="0">
                  <a:latin typeface="Meiryo UI" panose="020B0604030504040204" pitchFamily="50" charset="-128"/>
                  <a:ea typeface="Meiryo UI" panose="020B0604030504040204" pitchFamily="50" charset="-128"/>
                </a:rPr>
                <a:t>（会場は岐阜県よろず支援拠点）</a:t>
              </a:r>
              <a:endParaRPr kumimoji="1" lang="ja-JP" altLang="en-US" sz="1100"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E6F1ACF5-DCDC-8CD4-A67F-33C858A8157D}"/>
                </a:ext>
              </a:extLst>
            </p:cNvPr>
            <p:cNvSpPr txBox="1"/>
            <p:nvPr/>
          </p:nvSpPr>
          <p:spPr>
            <a:xfrm>
              <a:off x="3685984" y="9534131"/>
              <a:ext cx="2863767"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お店を留守に出来ない方。忙しくて時間が取れない方には、会社や自宅からオンラインで！</a:t>
              </a:r>
            </a:p>
          </p:txBody>
        </p:sp>
        <p:sp>
          <p:nvSpPr>
            <p:cNvPr id="39" name="テキスト ボックス 38">
              <a:extLst>
                <a:ext uri="{FF2B5EF4-FFF2-40B4-BE49-F238E27FC236}">
                  <a16:creationId xmlns:a16="http://schemas.microsoft.com/office/drawing/2014/main" id="{AC4C29B2-8311-52E5-D06C-6058B803E0D1}"/>
                </a:ext>
              </a:extLst>
            </p:cNvPr>
            <p:cNvSpPr txBox="1"/>
            <p:nvPr/>
          </p:nvSpPr>
          <p:spPr>
            <a:xfrm>
              <a:off x="807282" y="8517081"/>
              <a:ext cx="353943" cy="675078"/>
            </a:xfrm>
            <a:prstGeom prst="rect">
              <a:avLst/>
            </a:prstGeom>
            <a:solidFill>
              <a:schemeClr val="bg2">
                <a:lumMod val="90000"/>
              </a:schemeClr>
            </a:solidFill>
            <a:ln>
              <a:solidFill>
                <a:schemeClr val="tx1"/>
              </a:solidFill>
            </a:ln>
          </p:spPr>
          <p:txBody>
            <a:bodyPr vert="eaVert" wrap="square" rtlCol="0">
              <a:spAutoFit/>
            </a:bodyPr>
            <a:lstStyle/>
            <a:p>
              <a:pPr algn="ctr"/>
              <a:r>
                <a:rPr lang="ja-JP" altLang="en-US" sz="1100" dirty="0">
                  <a:latin typeface="HGP創英角ｺﾞｼｯｸUB" panose="020B0900000000000000" pitchFamily="50" charset="-128"/>
                  <a:ea typeface="HGP創英角ｺﾞｼｯｸUB" panose="020B0900000000000000" pitchFamily="50" charset="-128"/>
                </a:rPr>
                <a:t>対面相談</a:t>
              </a:r>
              <a:endParaRPr kumimoji="1" lang="ja-JP" altLang="en-US" sz="1100" dirty="0">
                <a:latin typeface="HGP創英角ｺﾞｼｯｸUB" panose="020B0900000000000000" pitchFamily="50" charset="-128"/>
                <a:ea typeface="HGP創英角ｺﾞｼｯｸUB" panose="020B0900000000000000" pitchFamily="50" charset="-128"/>
              </a:endParaRPr>
            </a:p>
          </p:txBody>
        </p:sp>
        <p:sp>
          <p:nvSpPr>
            <p:cNvPr id="40" name="テキスト ボックス 39">
              <a:extLst>
                <a:ext uri="{FF2B5EF4-FFF2-40B4-BE49-F238E27FC236}">
                  <a16:creationId xmlns:a16="http://schemas.microsoft.com/office/drawing/2014/main" id="{843CFC73-699A-0427-05CB-27EC750E2507}"/>
                </a:ext>
              </a:extLst>
            </p:cNvPr>
            <p:cNvSpPr txBox="1"/>
            <p:nvPr/>
          </p:nvSpPr>
          <p:spPr>
            <a:xfrm>
              <a:off x="5992808" y="8506038"/>
              <a:ext cx="353943" cy="1023123"/>
            </a:xfrm>
            <a:prstGeom prst="rect">
              <a:avLst/>
            </a:prstGeom>
            <a:solidFill>
              <a:schemeClr val="bg2">
                <a:lumMod val="90000"/>
              </a:schemeClr>
            </a:solidFill>
            <a:ln>
              <a:solidFill>
                <a:schemeClr val="tx1"/>
              </a:solidFill>
            </a:ln>
          </p:spPr>
          <p:txBody>
            <a:bodyPr vert="eaVert" wrap="square" rtlCol="0">
              <a:spAutoFit/>
            </a:bodyPr>
            <a:lstStyle/>
            <a:p>
              <a:pPr algn="ctr"/>
              <a:r>
                <a:rPr lang="ja-JP" altLang="en-US" sz="1100" dirty="0">
                  <a:latin typeface="HGP創英角ｺﾞｼｯｸUB" panose="020B0900000000000000" pitchFamily="50" charset="-128"/>
                  <a:ea typeface="HGP創英角ｺﾞｼｯｸUB" panose="020B0900000000000000" pitchFamily="50" charset="-128"/>
                </a:rPr>
                <a:t>オンライン相談</a:t>
              </a:r>
              <a:endParaRPr kumimoji="1" lang="ja-JP" altLang="en-US" sz="1100" dirty="0">
                <a:latin typeface="HGP創英角ｺﾞｼｯｸUB" panose="020B0900000000000000" pitchFamily="50" charset="-128"/>
                <a:ea typeface="HGP創英角ｺﾞｼｯｸUB" panose="020B0900000000000000" pitchFamily="50" charset="-128"/>
              </a:endParaRPr>
            </a:p>
          </p:txBody>
        </p:sp>
      </p:grpSp>
      <p:graphicFrame>
        <p:nvGraphicFramePr>
          <p:cNvPr id="44" name="表 43">
            <a:extLst>
              <a:ext uri="{FF2B5EF4-FFF2-40B4-BE49-F238E27FC236}">
                <a16:creationId xmlns:a16="http://schemas.microsoft.com/office/drawing/2014/main" id="{6E37FD05-3280-AE07-7C1C-094C9F88012C}"/>
              </a:ext>
            </a:extLst>
          </p:cNvPr>
          <p:cNvGraphicFramePr>
            <a:graphicFrameLocks noGrp="1"/>
          </p:cNvGraphicFramePr>
          <p:nvPr>
            <p:extLst>
              <p:ext uri="{D42A27DB-BD31-4B8C-83A1-F6EECF244321}">
                <p14:modId xmlns:p14="http://schemas.microsoft.com/office/powerpoint/2010/main" val="298022284"/>
              </p:ext>
            </p:extLst>
          </p:nvPr>
        </p:nvGraphicFramePr>
        <p:xfrm>
          <a:off x="3608622" y="4911013"/>
          <a:ext cx="3046279" cy="2065560"/>
        </p:xfrm>
        <a:graphic>
          <a:graphicData uri="http://schemas.openxmlformats.org/drawingml/2006/table">
            <a:tbl>
              <a:tblPr firstRow="1" bandRow="1">
                <a:tableStyleId>{5940675A-B579-460E-94D1-54222C63F5DA}</a:tableStyleId>
              </a:tblPr>
              <a:tblGrid>
                <a:gridCol w="1159715">
                  <a:extLst>
                    <a:ext uri="{9D8B030D-6E8A-4147-A177-3AD203B41FA5}">
                      <a16:colId xmlns:a16="http://schemas.microsoft.com/office/drawing/2014/main" val="20000"/>
                    </a:ext>
                  </a:extLst>
                </a:gridCol>
                <a:gridCol w="1886564">
                  <a:extLst>
                    <a:ext uri="{9D8B030D-6E8A-4147-A177-3AD203B41FA5}">
                      <a16:colId xmlns:a16="http://schemas.microsoft.com/office/drawing/2014/main" val="20002"/>
                    </a:ext>
                  </a:extLst>
                </a:gridCol>
              </a:tblGrid>
              <a:tr h="252000">
                <a:tc>
                  <a:txBody>
                    <a:bodyPr/>
                    <a:lstStyle/>
                    <a:p>
                      <a:pPr algn="ctr"/>
                      <a:r>
                        <a:rPr kumimoji="1" lang="ja-JP" altLang="en-US" sz="900" dirty="0">
                          <a:latin typeface="BIZ UDPゴシック" panose="020B0400000000000000" pitchFamily="50" charset="-128"/>
                          <a:ea typeface="BIZ UDPゴシック" panose="020B0400000000000000" pitchFamily="50" charset="-128"/>
                        </a:rPr>
                        <a:t>分　野</a:t>
                      </a:r>
                    </a:p>
                  </a:txBody>
                  <a:tcPr anchor="ctr">
                    <a:solidFill>
                      <a:schemeClr val="bg2">
                        <a:lumMod val="90000"/>
                      </a:schemeClr>
                    </a:solidFill>
                  </a:tcPr>
                </a:tc>
                <a:tc>
                  <a:txBody>
                    <a:bodyPr/>
                    <a:lstStyle/>
                    <a:p>
                      <a:pPr algn="ctr"/>
                      <a:r>
                        <a:rPr kumimoji="1" lang="ja-JP" altLang="en-US" sz="900" dirty="0">
                          <a:latin typeface="BIZ UDPゴシック" panose="020B0400000000000000" pitchFamily="50" charset="-128"/>
                          <a:ea typeface="BIZ UDPゴシック" panose="020B0400000000000000" pitchFamily="50" charset="-128"/>
                        </a:rPr>
                        <a:t>開　催　日</a:t>
                      </a:r>
                    </a:p>
                  </a:txBody>
                  <a:tcPr anchor="ctr">
                    <a:solidFill>
                      <a:schemeClr val="bg2">
                        <a:lumMod val="90000"/>
                      </a:schemeClr>
                    </a:solidFill>
                  </a:tcPr>
                </a:tc>
                <a:extLst>
                  <a:ext uri="{0D108BD9-81ED-4DB2-BD59-A6C34878D82A}">
                    <a16:rowId xmlns:a16="http://schemas.microsoft.com/office/drawing/2014/main" val="10000"/>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税務</a:t>
                      </a:r>
                      <a:r>
                        <a:rPr kumimoji="1" lang="en-US" altLang="ja-JP" sz="900" b="1" dirty="0">
                          <a:latin typeface="BIZ UDPゴシック" panose="020B0400000000000000" pitchFamily="50" charset="-128"/>
                          <a:ea typeface="BIZ UDPゴシック" panose="020B0400000000000000" pitchFamily="50" charset="-128"/>
                        </a:rPr>
                        <a:t>/</a:t>
                      </a:r>
                      <a:r>
                        <a:rPr kumimoji="1" lang="ja-JP" altLang="en-US" sz="900" b="1" dirty="0">
                          <a:latin typeface="BIZ UDPゴシック" panose="020B0400000000000000" pitchFamily="50" charset="-128"/>
                          <a:ea typeface="BIZ UDPゴシック" panose="020B0400000000000000" pitchFamily="50" charset="-128"/>
                        </a:rPr>
                        <a:t>事業承継</a:t>
                      </a: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8</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28</a:t>
                      </a:r>
                      <a:r>
                        <a:rPr kumimoji="1" lang="ja-JP" altLang="en-US" sz="800" dirty="0">
                          <a:latin typeface="BIZ UDPゴシック" panose="020B0400000000000000" pitchFamily="50" charset="-128"/>
                          <a:ea typeface="BIZ UDPゴシック" panose="020B0400000000000000" pitchFamily="50" charset="-128"/>
                        </a:rPr>
                        <a:t>日（火）</a:t>
                      </a:r>
                    </a:p>
                  </a:txBody>
                  <a:tcPr anchor="ctr"/>
                </a:tc>
                <a:extLst>
                  <a:ext uri="{0D108BD9-81ED-4DB2-BD59-A6C34878D82A}">
                    <a16:rowId xmlns:a16="http://schemas.microsoft.com/office/drawing/2014/main" val="10001"/>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法　律</a:t>
                      </a:r>
                    </a:p>
                  </a:txBody>
                  <a:tcPr anchor="ctr"/>
                </a:tc>
                <a:tc>
                  <a:txBody>
                    <a:bodyPr/>
                    <a:lstStyle/>
                    <a:p>
                      <a:r>
                        <a:rPr kumimoji="1" lang="en-US" altLang="ja-JP" sz="800" dirty="0">
                          <a:solidFill>
                            <a:schemeClr val="tx1"/>
                          </a:solidFill>
                          <a:latin typeface="BIZ UDPゴシック" panose="020B0400000000000000" pitchFamily="50" charset="-128"/>
                          <a:ea typeface="BIZ UDPゴシック" panose="020B0400000000000000" pitchFamily="50" charset="-128"/>
                        </a:rPr>
                        <a:t>20</a:t>
                      </a:r>
                      <a:r>
                        <a:rPr kumimoji="1" lang="ja-JP" altLang="en-US" sz="800" dirty="0">
                          <a:solidFill>
                            <a:schemeClr val="tx1"/>
                          </a:solidFill>
                          <a:latin typeface="BIZ UDPゴシック" panose="020B0400000000000000" pitchFamily="50" charset="-128"/>
                          <a:ea typeface="BIZ UDPゴシック" panose="020B0400000000000000" pitchFamily="50" charset="-128"/>
                        </a:rPr>
                        <a:t>日（月：午後）</a:t>
                      </a:r>
                    </a:p>
                  </a:txBody>
                  <a:tcPr anchor="ctr"/>
                </a:tc>
                <a:extLst>
                  <a:ext uri="{0D108BD9-81ED-4DB2-BD59-A6C34878D82A}">
                    <a16:rowId xmlns:a16="http://schemas.microsoft.com/office/drawing/2014/main" val="10011"/>
                  </a:ext>
                </a:extLst>
              </a:tr>
              <a:tr h="0">
                <a:tc>
                  <a:txBody>
                    <a:bodyPr/>
                    <a:lstStyle/>
                    <a:p>
                      <a:pPr algn="l"/>
                      <a:r>
                        <a:rPr kumimoji="1" lang="ja-JP" altLang="en-US" sz="900" b="1" dirty="0">
                          <a:latin typeface="BIZ UDPゴシック" panose="020B0400000000000000" pitchFamily="50" charset="-128"/>
                          <a:ea typeface="BIZ UDPゴシック" panose="020B0400000000000000" pitchFamily="50" charset="-128"/>
                        </a:rPr>
                        <a:t>労　務</a:t>
                      </a:r>
                      <a:r>
                        <a:rPr kumimoji="1" lang="en-US" altLang="ja-JP" sz="900" b="1" dirty="0">
                          <a:latin typeface="BIZ UDPゴシック" panose="020B0400000000000000" pitchFamily="50" charset="-128"/>
                          <a:ea typeface="BIZ UDPゴシック" panose="020B0400000000000000" pitchFamily="50" charset="-128"/>
                        </a:rPr>
                        <a:t>/</a:t>
                      </a:r>
                      <a:r>
                        <a:rPr kumimoji="1" lang="ja-JP" altLang="en-US" sz="900" b="1" dirty="0">
                          <a:latin typeface="BIZ UDPゴシック" panose="020B0400000000000000" pitchFamily="50" charset="-128"/>
                          <a:ea typeface="BIZ UDPゴシック" panose="020B0400000000000000" pitchFamily="50" charset="-128"/>
                        </a:rPr>
                        <a:t>人　事</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1</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8</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15</a:t>
                      </a:r>
                      <a:r>
                        <a:rPr kumimoji="1" lang="ja-JP" altLang="en-US" sz="800" dirty="0">
                          <a:latin typeface="BIZ UDPゴシック" panose="020B0400000000000000" pitchFamily="50" charset="-128"/>
                          <a:ea typeface="BIZ UDPゴシック" panose="020B0400000000000000" pitchFamily="50" charset="-128"/>
                        </a:rPr>
                        <a:t>日（水）</a:t>
                      </a:r>
                      <a:endParaRPr kumimoji="1" lang="en-US" altLang="ja-JP" sz="800" dirty="0">
                        <a:latin typeface="BIZ UDPゴシック" panose="020B0400000000000000" pitchFamily="50" charset="-128"/>
                        <a:ea typeface="BIZ UDPゴシック" panose="020B0400000000000000"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22</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29</a:t>
                      </a:r>
                      <a:r>
                        <a:rPr kumimoji="1" lang="ja-JP" altLang="en-US" sz="800" dirty="0">
                          <a:latin typeface="BIZ UDPゴシック" panose="020B0400000000000000" pitchFamily="50" charset="-128"/>
                          <a:ea typeface="BIZ UDPゴシック" panose="020B0400000000000000" pitchFamily="50" charset="-128"/>
                        </a:rPr>
                        <a:t>日（水）</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3"/>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1" dirty="0">
                          <a:latin typeface="BIZ UDPゴシック" panose="020B0400000000000000" pitchFamily="50" charset="-128"/>
                          <a:ea typeface="BIZ UDPゴシック" panose="020B0400000000000000" pitchFamily="50" charset="-128"/>
                        </a:rPr>
                        <a:t>デザイン</a:t>
                      </a:r>
                      <a:r>
                        <a:rPr kumimoji="1" lang="en-US" altLang="ja-JP" sz="900" b="1" dirty="0">
                          <a:latin typeface="BIZ UDPゴシック" panose="020B0400000000000000" pitchFamily="50" charset="-128"/>
                          <a:ea typeface="BIZ UDPゴシック" panose="020B0400000000000000" pitchFamily="50" charset="-128"/>
                        </a:rPr>
                        <a:t>/WEB</a:t>
                      </a: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8</a:t>
                      </a:r>
                      <a:r>
                        <a:rPr kumimoji="1" lang="ja-JP" altLang="en-US" sz="800" dirty="0">
                          <a:latin typeface="BIZ UDPゴシック" panose="020B0400000000000000" pitchFamily="50" charset="-128"/>
                          <a:ea typeface="BIZ UDPゴシック" panose="020B0400000000000000" pitchFamily="50" charset="-128"/>
                        </a:rPr>
                        <a:t>日（水）、</a:t>
                      </a:r>
                      <a:r>
                        <a:rPr kumimoji="1" lang="en-US" altLang="ja-JP" sz="800" dirty="0">
                          <a:latin typeface="BIZ UDPゴシック" panose="020B0400000000000000" pitchFamily="50" charset="-128"/>
                          <a:ea typeface="BIZ UDPゴシック" panose="020B0400000000000000" pitchFamily="50" charset="-128"/>
                        </a:rPr>
                        <a:t>22</a:t>
                      </a:r>
                      <a:r>
                        <a:rPr kumimoji="1" lang="ja-JP" altLang="en-US" sz="800" dirty="0">
                          <a:latin typeface="BIZ UDPゴシック" panose="020B0400000000000000" pitchFamily="50" charset="-128"/>
                          <a:ea typeface="BIZ UDPゴシック" panose="020B0400000000000000" pitchFamily="50" charset="-128"/>
                        </a:rPr>
                        <a:t>日（水）</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5"/>
                  </a:ext>
                </a:extLst>
              </a:tr>
              <a:tr h="0">
                <a:tc>
                  <a:txBody>
                    <a:bodyPr/>
                    <a:lstStyle/>
                    <a:p>
                      <a:pPr algn="l"/>
                      <a:r>
                        <a:rPr kumimoji="1" lang="en-US" altLang="ja-JP" sz="900" b="1" dirty="0">
                          <a:latin typeface="BIZ UDPゴシック" panose="020B0400000000000000" pitchFamily="50" charset="-128"/>
                          <a:ea typeface="BIZ UDPゴシック" panose="020B0400000000000000" pitchFamily="50" charset="-128"/>
                        </a:rPr>
                        <a:t>W E B </a:t>
                      </a:r>
                      <a:r>
                        <a:rPr kumimoji="1" lang="ja-JP" altLang="en-US" sz="900" b="1" dirty="0">
                          <a:latin typeface="BIZ UDPゴシック" panose="020B0400000000000000" pitchFamily="50" charset="-128"/>
                          <a:ea typeface="BIZ UDPゴシック" panose="020B0400000000000000" pitchFamily="50" charset="-128"/>
                        </a:rPr>
                        <a:t>（足立）</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BIZ UDPゴシック" panose="020B0400000000000000" pitchFamily="50" charset="-128"/>
                          <a:ea typeface="BIZ UDPゴシック" panose="020B0400000000000000" pitchFamily="50" charset="-128"/>
                        </a:rPr>
                        <a:t>13</a:t>
                      </a:r>
                      <a:r>
                        <a:rPr kumimoji="1" lang="ja-JP" altLang="en-US" sz="800" dirty="0">
                          <a:latin typeface="BIZ UDPゴシック" panose="020B0400000000000000" pitchFamily="50" charset="-128"/>
                          <a:ea typeface="BIZ UDPゴシック" panose="020B0400000000000000" pitchFamily="50" charset="-128"/>
                        </a:rPr>
                        <a:t>日（月）、</a:t>
                      </a:r>
                      <a:r>
                        <a:rPr kumimoji="1" lang="en-US" altLang="ja-JP" sz="800" dirty="0">
                          <a:latin typeface="BIZ UDPゴシック" panose="020B0400000000000000" pitchFamily="50" charset="-128"/>
                          <a:ea typeface="BIZ UDPゴシック" panose="020B0400000000000000" pitchFamily="50" charset="-128"/>
                        </a:rPr>
                        <a:t>20</a:t>
                      </a:r>
                      <a:r>
                        <a:rPr kumimoji="1" lang="ja-JP" altLang="en-US" sz="800" dirty="0">
                          <a:latin typeface="BIZ UDPゴシック" panose="020B0400000000000000" pitchFamily="50" charset="-128"/>
                          <a:ea typeface="BIZ UDPゴシック" panose="020B0400000000000000" pitchFamily="50" charset="-128"/>
                        </a:rPr>
                        <a:t>日（月）、</a:t>
                      </a:r>
                      <a:r>
                        <a:rPr kumimoji="1" lang="en-US" altLang="ja-JP" sz="800" dirty="0">
                          <a:solidFill>
                            <a:schemeClr val="tx1"/>
                          </a:solidFill>
                          <a:latin typeface="BIZ UDPゴシック" panose="020B0400000000000000" pitchFamily="50" charset="-128"/>
                          <a:ea typeface="BIZ UDPゴシック" panose="020B0400000000000000" pitchFamily="50" charset="-128"/>
                        </a:rPr>
                        <a:t>27</a:t>
                      </a:r>
                      <a:r>
                        <a:rPr kumimoji="1" lang="ja-JP" altLang="en-US" sz="800" dirty="0">
                          <a:latin typeface="BIZ UDPゴシック" panose="020B0400000000000000" pitchFamily="50" charset="-128"/>
                          <a:ea typeface="BIZ UDPゴシック" panose="020B0400000000000000" pitchFamily="50" charset="-128"/>
                        </a:rPr>
                        <a:t>日（月）</a:t>
                      </a:r>
                    </a:p>
                  </a:txBody>
                  <a:tcPr anchor="ctr"/>
                </a:tc>
                <a:extLst>
                  <a:ext uri="{0D108BD9-81ED-4DB2-BD59-A6C34878D82A}">
                    <a16:rowId xmlns:a16="http://schemas.microsoft.com/office/drawing/2014/main" val="1000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900" b="1" dirty="0">
                          <a:latin typeface="BIZ UDPゴシック" panose="020B0400000000000000" pitchFamily="50" charset="-128"/>
                          <a:ea typeface="BIZ UDPゴシック" panose="020B0400000000000000" pitchFamily="50" charset="-128"/>
                        </a:rPr>
                        <a:t>W E B </a:t>
                      </a:r>
                      <a:r>
                        <a:rPr kumimoji="1" lang="ja-JP" altLang="en-US" sz="900" b="1" dirty="0">
                          <a:latin typeface="BIZ UDPゴシック" panose="020B0400000000000000" pitchFamily="50" charset="-128"/>
                          <a:ea typeface="BIZ UDPゴシック" panose="020B0400000000000000" pitchFamily="50" charset="-128"/>
                        </a:rPr>
                        <a:t>（篠田）</a:t>
                      </a:r>
                      <a:endParaRPr kumimoji="1" lang="en-US" altLang="ja-JP"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10</a:t>
                      </a:r>
                      <a:r>
                        <a:rPr kumimoji="1" lang="ja-JP" altLang="en-US" sz="800" dirty="0">
                          <a:latin typeface="BIZ UDPゴシック" panose="020B0400000000000000" pitchFamily="50" charset="-128"/>
                          <a:ea typeface="BIZ UDPゴシック" panose="020B0400000000000000" pitchFamily="50" charset="-128"/>
                        </a:rPr>
                        <a:t>日（金）</a:t>
                      </a: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09"/>
                  </a:ext>
                </a:extLst>
              </a:tr>
              <a:tr h="0">
                <a:tc>
                  <a:txBody>
                    <a:bodyPr/>
                    <a:lstStyle/>
                    <a:p>
                      <a:pPr algn="l"/>
                      <a:r>
                        <a:rPr kumimoji="1" lang="en-US" altLang="ja-JP" sz="900" b="1" dirty="0">
                          <a:latin typeface="BIZ UDPゴシック" panose="020B0400000000000000" pitchFamily="50" charset="-128"/>
                          <a:ea typeface="BIZ UDPゴシック" panose="020B0400000000000000" pitchFamily="50" charset="-128"/>
                        </a:rPr>
                        <a:t>E</a:t>
                      </a:r>
                      <a:r>
                        <a:rPr kumimoji="1" lang="ja-JP" altLang="en-US" sz="900" b="1" dirty="0">
                          <a:latin typeface="BIZ UDPゴシック" panose="020B0400000000000000" pitchFamily="50" charset="-128"/>
                          <a:ea typeface="BIZ UDPゴシック" panose="020B0400000000000000" pitchFamily="50" charset="-128"/>
                        </a:rPr>
                        <a:t>　</a:t>
                      </a:r>
                      <a:r>
                        <a:rPr kumimoji="1" lang="en-US" altLang="ja-JP" sz="900" b="1" dirty="0">
                          <a:latin typeface="BIZ UDPゴシック" panose="020B0400000000000000" pitchFamily="50" charset="-128"/>
                          <a:ea typeface="BIZ UDPゴシック" panose="020B0400000000000000" pitchFamily="50" charset="-128"/>
                        </a:rPr>
                        <a:t>C</a:t>
                      </a:r>
                      <a:endParaRPr kumimoji="1" lang="ja-JP" altLang="en-US" sz="900" b="1"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2</a:t>
                      </a:r>
                      <a:r>
                        <a:rPr kumimoji="1" lang="ja-JP" altLang="en-US" sz="800" dirty="0">
                          <a:latin typeface="BIZ UDPゴシック" panose="020B0400000000000000" pitchFamily="50" charset="-128"/>
                          <a:ea typeface="BIZ UDPゴシック" panose="020B0400000000000000" pitchFamily="50" charset="-128"/>
                        </a:rPr>
                        <a:t>日（木）、</a:t>
                      </a:r>
                      <a:r>
                        <a:rPr kumimoji="1" lang="en-US" altLang="ja-JP" sz="800" dirty="0">
                          <a:latin typeface="BIZ UDPゴシック" panose="020B0400000000000000" pitchFamily="50" charset="-128"/>
                          <a:ea typeface="BIZ UDPゴシック" panose="020B0400000000000000" pitchFamily="50" charset="-128"/>
                        </a:rPr>
                        <a:t>7</a:t>
                      </a:r>
                      <a:r>
                        <a:rPr kumimoji="1" lang="ja-JP" altLang="en-US" sz="800" dirty="0">
                          <a:latin typeface="BIZ UDPゴシック" panose="020B0400000000000000" pitchFamily="50" charset="-128"/>
                          <a:ea typeface="BIZ UDPゴシック" panose="020B0400000000000000" pitchFamily="50" charset="-128"/>
                        </a:rPr>
                        <a:t>日（火）、</a:t>
                      </a:r>
                      <a:r>
                        <a:rPr kumimoji="1" lang="en-US" altLang="ja-JP" sz="800" dirty="0">
                          <a:latin typeface="BIZ UDPゴシック" panose="020B0400000000000000" pitchFamily="50" charset="-128"/>
                          <a:ea typeface="BIZ UDPゴシック" panose="020B0400000000000000" pitchFamily="50" charset="-128"/>
                        </a:rPr>
                        <a:t>20</a:t>
                      </a:r>
                      <a:r>
                        <a:rPr kumimoji="1" lang="ja-JP" altLang="en-US" sz="800" dirty="0">
                          <a:latin typeface="BIZ UDPゴシック" panose="020B0400000000000000" pitchFamily="50" charset="-128"/>
                          <a:ea typeface="BIZ UDPゴシック" panose="020B0400000000000000" pitchFamily="50" charset="-128"/>
                        </a:rPr>
                        <a:t>日（月）</a:t>
                      </a:r>
                      <a:endParaRPr kumimoji="1" lang="en-US" altLang="ja-JP" sz="800" dirty="0">
                        <a:latin typeface="BIZ UDPゴシック" panose="020B0400000000000000" pitchFamily="50" charset="-128"/>
                        <a:ea typeface="BIZ UDPゴシック" panose="020B0400000000000000"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kumimoji="1" lang="en-US" altLang="ja-JP" sz="800" dirty="0">
                          <a:latin typeface="BIZ UDPゴシック" panose="020B0400000000000000" pitchFamily="50" charset="-128"/>
                          <a:ea typeface="BIZ UDPゴシック" panose="020B0400000000000000" pitchFamily="50" charset="-128"/>
                        </a:rPr>
                        <a:t>24</a:t>
                      </a:r>
                      <a:r>
                        <a:rPr kumimoji="1" lang="ja-JP" altLang="en-US" sz="800" dirty="0">
                          <a:latin typeface="BIZ UDPゴシック" panose="020B0400000000000000" pitchFamily="50" charset="-128"/>
                          <a:ea typeface="BIZ UDPゴシック" panose="020B0400000000000000" pitchFamily="50" charset="-128"/>
                        </a:rPr>
                        <a:t>日（金）、</a:t>
                      </a:r>
                      <a:r>
                        <a:rPr kumimoji="1" lang="en-US" altLang="ja-JP" sz="800" dirty="0">
                          <a:latin typeface="BIZ UDPゴシック" panose="020B0400000000000000" pitchFamily="50" charset="-128"/>
                          <a:ea typeface="BIZ UDPゴシック" panose="020B0400000000000000" pitchFamily="50" charset="-128"/>
                        </a:rPr>
                        <a:t>27</a:t>
                      </a:r>
                      <a:r>
                        <a:rPr kumimoji="1" lang="ja-JP" altLang="en-US" sz="800" dirty="0">
                          <a:latin typeface="BIZ UDPゴシック" panose="020B0400000000000000" pitchFamily="50" charset="-128"/>
                          <a:ea typeface="BIZ UDPゴシック" panose="020B0400000000000000" pitchFamily="50" charset="-128"/>
                        </a:rPr>
                        <a:t>日（月）</a:t>
                      </a:r>
                      <a:endParaRPr kumimoji="1" lang="en-US" altLang="ja-JP" sz="8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420195788"/>
                  </a:ext>
                </a:extLst>
              </a:tr>
            </a:tbl>
          </a:graphicData>
        </a:graphic>
      </p:graphicFrame>
      <p:sp>
        <p:nvSpPr>
          <p:cNvPr id="46" name="テキスト ボックス 45">
            <a:extLst>
              <a:ext uri="{FF2B5EF4-FFF2-40B4-BE49-F238E27FC236}">
                <a16:creationId xmlns:a16="http://schemas.microsoft.com/office/drawing/2014/main" id="{42E2D828-55AB-37EB-FF60-5D21A2764CA2}"/>
              </a:ext>
            </a:extLst>
          </p:cNvPr>
          <p:cNvSpPr txBox="1"/>
          <p:nvPr/>
        </p:nvSpPr>
        <p:spPr>
          <a:xfrm>
            <a:off x="1345870" y="8342321"/>
            <a:ext cx="5230645" cy="1431161"/>
          </a:xfrm>
          <a:prstGeom prst="rect">
            <a:avLst/>
          </a:prstGeom>
          <a:noFill/>
        </p:spPr>
        <p:txBody>
          <a:bodyPr wrap="square">
            <a:spAutoFit/>
          </a:bodyPr>
          <a:lstStyle/>
          <a:p>
            <a:pPr>
              <a:lnSpc>
                <a:spcPct val="150000"/>
              </a:lnSpc>
            </a:pPr>
            <a:r>
              <a:rPr lang="ja-JP" altLang="en-US" sz="1400" b="1" dirty="0">
                <a:latin typeface="Meiryo UI" panose="020B0604030504040204" pitchFamily="50" charset="-128"/>
                <a:ea typeface="Meiryo UI" panose="020B0604030504040204" pitchFamily="50" charset="-128"/>
              </a:rPr>
              <a:t>岐阜県よろず支援拠点とは</a:t>
            </a:r>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よろず支援拠点は、国により全国</a:t>
            </a:r>
            <a:r>
              <a:rPr lang="en-US" altLang="ja-JP" sz="1100" dirty="0">
                <a:latin typeface="Meiryo UI" panose="020B0604030504040204" pitchFamily="50" charset="-128"/>
                <a:ea typeface="Meiryo UI" panose="020B0604030504040204" pitchFamily="50" charset="-128"/>
              </a:rPr>
              <a:t>47</a:t>
            </a:r>
            <a:r>
              <a:rPr lang="ja-JP" altLang="en-US" sz="1100" dirty="0">
                <a:latin typeface="Meiryo UI" panose="020B0604030504040204" pitchFamily="50" charset="-128"/>
                <a:ea typeface="Meiryo UI" panose="020B0604030504040204" pitchFamily="50" charset="-128"/>
              </a:rPr>
              <a:t>都道府県に設置された公設のコンサルティング機関です。</a:t>
            </a:r>
          </a:p>
          <a:p>
            <a:r>
              <a:rPr lang="ja-JP" altLang="en-US" sz="1100" dirty="0">
                <a:latin typeface="Meiryo UI" panose="020B0604030504040204" pitchFamily="50" charset="-128"/>
                <a:ea typeface="Meiryo UI" panose="020B0604030504040204" pitchFamily="50" charset="-128"/>
              </a:rPr>
              <a:t>岐阜県では公益財団法人岐阜県産業経済振興センター内に設置されています。</a:t>
            </a:r>
          </a:p>
          <a:p>
            <a:r>
              <a:rPr lang="ja-JP" altLang="en-US" sz="1100" dirty="0">
                <a:latin typeface="Meiryo UI" panose="020B0604030504040204" pitchFamily="50" charset="-128"/>
                <a:ea typeface="Meiryo UI" panose="020B0604030504040204" pitchFamily="50" charset="-128"/>
              </a:rPr>
              <a:t>中小企業・小規模事業者、</a:t>
            </a:r>
            <a:r>
              <a:rPr lang="en-US" altLang="ja-JP" sz="1100" dirty="0">
                <a:latin typeface="Meiryo UI" panose="020B0604030504040204" pitchFamily="50" charset="-128"/>
                <a:ea typeface="Meiryo UI" panose="020B0604030504040204" pitchFamily="50" charset="-128"/>
              </a:rPr>
              <a:t>NPO</a:t>
            </a:r>
            <a:r>
              <a:rPr lang="ja-JP" altLang="en-US" sz="1100" dirty="0">
                <a:latin typeface="Meiryo UI" panose="020B0604030504040204" pitchFamily="50" charset="-128"/>
                <a:ea typeface="Meiryo UI" panose="020B0604030504040204" pitchFamily="50" charset="-128"/>
              </a:rPr>
              <a:t>法人・一般社団法人・社会福祉法人等の中小企業・小規模事業者に類する方、創業予定の方の頼れるパートナーとして、売上拡大、販路拡大、経営改善など経営上のあらゆるお悩みの相談に対応しています。</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ご相談は、何度ご利用いただいても無料です。</a:t>
            </a:r>
          </a:p>
        </p:txBody>
      </p:sp>
      <p:pic>
        <p:nvPicPr>
          <p:cNvPr id="50" name="図 49">
            <a:extLst>
              <a:ext uri="{FF2B5EF4-FFF2-40B4-BE49-F238E27FC236}">
                <a16:creationId xmlns:a16="http://schemas.microsoft.com/office/drawing/2014/main" id="{FD34D04D-7821-A991-0CD4-875C96C3FC75}"/>
              </a:ext>
            </a:extLst>
          </p:cNvPr>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368859" y="8758765"/>
            <a:ext cx="836222" cy="845978"/>
          </a:xfrm>
          <a:prstGeom prst="rect">
            <a:avLst/>
          </a:prstGeom>
        </p:spPr>
      </p:pic>
      <p:sp>
        <p:nvSpPr>
          <p:cNvPr id="51" name="テキスト ボックス 50">
            <a:extLst>
              <a:ext uri="{FF2B5EF4-FFF2-40B4-BE49-F238E27FC236}">
                <a16:creationId xmlns:a16="http://schemas.microsoft.com/office/drawing/2014/main" id="{8AEBFC1C-A783-92F4-10F6-D463D2FD8A5F}"/>
              </a:ext>
            </a:extLst>
          </p:cNvPr>
          <p:cNvSpPr txBox="1"/>
          <p:nvPr/>
        </p:nvSpPr>
        <p:spPr>
          <a:xfrm>
            <a:off x="1636925" y="7591424"/>
            <a:ext cx="3943394"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専門家無料経営勉強会＆相談会の開催日は、</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岐阜県よろず支援拠点</a:t>
            </a:r>
            <a:r>
              <a:rPr kumimoji="1" lang="en-US" altLang="ja-JP" sz="1200" dirty="0">
                <a:latin typeface="Meiryo UI" panose="020B0604030504040204" pitchFamily="50" charset="-128"/>
                <a:ea typeface="Meiryo UI" panose="020B0604030504040204" pitchFamily="50" charset="-128"/>
              </a:rPr>
              <a:t>HP</a:t>
            </a:r>
            <a:r>
              <a:rPr kumimoji="1" lang="ja-JP" altLang="en-US" sz="1200" dirty="0">
                <a:latin typeface="Meiryo UI" panose="020B0604030504040204" pitchFamily="50" charset="-128"/>
                <a:ea typeface="Meiryo UI" panose="020B0604030504040204" pitchFamily="50" charset="-128"/>
              </a:rPr>
              <a:t>からもご確認いただけます。</a:t>
            </a:r>
            <a:endParaRPr kumimoji="1"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https://www.gifu-yorozushien.go.jp</a:t>
            </a:r>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pic>
        <p:nvPicPr>
          <p:cNvPr id="53" name="図 52">
            <a:extLst>
              <a:ext uri="{FF2B5EF4-FFF2-40B4-BE49-F238E27FC236}">
                <a16:creationId xmlns:a16="http://schemas.microsoft.com/office/drawing/2014/main" id="{98131D86-646F-0B96-E9EA-1274C3661B33}"/>
              </a:ext>
            </a:extLst>
          </p:cNvPr>
          <p:cNvPicPr>
            <a:picLocks noChangeAspect="1"/>
          </p:cNvPicPr>
          <p:nvPr/>
        </p:nvPicPr>
        <p:blipFill rotWithShape="1">
          <a:blip r:embed="rId5" cstate="print">
            <a:grayscl/>
            <a:extLst>
              <a:ext uri="{28A0092B-C50C-407E-A947-70E740481C1C}">
                <a14:useLocalDpi xmlns:a14="http://schemas.microsoft.com/office/drawing/2010/main" val="0"/>
              </a:ext>
            </a:extLst>
          </a:blip>
          <a:srcRect l="47787" t="50000" r="6360" b="3677"/>
          <a:stretch/>
        </p:blipFill>
        <p:spPr>
          <a:xfrm>
            <a:off x="717211" y="7532389"/>
            <a:ext cx="785245" cy="785245"/>
          </a:xfrm>
          <a:prstGeom prst="rect">
            <a:avLst/>
          </a:prstGeom>
        </p:spPr>
      </p:pic>
      <p:pic>
        <p:nvPicPr>
          <p:cNvPr id="55" name="図 54">
            <a:extLst>
              <a:ext uri="{FF2B5EF4-FFF2-40B4-BE49-F238E27FC236}">
                <a16:creationId xmlns:a16="http://schemas.microsoft.com/office/drawing/2014/main" id="{1053619F-FFC4-ACE2-98D6-FED7EA50E46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4553" y="7561054"/>
            <a:ext cx="675953" cy="675953"/>
          </a:xfrm>
          <a:prstGeom prst="rect">
            <a:avLst/>
          </a:prstGeom>
        </p:spPr>
      </p:pic>
    </p:spTree>
    <p:extLst>
      <p:ext uri="{BB962C8B-B14F-4D97-AF65-F5344CB8AC3E}">
        <p14:creationId xmlns:p14="http://schemas.microsoft.com/office/powerpoint/2010/main" val="3065929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5406</TotalTime>
  <Words>1076</Words>
  <Application>Microsoft Office PowerPoint</Application>
  <PresentationFormat>A4 210 x 297 mm</PresentationFormat>
  <Paragraphs>100</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BIZ UDゴシック</vt:lpstr>
      <vt:lpstr>HGP創英角ｺﾞｼｯｸUB</vt:lpstr>
      <vt:lpstr>HG創英角ｺﾞｼｯｸUB</vt:lpstr>
      <vt:lpstr>Meiryo UI</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アカウント</dc:creator>
  <cp:lastModifiedBy>岐阜県商工会連合会</cp:lastModifiedBy>
  <cp:revision>79</cp:revision>
  <cp:lastPrinted>2023-09-15T02:44:34Z</cp:lastPrinted>
  <dcterms:created xsi:type="dcterms:W3CDTF">2021-07-20T04:08:54Z</dcterms:created>
  <dcterms:modified xsi:type="dcterms:W3CDTF">2023-09-25T07:31:42Z</dcterms:modified>
</cp:coreProperties>
</file>