
<file path=[Content_Types].xml><?xml version="1.0" encoding="utf-8"?>
<Types xmlns="http://schemas.openxmlformats.org/package/2006/content-types">
  <Default Extension="emf" ContentType="image/x-emf"/>
  <Default Extension="gif" ContentType="image/gi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4"/>
  </p:sldMasterIdLst>
  <p:sldIdLst>
    <p:sldId id="256" r:id="rId5"/>
    <p:sldId id="257" r:id="rId6"/>
  </p:sldIdLst>
  <p:sldSz cx="7561263" cy="10693400"/>
  <p:notesSz cx="6797675" cy="9926638"/>
  <p:defaultTextStyle>
    <a:defPPr>
      <a:defRPr lang="ja-JP"/>
    </a:defPPr>
    <a:lvl1pPr marL="0" algn="l" defTabSz="1043056" rtl="0" eaLnBrk="1" latinLnBrk="0" hangingPunct="1">
      <a:defRPr kumimoji="1" sz="2100" kern="1200">
        <a:solidFill>
          <a:schemeClr val="tx1"/>
        </a:solidFill>
        <a:latin typeface="+mn-lt"/>
        <a:ea typeface="+mn-ea"/>
        <a:cs typeface="+mn-cs"/>
      </a:defRPr>
    </a:lvl1pPr>
    <a:lvl2pPr marL="521528" algn="l" defTabSz="1043056" rtl="0" eaLnBrk="1" latinLnBrk="0" hangingPunct="1">
      <a:defRPr kumimoji="1" sz="2100" kern="1200">
        <a:solidFill>
          <a:schemeClr val="tx1"/>
        </a:solidFill>
        <a:latin typeface="+mn-lt"/>
        <a:ea typeface="+mn-ea"/>
        <a:cs typeface="+mn-cs"/>
      </a:defRPr>
    </a:lvl2pPr>
    <a:lvl3pPr marL="1043056" algn="l" defTabSz="1043056" rtl="0" eaLnBrk="1" latinLnBrk="0" hangingPunct="1">
      <a:defRPr kumimoji="1" sz="2100" kern="1200">
        <a:solidFill>
          <a:schemeClr val="tx1"/>
        </a:solidFill>
        <a:latin typeface="+mn-lt"/>
        <a:ea typeface="+mn-ea"/>
        <a:cs typeface="+mn-cs"/>
      </a:defRPr>
    </a:lvl3pPr>
    <a:lvl4pPr marL="1564584" algn="l" defTabSz="1043056" rtl="0" eaLnBrk="1" latinLnBrk="0" hangingPunct="1">
      <a:defRPr kumimoji="1" sz="2100" kern="1200">
        <a:solidFill>
          <a:schemeClr val="tx1"/>
        </a:solidFill>
        <a:latin typeface="+mn-lt"/>
        <a:ea typeface="+mn-ea"/>
        <a:cs typeface="+mn-cs"/>
      </a:defRPr>
    </a:lvl4pPr>
    <a:lvl5pPr marL="2086112" algn="l" defTabSz="1043056" rtl="0" eaLnBrk="1" latinLnBrk="0" hangingPunct="1">
      <a:defRPr kumimoji="1" sz="2100" kern="1200">
        <a:solidFill>
          <a:schemeClr val="tx1"/>
        </a:solidFill>
        <a:latin typeface="+mn-lt"/>
        <a:ea typeface="+mn-ea"/>
        <a:cs typeface="+mn-cs"/>
      </a:defRPr>
    </a:lvl5pPr>
    <a:lvl6pPr marL="2607640" algn="l" defTabSz="1043056" rtl="0" eaLnBrk="1" latinLnBrk="0" hangingPunct="1">
      <a:defRPr kumimoji="1" sz="2100" kern="1200">
        <a:solidFill>
          <a:schemeClr val="tx1"/>
        </a:solidFill>
        <a:latin typeface="+mn-lt"/>
        <a:ea typeface="+mn-ea"/>
        <a:cs typeface="+mn-cs"/>
      </a:defRPr>
    </a:lvl6pPr>
    <a:lvl7pPr marL="3129168" algn="l" defTabSz="1043056" rtl="0" eaLnBrk="1" latinLnBrk="0" hangingPunct="1">
      <a:defRPr kumimoji="1" sz="2100" kern="1200">
        <a:solidFill>
          <a:schemeClr val="tx1"/>
        </a:solidFill>
        <a:latin typeface="+mn-lt"/>
        <a:ea typeface="+mn-ea"/>
        <a:cs typeface="+mn-cs"/>
      </a:defRPr>
    </a:lvl7pPr>
    <a:lvl8pPr marL="3650696" algn="l" defTabSz="1043056" rtl="0" eaLnBrk="1" latinLnBrk="0" hangingPunct="1">
      <a:defRPr kumimoji="1" sz="2100" kern="1200">
        <a:solidFill>
          <a:schemeClr val="tx1"/>
        </a:solidFill>
        <a:latin typeface="+mn-lt"/>
        <a:ea typeface="+mn-ea"/>
        <a:cs typeface="+mn-cs"/>
      </a:defRPr>
    </a:lvl8pPr>
    <a:lvl9pPr marL="4172224" algn="l" defTabSz="1043056" rtl="0" eaLnBrk="1" latinLnBrk="0" hangingPunct="1">
      <a:defRPr kumimoji="1"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9">
          <p15:clr>
            <a:srgbClr val="A4A3A4"/>
          </p15:clr>
        </p15:guide>
        <p15:guide id="2" pos="238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D8F7"/>
    <a:srgbClr val="7C08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howGuides="1">
      <p:cViewPr>
        <p:scale>
          <a:sx n="90" d="100"/>
          <a:sy n="90" d="100"/>
        </p:scale>
        <p:origin x="1068" y="44"/>
      </p:cViewPr>
      <p:guideLst>
        <p:guide orient="horz" pos="3369"/>
        <p:guide pos="238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50" b="0" i="0" u="none" strike="noStrike" kern="1200" spc="0" baseline="0">
                <a:solidFill>
                  <a:schemeClr val="tx1">
                    <a:lumMod val="65000"/>
                    <a:lumOff val="35000"/>
                  </a:schemeClr>
                </a:solidFill>
                <a:latin typeface="+mn-lt"/>
                <a:ea typeface="+mn-ea"/>
                <a:cs typeface="+mn-cs"/>
              </a:defRPr>
            </a:pPr>
            <a:r>
              <a:rPr lang="ja-JP" sz="1050"/>
              <a:t>現金給与総額</a:t>
            </a:r>
            <a:r>
              <a:rPr lang="ja-JP" altLang="en-US" sz="1050"/>
              <a:t>（</a:t>
            </a:r>
            <a:r>
              <a:rPr lang="ja-JP" sz="1050"/>
              <a:t>対前年</a:t>
            </a:r>
            <a:r>
              <a:rPr lang="ja-JP" altLang="en-US" sz="1050"/>
              <a:t>同月</a:t>
            </a:r>
            <a:r>
              <a:rPr lang="ja-JP" sz="1050"/>
              <a:t>比</a:t>
            </a:r>
            <a:r>
              <a:rPr lang="ja-JP" altLang="en-US" sz="1050"/>
              <a:t>）</a:t>
            </a:r>
            <a:endParaRPr lang="ja-JP" sz="1050"/>
          </a:p>
        </c:rich>
      </c:tx>
      <c:overlay val="0"/>
      <c:spPr>
        <a:noFill/>
        <a:ln>
          <a:noFill/>
        </a:ln>
        <a:effectLst/>
      </c:spPr>
      <c:txPr>
        <a:bodyPr rot="0" spcFirstLastPara="1" vertOverflow="ellipsis" vert="horz" wrap="square" anchor="ctr" anchorCtr="1"/>
        <a:lstStyle/>
        <a:p>
          <a:pPr>
            <a:defRPr sz="105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barChart>
        <c:barDir val="col"/>
        <c:grouping val="clustered"/>
        <c:varyColors val="0"/>
        <c:ser>
          <c:idx val="0"/>
          <c:order val="0"/>
          <c:tx>
            <c:strRef>
              <c:f>平均賃金!$B$3</c:f>
              <c:strCache>
                <c:ptCount val="1"/>
                <c:pt idx="0">
                  <c:v>従業員5人以上</c:v>
                </c:pt>
              </c:strCache>
            </c:strRef>
          </c:tx>
          <c:spPr>
            <a:solidFill>
              <a:schemeClr val="accent1"/>
            </a:solidFill>
            <a:ln>
              <a:noFill/>
            </a:ln>
            <a:effectLst/>
          </c:spPr>
          <c:invertIfNegative val="0"/>
          <c:dLbls>
            <c:delete val="1"/>
          </c:dLbls>
          <c:cat>
            <c:strRef>
              <c:f>平均賃金!$A$4:$A$9</c:f>
              <c:strCache>
                <c:ptCount val="6"/>
                <c:pt idx="0">
                  <c:v>R5.1月</c:v>
                </c:pt>
                <c:pt idx="1">
                  <c:v>2月</c:v>
                </c:pt>
                <c:pt idx="2">
                  <c:v>3月</c:v>
                </c:pt>
                <c:pt idx="3">
                  <c:v>4月</c:v>
                </c:pt>
                <c:pt idx="4">
                  <c:v>5月</c:v>
                </c:pt>
                <c:pt idx="5">
                  <c:v>6月</c:v>
                </c:pt>
              </c:strCache>
            </c:strRef>
          </c:cat>
          <c:val>
            <c:numRef>
              <c:f>平均賃金!$B$4:$B$9</c:f>
              <c:numCache>
                <c:formatCode>0.0_ </c:formatCode>
                <c:ptCount val="6"/>
                <c:pt idx="0">
                  <c:v>-0.7</c:v>
                </c:pt>
                <c:pt idx="1">
                  <c:v>2.7</c:v>
                </c:pt>
                <c:pt idx="2">
                  <c:v>-1.9</c:v>
                </c:pt>
                <c:pt idx="3">
                  <c:v>-0.8</c:v>
                </c:pt>
                <c:pt idx="4">
                  <c:v>3</c:v>
                </c:pt>
                <c:pt idx="5">
                  <c:v>5.4</c:v>
                </c:pt>
              </c:numCache>
            </c:numRef>
          </c:val>
          <c:extLst>
            <c:ext xmlns:c16="http://schemas.microsoft.com/office/drawing/2014/chart" uri="{C3380CC4-5D6E-409C-BE32-E72D297353CC}">
              <c16:uniqueId val="{00000000-52F6-44EA-82D1-252CE0CFABA0}"/>
            </c:ext>
          </c:extLst>
        </c:ser>
        <c:ser>
          <c:idx val="1"/>
          <c:order val="1"/>
          <c:tx>
            <c:strRef>
              <c:f>平均賃金!$C$3</c:f>
              <c:strCache>
                <c:ptCount val="1"/>
                <c:pt idx="0">
                  <c:v>従業員30人以上</c:v>
                </c:pt>
              </c:strCache>
            </c:strRef>
          </c:tx>
          <c:spPr>
            <a:solidFill>
              <a:schemeClr val="bg1">
                <a:lumMod val="85000"/>
              </a:schemeClr>
            </a:solidFill>
            <a:ln>
              <a:solidFill>
                <a:schemeClr val="bg1">
                  <a:lumMod val="85000"/>
                </a:schemeClr>
              </a:solidFill>
            </a:ln>
            <a:effectLst/>
          </c:spPr>
          <c:invertIfNegative val="0"/>
          <c:dLbls>
            <c:delete val="1"/>
          </c:dLbls>
          <c:cat>
            <c:strRef>
              <c:f>平均賃金!$A$4:$A$9</c:f>
              <c:strCache>
                <c:ptCount val="6"/>
                <c:pt idx="0">
                  <c:v>R5.1月</c:v>
                </c:pt>
                <c:pt idx="1">
                  <c:v>2月</c:v>
                </c:pt>
                <c:pt idx="2">
                  <c:v>3月</c:v>
                </c:pt>
                <c:pt idx="3">
                  <c:v>4月</c:v>
                </c:pt>
                <c:pt idx="4">
                  <c:v>5月</c:v>
                </c:pt>
                <c:pt idx="5">
                  <c:v>6月</c:v>
                </c:pt>
              </c:strCache>
            </c:strRef>
          </c:cat>
          <c:val>
            <c:numRef>
              <c:f>平均賃金!$C$4:$C$9</c:f>
              <c:numCache>
                <c:formatCode>0.0_ </c:formatCode>
                <c:ptCount val="6"/>
                <c:pt idx="0">
                  <c:v>-1.3</c:v>
                </c:pt>
                <c:pt idx="1">
                  <c:v>-0.2</c:v>
                </c:pt>
                <c:pt idx="2">
                  <c:v>-3.7</c:v>
                </c:pt>
                <c:pt idx="3">
                  <c:v>-1.4</c:v>
                </c:pt>
                <c:pt idx="4">
                  <c:v>1.5</c:v>
                </c:pt>
                <c:pt idx="5">
                  <c:v>-1</c:v>
                </c:pt>
              </c:numCache>
            </c:numRef>
          </c:val>
          <c:extLst>
            <c:ext xmlns:c16="http://schemas.microsoft.com/office/drawing/2014/chart" uri="{C3380CC4-5D6E-409C-BE32-E72D297353CC}">
              <c16:uniqueId val="{00000001-52F6-44EA-82D1-252CE0CFABA0}"/>
            </c:ext>
          </c:extLst>
        </c:ser>
        <c:dLbls>
          <c:showLegendKey val="0"/>
          <c:showVal val="1"/>
          <c:showCatName val="0"/>
          <c:showSerName val="0"/>
          <c:showPercent val="0"/>
          <c:showBubbleSize val="0"/>
        </c:dLbls>
        <c:gapWidth val="150"/>
        <c:axId val="879209952"/>
        <c:axId val="879212864"/>
      </c:barChart>
      <c:catAx>
        <c:axId val="879209952"/>
        <c:scaling>
          <c:orientation val="minMax"/>
        </c:scaling>
        <c:delete val="0"/>
        <c:axPos val="b"/>
        <c:numFmt formatCode="General" sourceLinked="0"/>
        <c:majorTickMark val="none"/>
        <c:minorTickMark val="none"/>
        <c:tickLblPos val="low"/>
        <c:spPr>
          <a:noFill/>
          <a:ln w="9525" cap="flat" cmpd="sng" algn="ctr">
            <a:solidFill>
              <a:schemeClr val="tx1">
                <a:lumMod val="15000"/>
                <a:lumOff val="85000"/>
              </a:schemeClr>
            </a:solidFill>
            <a:round/>
          </a:ln>
          <a:effectLst/>
        </c:spPr>
        <c:txPr>
          <a:bodyPr rot="0" spcFirstLastPara="1" vertOverflow="ellipsis" wrap="square" anchor="b"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879212864"/>
        <c:crosses val="autoZero"/>
        <c:auto val="1"/>
        <c:lblAlgn val="ctr"/>
        <c:lblOffset val="100"/>
        <c:noMultiLvlLbl val="0"/>
      </c:catAx>
      <c:valAx>
        <c:axId val="879212864"/>
        <c:scaling>
          <c:orientation val="minMax"/>
        </c:scaling>
        <c:delete val="0"/>
        <c:axPos val="l"/>
        <c:majorGridlines>
          <c:spPr>
            <a:ln w="9525" cap="flat" cmpd="sng" algn="ctr">
              <a:solidFill>
                <a:schemeClr val="tx1">
                  <a:lumMod val="15000"/>
                  <a:lumOff val="85000"/>
                </a:schemeClr>
              </a:solidFill>
              <a:round/>
            </a:ln>
            <a:effectLst/>
          </c:spPr>
        </c:majorGridlines>
        <c:numFmt formatCode="#,##0.0_ ;[Red]\-#,##0.0\ " sourceLinked="0"/>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87920995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有効求人倍率!$B$5</c:f>
              <c:strCache>
                <c:ptCount val="1"/>
                <c:pt idx="0">
                  <c:v>R5年4月</c:v>
                </c:pt>
              </c:strCache>
            </c:strRef>
          </c:tx>
          <c:spPr>
            <a:solidFill>
              <a:schemeClr val="accent1">
                <a:lumMod val="40000"/>
                <a:lumOff val="60000"/>
              </a:schemeClr>
            </a:solidFill>
            <a:ln>
              <a:noFill/>
            </a:ln>
            <a:effectLst/>
          </c:spPr>
          <c:invertIfNegative val="0"/>
          <c:cat>
            <c:strRef>
              <c:f>有効求人倍率!$A$6:$A$16</c:f>
              <c:strCache>
                <c:ptCount val="11"/>
                <c:pt idx="0">
                  <c:v>県全体</c:v>
                </c:pt>
                <c:pt idx="1">
                  <c:v>岐阜</c:v>
                </c:pt>
                <c:pt idx="2">
                  <c:v>大垣</c:v>
                </c:pt>
                <c:pt idx="3">
                  <c:v>揖斐</c:v>
                </c:pt>
                <c:pt idx="4">
                  <c:v>多治見</c:v>
                </c:pt>
                <c:pt idx="5">
                  <c:v>高山</c:v>
                </c:pt>
                <c:pt idx="6">
                  <c:v>恵那</c:v>
                </c:pt>
                <c:pt idx="7">
                  <c:v>関</c:v>
                </c:pt>
                <c:pt idx="8">
                  <c:v>岐阜八幡</c:v>
                </c:pt>
                <c:pt idx="9">
                  <c:v>美濃加茂</c:v>
                </c:pt>
                <c:pt idx="10">
                  <c:v>中津川</c:v>
                </c:pt>
              </c:strCache>
            </c:strRef>
          </c:cat>
          <c:val>
            <c:numRef>
              <c:f>有効求人倍率!$B$6:$B$16</c:f>
              <c:numCache>
                <c:formatCode>#,##0.00_);[Red]\(#,##0.00\)</c:formatCode>
                <c:ptCount val="11"/>
                <c:pt idx="0">
                  <c:v>1.49</c:v>
                </c:pt>
                <c:pt idx="1">
                  <c:v>1.61</c:v>
                </c:pt>
                <c:pt idx="2">
                  <c:v>1.23</c:v>
                </c:pt>
                <c:pt idx="3">
                  <c:v>0.82</c:v>
                </c:pt>
                <c:pt idx="4">
                  <c:v>1.84</c:v>
                </c:pt>
                <c:pt idx="5">
                  <c:v>1.25</c:v>
                </c:pt>
                <c:pt idx="6">
                  <c:v>1.21</c:v>
                </c:pt>
                <c:pt idx="7">
                  <c:v>1.26</c:v>
                </c:pt>
                <c:pt idx="8">
                  <c:v>1.28</c:v>
                </c:pt>
                <c:pt idx="9">
                  <c:v>1.28</c:v>
                </c:pt>
                <c:pt idx="10">
                  <c:v>1.54</c:v>
                </c:pt>
              </c:numCache>
            </c:numRef>
          </c:val>
          <c:extLst>
            <c:ext xmlns:c16="http://schemas.microsoft.com/office/drawing/2014/chart" uri="{C3380CC4-5D6E-409C-BE32-E72D297353CC}">
              <c16:uniqueId val="{00000000-1B53-4F52-87EA-7242F30917F5}"/>
            </c:ext>
          </c:extLst>
        </c:ser>
        <c:ser>
          <c:idx val="1"/>
          <c:order val="1"/>
          <c:tx>
            <c:strRef>
              <c:f>有効求人倍率!$C$5</c:f>
              <c:strCache>
                <c:ptCount val="1"/>
                <c:pt idx="0">
                  <c:v>R5年5月</c:v>
                </c:pt>
              </c:strCache>
            </c:strRef>
          </c:tx>
          <c:spPr>
            <a:solidFill>
              <a:schemeClr val="tx2">
                <a:lumMod val="60000"/>
                <a:lumOff val="40000"/>
              </a:schemeClr>
            </a:solidFill>
            <a:ln>
              <a:noFill/>
            </a:ln>
            <a:effectLst/>
          </c:spPr>
          <c:invertIfNegative val="0"/>
          <c:cat>
            <c:strRef>
              <c:f>有効求人倍率!$A$6:$A$16</c:f>
              <c:strCache>
                <c:ptCount val="11"/>
                <c:pt idx="0">
                  <c:v>県全体</c:v>
                </c:pt>
                <c:pt idx="1">
                  <c:v>岐阜</c:v>
                </c:pt>
                <c:pt idx="2">
                  <c:v>大垣</c:v>
                </c:pt>
                <c:pt idx="3">
                  <c:v>揖斐</c:v>
                </c:pt>
                <c:pt idx="4">
                  <c:v>多治見</c:v>
                </c:pt>
                <c:pt idx="5">
                  <c:v>高山</c:v>
                </c:pt>
                <c:pt idx="6">
                  <c:v>恵那</c:v>
                </c:pt>
                <c:pt idx="7">
                  <c:v>関</c:v>
                </c:pt>
                <c:pt idx="8">
                  <c:v>岐阜八幡</c:v>
                </c:pt>
                <c:pt idx="9">
                  <c:v>美濃加茂</c:v>
                </c:pt>
                <c:pt idx="10">
                  <c:v>中津川</c:v>
                </c:pt>
              </c:strCache>
            </c:strRef>
          </c:cat>
          <c:val>
            <c:numRef>
              <c:f>有効求人倍率!$C$6:$C$16</c:f>
              <c:numCache>
                <c:formatCode>#,##0.00_);[Red]\(#,##0.00\)</c:formatCode>
                <c:ptCount val="11"/>
                <c:pt idx="0">
                  <c:v>1.46</c:v>
                </c:pt>
                <c:pt idx="1">
                  <c:v>1.57</c:v>
                </c:pt>
                <c:pt idx="2">
                  <c:v>1.21</c:v>
                </c:pt>
                <c:pt idx="3">
                  <c:v>0.81</c:v>
                </c:pt>
                <c:pt idx="4">
                  <c:v>1.81</c:v>
                </c:pt>
                <c:pt idx="5">
                  <c:v>1.23</c:v>
                </c:pt>
                <c:pt idx="6">
                  <c:v>1.1399999999999999</c:v>
                </c:pt>
                <c:pt idx="7">
                  <c:v>1.23</c:v>
                </c:pt>
                <c:pt idx="8">
                  <c:v>1.3</c:v>
                </c:pt>
                <c:pt idx="9">
                  <c:v>1.26</c:v>
                </c:pt>
                <c:pt idx="10">
                  <c:v>1.49</c:v>
                </c:pt>
              </c:numCache>
            </c:numRef>
          </c:val>
          <c:extLst>
            <c:ext xmlns:c16="http://schemas.microsoft.com/office/drawing/2014/chart" uri="{C3380CC4-5D6E-409C-BE32-E72D297353CC}">
              <c16:uniqueId val="{00000001-1B53-4F52-87EA-7242F30917F5}"/>
            </c:ext>
          </c:extLst>
        </c:ser>
        <c:ser>
          <c:idx val="2"/>
          <c:order val="2"/>
          <c:tx>
            <c:strRef>
              <c:f>有効求人倍率!$D$5</c:f>
              <c:strCache>
                <c:ptCount val="1"/>
                <c:pt idx="0">
                  <c:v>R5年6月</c:v>
                </c:pt>
              </c:strCache>
            </c:strRef>
          </c:tx>
          <c:spPr>
            <a:solidFill>
              <a:schemeClr val="tx2">
                <a:lumMod val="75000"/>
              </a:schemeClr>
            </a:solidFill>
            <a:ln>
              <a:noFill/>
            </a:ln>
            <a:effectLst/>
          </c:spPr>
          <c:invertIfNegative val="0"/>
          <c:cat>
            <c:strRef>
              <c:f>有効求人倍率!$A$6:$A$16</c:f>
              <c:strCache>
                <c:ptCount val="11"/>
                <c:pt idx="0">
                  <c:v>県全体</c:v>
                </c:pt>
                <c:pt idx="1">
                  <c:v>岐阜</c:v>
                </c:pt>
                <c:pt idx="2">
                  <c:v>大垣</c:v>
                </c:pt>
                <c:pt idx="3">
                  <c:v>揖斐</c:v>
                </c:pt>
                <c:pt idx="4">
                  <c:v>多治見</c:v>
                </c:pt>
                <c:pt idx="5">
                  <c:v>高山</c:v>
                </c:pt>
                <c:pt idx="6">
                  <c:v>恵那</c:v>
                </c:pt>
                <c:pt idx="7">
                  <c:v>関</c:v>
                </c:pt>
                <c:pt idx="8">
                  <c:v>岐阜八幡</c:v>
                </c:pt>
                <c:pt idx="9">
                  <c:v>美濃加茂</c:v>
                </c:pt>
                <c:pt idx="10">
                  <c:v>中津川</c:v>
                </c:pt>
              </c:strCache>
            </c:strRef>
          </c:cat>
          <c:val>
            <c:numRef>
              <c:f>有効求人倍率!$D$6:$D$16</c:f>
              <c:numCache>
                <c:formatCode>#,##0.00_);[Red]\(#,##0.00\)</c:formatCode>
                <c:ptCount val="11"/>
                <c:pt idx="0">
                  <c:v>1.48</c:v>
                </c:pt>
                <c:pt idx="1">
                  <c:v>1.59</c:v>
                </c:pt>
                <c:pt idx="2">
                  <c:v>1.23</c:v>
                </c:pt>
                <c:pt idx="3">
                  <c:v>0.85</c:v>
                </c:pt>
                <c:pt idx="4">
                  <c:v>1.84</c:v>
                </c:pt>
                <c:pt idx="5">
                  <c:v>1.26</c:v>
                </c:pt>
                <c:pt idx="6">
                  <c:v>1.17</c:v>
                </c:pt>
                <c:pt idx="7">
                  <c:v>1.3</c:v>
                </c:pt>
                <c:pt idx="8">
                  <c:v>1.41</c:v>
                </c:pt>
                <c:pt idx="9">
                  <c:v>1.27</c:v>
                </c:pt>
                <c:pt idx="10">
                  <c:v>1.58</c:v>
                </c:pt>
              </c:numCache>
            </c:numRef>
          </c:val>
          <c:extLst>
            <c:ext xmlns:c16="http://schemas.microsoft.com/office/drawing/2014/chart" uri="{C3380CC4-5D6E-409C-BE32-E72D297353CC}">
              <c16:uniqueId val="{00000002-1B53-4F52-87EA-7242F30917F5}"/>
            </c:ext>
          </c:extLst>
        </c:ser>
        <c:ser>
          <c:idx val="3"/>
          <c:order val="3"/>
          <c:tx>
            <c:strRef>
              <c:f>有効求人倍率!$E$5</c:f>
              <c:strCache>
                <c:ptCount val="1"/>
                <c:pt idx="0">
                  <c:v>R5年7月</c:v>
                </c:pt>
              </c:strCache>
            </c:strRef>
          </c:tx>
          <c:spPr>
            <a:solidFill>
              <a:schemeClr val="tx2">
                <a:lumMod val="50000"/>
              </a:schemeClr>
            </a:solidFill>
            <a:ln>
              <a:noFill/>
            </a:ln>
            <a:effectLst/>
          </c:spPr>
          <c:invertIfNegative val="0"/>
          <c:cat>
            <c:strRef>
              <c:f>有効求人倍率!$A$6:$A$16</c:f>
              <c:strCache>
                <c:ptCount val="11"/>
                <c:pt idx="0">
                  <c:v>県全体</c:v>
                </c:pt>
                <c:pt idx="1">
                  <c:v>岐阜</c:v>
                </c:pt>
                <c:pt idx="2">
                  <c:v>大垣</c:v>
                </c:pt>
                <c:pt idx="3">
                  <c:v>揖斐</c:v>
                </c:pt>
                <c:pt idx="4">
                  <c:v>多治見</c:v>
                </c:pt>
                <c:pt idx="5">
                  <c:v>高山</c:v>
                </c:pt>
                <c:pt idx="6">
                  <c:v>恵那</c:v>
                </c:pt>
                <c:pt idx="7">
                  <c:v>関</c:v>
                </c:pt>
                <c:pt idx="8">
                  <c:v>岐阜八幡</c:v>
                </c:pt>
                <c:pt idx="9">
                  <c:v>美濃加茂</c:v>
                </c:pt>
                <c:pt idx="10">
                  <c:v>中津川</c:v>
                </c:pt>
              </c:strCache>
            </c:strRef>
          </c:cat>
          <c:val>
            <c:numRef>
              <c:f>有効求人倍率!$E$6:$E$16</c:f>
              <c:numCache>
                <c:formatCode>#,##0.00_);[Red]\(#,##0.00\)</c:formatCode>
                <c:ptCount val="11"/>
                <c:pt idx="0">
                  <c:v>1.54</c:v>
                </c:pt>
                <c:pt idx="1">
                  <c:v>1.65</c:v>
                </c:pt>
                <c:pt idx="2">
                  <c:v>1.26</c:v>
                </c:pt>
                <c:pt idx="3">
                  <c:v>0.92</c:v>
                </c:pt>
                <c:pt idx="4">
                  <c:v>1.96</c:v>
                </c:pt>
                <c:pt idx="5">
                  <c:v>1.29</c:v>
                </c:pt>
                <c:pt idx="6">
                  <c:v>1.31</c:v>
                </c:pt>
                <c:pt idx="7">
                  <c:v>1.33</c:v>
                </c:pt>
                <c:pt idx="8">
                  <c:v>1.47</c:v>
                </c:pt>
                <c:pt idx="9">
                  <c:v>1.24</c:v>
                </c:pt>
                <c:pt idx="10">
                  <c:v>1.67</c:v>
                </c:pt>
              </c:numCache>
            </c:numRef>
          </c:val>
          <c:extLst>
            <c:ext xmlns:c16="http://schemas.microsoft.com/office/drawing/2014/chart" uri="{C3380CC4-5D6E-409C-BE32-E72D297353CC}">
              <c16:uniqueId val="{00000003-1B53-4F52-87EA-7242F30917F5}"/>
            </c:ext>
          </c:extLst>
        </c:ser>
        <c:dLbls>
          <c:showLegendKey val="0"/>
          <c:showVal val="0"/>
          <c:showCatName val="0"/>
          <c:showSerName val="0"/>
          <c:showPercent val="0"/>
          <c:showBubbleSize val="0"/>
        </c:dLbls>
        <c:gapWidth val="219"/>
        <c:overlap val="-27"/>
        <c:axId val="1141063519"/>
        <c:axId val="1141062271"/>
      </c:barChart>
      <c:catAx>
        <c:axId val="114106351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141062271"/>
        <c:crosses val="autoZero"/>
        <c:auto val="1"/>
        <c:lblAlgn val="ctr"/>
        <c:lblOffset val="100"/>
        <c:noMultiLvlLbl val="0"/>
      </c:catAx>
      <c:valAx>
        <c:axId val="1141062271"/>
        <c:scaling>
          <c:orientation val="minMax"/>
        </c:scaling>
        <c:delete val="0"/>
        <c:axPos val="l"/>
        <c:majorGridlines>
          <c:spPr>
            <a:ln w="9525" cap="flat" cmpd="sng" algn="ctr">
              <a:solidFill>
                <a:schemeClr val="tx1">
                  <a:lumMod val="15000"/>
                  <a:lumOff val="85000"/>
                </a:schemeClr>
              </a:solidFill>
              <a:round/>
            </a:ln>
            <a:effectLst/>
          </c:spPr>
        </c:majorGridlines>
        <c:numFmt formatCode="#,##0.00_);[Red]\(#,##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14106351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withinLinearReversed" id="21">
  <a:schemeClr val="accent1"/>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7095" y="3321887"/>
            <a:ext cx="6427074" cy="2292150"/>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134190" y="6059595"/>
            <a:ext cx="5292884" cy="2732758"/>
          </a:xfrm>
        </p:spPr>
        <p:txBody>
          <a:bodyPr/>
          <a:lstStyle>
            <a:lvl1pPr marL="0" indent="0" algn="ctr">
              <a:buNone/>
              <a:defRPr>
                <a:solidFill>
                  <a:schemeClr val="tx1">
                    <a:tint val="75000"/>
                  </a:schemeClr>
                </a:solidFill>
              </a:defRPr>
            </a:lvl1pPr>
            <a:lvl2pPr marL="521528" indent="0" algn="ctr">
              <a:buNone/>
              <a:defRPr>
                <a:solidFill>
                  <a:schemeClr val="tx1">
                    <a:tint val="75000"/>
                  </a:schemeClr>
                </a:solidFill>
              </a:defRPr>
            </a:lvl2pPr>
            <a:lvl3pPr marL="1043056" indent="0" algn="ctr">
              <a:buNone/>
              <a:defRPr>
                <a:solidFill>
                  <a:schemeClr val="tx1">
                    <a:tint val="75000"/>
                  </a:schemeClr>
                </a:solidFill>
              </a:defRPr>
            </a:lvl3pPr>
            <a:lvl4pPr marL="1564584" indent="0" algn="ctr">
              <a:buNone/>
              <a:defRPr>
                <a:solidFill>
                  <a:schemeClr val="tx1">
                    <a:tint val="75000"/>
                  </a:schemeClr>
                </a:solidFill>
              </a:defRPr>
            </a:lvl4pPr>
            <a:lvl5pPr marL="2086112" indent="0" algn="ctr">
              <a:buNone/>
              <a:defRPr>
                <a:solidFill>
                  <a:schemeClr val="tx1">
                    <a:tint val="75000"/>
                  </a:schemeClr>
                </a:solidFill>
              </a:defRPr>
            </a:lvl5pPr>
            <a:lvl6pPr marL="2607640" indent="0" algn="ctr">
              <a:buNone/>
              <a:defRPr>
                <a:solidFill>
                  <a:schemeClr val="tx1">
                    <a:tint val="75000"/>
                  </a:schemeClr>
                </a:solidFill>
              </a:defRPr>
            </a:lvl6pPr>
            <a:lvl7pPr marL="3129168" indent="0" algn="ctr">
              <a:buNone/>
              <a:defRPr>
                <a:solidFill>
                  <a:schemeClr val="tx1">
                    <a:tint val="75000"/>
                  </a:schemeClr>
                </a:solidFill>
              </a:defRPr>
            </a:lvl7pPr>
            <a:lvl8pPr marL="3650696" indent="0" algn="ctr">
              <a:buNone/>
              <a:defRPr>
                <a:solidFill>
                  <a:schemeClr val="tx1">
                    <a:tint val="75000"/>
                  </a:schemeClr>
                </a:solidFill>
              </a:defRPr>
            </a:lvl8pPr>
            <a:lvl9pPr marL="4172224"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35992211-4E42-49E3-B075-3ECF1222EB6E}" type="datetimeFigureOut">
              <a:rPr kumimoji="1" lang="ja-JP" altLang="en-US" smtClean="0"/>
              <a:t>2023/9/25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345519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5992211-4E42-49E3-B075-3ECF1222EB6E}" type="datetimeFigureOut">
              <a:rPr kumimoji="1" lang="ja-JP" altLang="en-US" smtClean="0"/>
              <a:t>2023/9/25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173239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11321" y="472787"/>
            <a:ext cx="1988770" cy="10059717"/>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42387" y="472787"/>
            <a:ext cx="5842913" cy="10059717"/>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5992211-4E42-49E3-B075-3ECF1222EB6E}" type="datetimeFigureOut">
              <a:rPr kumimoji="1" lang="ja-JP" altLang="en-US" smtClean="0"/>
              <a:t>2023/9/25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6654515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5992211-4E42-49E3-B075-3ECF1222EB6E}" type="datetimeFigureOut">
              <a:rPr kumimoji="1" lang="ja-JP" altLang="en-US" smtClean="0"/>
              <a:t>2023/9/25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7383739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7288" y="6871501"/>
            <a:ext cx="6427074" cy="2123828"/>
          </a:xfrm>
        </p:spPr>
        <p:txBody>
          <a:bodyPr anchor="t"/>
          <a:lstStyle>
            <a:lvl1pPr algn="l">
              <a:defRPr sz="4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97288" y="4532319"/>
            <a:ext cx="6427074" cy="2339181"/>
          </a:xfrm>
        </p:spPr>
        <p:txBody>
          <a:bodyPr anchor="b"/>
          <a:lstStyle>
            <a:lvl1pPr marL="0" indent="0">
              <a:buNone/>
              <a:defRPr sz="2300">
                <a:solidFill>
                  <a:schemeClr val="tx1">
                    <a:tint val="75000"/>
                  </a:schemeClr>
                </a:solidFill>
              </a:defRPr>
            </a:lvl1pPr>
            <a:lvl2pPr marL="521528" indent="0">
              <a:buNone/>
              <a:defRPr sz="2100">
                <a:solidFill>
                  <a:schemeClr val="tx1">
                    <a:tint val="75000"/>
                  </a:schemeClr>
                </a:solidFill>
              </a:defRPr>
            </a:lvl2pPr>
            <a:lvl3pPr marL="1043056" indent="0">
              <a:buNone/>
              <a:defRPr sz="1800">
                <a:solidFill>
                  <a:schemeClr val="tx1">
                    <a:tint val="75000"/>
                  </a:schemeClr>
                </a:solidFill>
              </a:defRPr>
            </a:lvl3pPr>
            <a:lvl4pPr marL="1564584" indent="0">
              <a:buNone/>
              <a:defRPr sz="1600">
                <a:solidFill>
                  <a:schemeClr val="tx1">
                    <a:tint val="75000"/>
                  </a:schemeClr>
                </a:solidFill>
              </a:defRPr>
            </a:lvl4pPr>
            <a:lvl5pPr marL="2086112" indent="0">
              <a:buNone/>
              <a:defRPr sz="1600">
                <a:solidFill>
                  <a:schemeClr val="tx1">
                    <a:tint val="75000"/>
                  </a:schemeClr>
                </a:solidFill>
              </a:defRPr>
            </a:lvl5pPr>
            <a:lvl6pPr marL="2607640" indent="0">
              <a:buNone/>
              <a:defRPr sz="1600">
                <a:solidFill>
                  <a:schemeClr val="tx1">
                    <a:tint val="75000"/>
                  </a:schemeClr>
                </a:solidFill>
              </a:defRPr>
            </a:lvl6pPr>
            <a:lvl7pPr marL="3129168" indent="0">
              <a:buNone/>
              <a:defRPr sz="1600">
                <a:solidFill>
                  <a:schemeClr val="tx1">
                    <a:tint val="75000"/>
                  </a:schemeClr>
                </a:solidFill>
              </a:defRPr>
            </a:lvl7pPr>
            <a:lvl8pPr marL="3650696" indent="0">
              <a:buNone/>
              <a:defRPr sz="1600">
                <a:solidFill>
                  <a:schemeClr val="tx1">
                    <a:tint val="75000"/>
                  </a:schemeClr>
                </a:solidFill>
              </a:defRPr>
            </a:lvl8pPr>
            <a:lvl9pPr marL="4172224"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35992211-4E42-49E3-B075-3ECF1222EB6E}" type="datetimeFigureOut">
              <a:rPr kumimoji="1" lang="ja-JP" altLang="en-US" smtClean="0"/>
              <a:t>2023/9/25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29263757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42387" y="2750086"/>
            <a:ext cx="3915841" cy="7782419"/>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484250" y="2750086"/>
            <a:ext cx="3915842" cy="7782419"/>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35992211-4E42-49E3-B075-3ECF1222EB6E}" type="datetimeFigureOut">
              <a:rPr kumimoji="1" lang="ja-JP" altLang="en-US" smtClean="0"/>
              <a:t>2023/9/25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015527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3" y="428232"/>
            <a:ext cx="6805137" cy="1782234"/>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78063" y="2393640"/>
            <a:ext cx="3340871" cy="997554"/>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78063" y="3391195"/>
            <a:ext cx="3340871" cy="6161082"/>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841017" y="2393640"/>
            <a:ext cx="3342183" cy="997554"/>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841017" y="3391195"/>
            <a:ext cx="3342183" cy="6161082"/>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35992211-4E42-49E3-B075-3ECF1222EB6E}" type="datetimeFigureOut">
              <a:rPr kumimoji="1" lang="ja-JP" altLang="en-US" smtClean="0"/>
              <a:t>2023/9/25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41067873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35992211-4E42-49E3-B075-3ECF1222EB6E}" type="datetimeFigureOut">
              <a:rPr kumimoji="1" lang="ja-JP" altLang="en-US" smtClean="0"/>
              <a:t>2023/9/25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4057816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5992211-4E42-49E3-B075-3ECF1222EB6E}" type="datetimeFigureOut">
              <a:rPr kumimoji="1" lang="ja-JP" altLang="en-US" smtClean="0"/>
              <a:t>2023/9/25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21147142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4" y="425755"/>
            <a:ext cx="2487603" cy="1811937"/>
          </a:xfrm>
        </p:spPr>
        <p:txBody>
          <a:bodyPr anchor="b"/>
          <a:lstStyle>
            <a:lvl1pPr algn="l">
              <a:defRPr sz="23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956244" y="425757"/>
            <a:ext cx="4226956" cy="9126520"/>
          </a:xfrm>
        </p:spPr>
        <p:txBody>
          <a:bodyPr/>
          <a:lstStyle>
            <a:lvl1pPr>
              <a:defRPr sz="37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78064" y="2237694"/>
            <a:ext cx="2487603" cy="7314583"/>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5992211-4E42-49E3-B075-3ECF1222EB6E}" type="datetimeFigureOut">
              <a:rPr kumimoji="1" lang="ja-JP" altLang="en-US" smtClean="0"/>
              <a:t>2023/9/25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2719710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2060" y="7485380"/>
            <a:ext cx="4536758" cy="883692"/>
          </a:xfrm>
        </p:spPr>
        <p:txBody>
          <a:bodyPr anchor="b"/>
          <a:lstStyle>
            <a:lvl1pPr algn="l">
              <a:defRPr sz="2300" b="1"/>
            </a:lvl1pPr>
          </a:lstStyle>
          <a:p>
            <a:r>
              <a:rPr kumimoji="1" lang="ja-JP" altLang="en-US"/>
              <a:t>マスター タイトルの書式設定</a:t>
            </a:r>
          </a:p>
        </p:txBody>
      </p:sp>
      <p:sp>
        <p:nvSpPr>
          <p:cNvPr id="3" name="図プレースホルダー 2"/>
          <p:cNvSpPr>
            <a:spLocks noGrp="1"/>
          </p:cNvSpPr>
          <p:nvPr>
            <p:ph type="pic" idx="1"/>
          </p:nvPr>
        </p:nvSpPr>
        <p:spPr>
          <a:xfrm>
            <a:off x="1482060" y="955475"/>
            <a:ext cx="4536758" cy="6416040"/>
          </a:xfrm>
        </p:spPr>
        <p:txBody>
          <a:bodyPr/>
          <a:lstStyle>
            <a:lvl1pPr marL="0" indent="0">
              <a:buNone/>
              <a:defRPr sz="3700"/>
            </a:lvl1pPr>
            <a:lvl2pPr marL="521528" indent="0">
              <a:buNone/>
              <a:defRPr sz="3200"/>
            </a:lvl2pPr>
            <a:lvl3pPr marL="1043056" indent="0">
              <a:buNone/>
              <a:defRPr sz="2700"/>
            </a:lvl3pPr>
            <a:lvl4pPr marL="1564584" indent="0">
              <a:buNone/>
              <a:defRPr sz="2300"/>
            </a:lvl4pPr>
            <a:lvl5pPr marL="2086112" indent="0">
              <a:buNone/>
              <a:defRPr sz="2300"/>
            </a:lvl5pPr>
            <a:lvl6pPr marL="2607640" indent="0">
              <a:buNone/>
              <a:defRPr sz="2300"/>
            </a:lvl6pPr>
            <a:lvl7pPr marL="3129168" indent="0">
              <a:buNone/>
              <a:defRPr sz="2300"/>
            </a:lvl7pPr>
            <a:lvl8pPr marL="3650696" indent="0">
              <a:buNone/>
              <a:defRPr sz="2300"/>
            </a:lvl8pPr>
            <a:lvl9pPr marL="4172224" indent="0">
              <a:buNone/>
              <a:defRPr sz="2300"/>
            </a:lvl9pPr>
          </a:lstStyle>
          <a:p>
            <a:r>
              <a:rPr kumimoji="1" lang="ja-JP" altLang="en-US"/>
              <a:t>アイコンをクリックして図を追加</a:t>
            </a:r>
          </a:p>
        </p:txBody>
      </p:sp>
      <p:sp>
        <p:nvSpPr>
          <p:cNvPr id="4" name="テキスト プレースホルダー 3"/>
          <p:cNvSpPr>
            <a:spLocks noGrp="1"/>
          </p:cNvSpPr>
          <p:nvPr>
            <p:ph type="body" sz="half" idx="2"/>
          </p:nvPr>
        </p:nvSpPr>
        <p:spPr>
          <a:xfrm>
            <a:off x="1482060" y="8369071"/>
            <a:ext cx="4536758" cy="1254989"/>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5992211-4E42-49E3-B075-3ECF1222EB6E}" type="datetimeFigureOut">
              <a:rPr kumimoji="1" lang="ja-JP" altLang="en-US" smtClean="0"/>
              <a:t>2023/9/25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23428373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78063" y="428232"/>
            <a:ext cx="6805137" cy="1782234"/>
          </a:xfrm>
          <a:prstGeom prst="rect">
            <a:avLst/>
          </a:prstGeom>
        </p:spPr>
        <p:txBody>
          <a:bodyPr vert="horz" lIns="104306" tIns="52153" rIns="104306" bIns="52153"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78063" y="2495127"/>
            <a:ext cx="6805137" cy="7057150"/>
          </a:xfrm>
          <a:prstGeom prst="rect">
            <a:avLst/>
          </a:prstGeom>
        </p:spPr>
        <p:txBody>
          <a:bodyPr vert="horz" lIns="104306" tIns="52153" rIns="104306" bIns="52153"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78063" y="9911199"/>
            <a:ext cx="1764295" cy="569324"/>
          </a:xfrm>
          <a:prstGeom prst="rect">
            <a:avLst/>
          </a:prstGeom>
        </p:spPr>
        <p:txBody>
          <a:bodyPr vert="horz" lIns="104306" tIns="52153" rIns="104306" bIns="52153" rtlCol="0" anchor="ctr"/>
          <a:lstStyle>
            <a:lvl1pPr algn="l">
              <a:defRPr sz="1400">
                <a:solidFill>
                  <a:schemeClr val="tx1">
                    <a:tint val="75000"/>
                  </a:schemeClr>
                </a:solidFill>
              </a:defRPr>
            </a:lvl1pPr>
          </a:lstStyle>
          <a:p>
            <a:fld id="{35992211-4E42-49E3-B075-3ECF1222EB6E}" type="datetimeFigureOut">
              <a:rPr kumimoji="1" lang="ja-JP" altLang="en-US" smtClean="0"/>
              <a:t>2023/9/25</a:t>
            </a:fld>
            <a:endParaRPr kumimoji="1" lang="ja-JP" altLang="en-US"/>
          </a:p>
        </p:txBody>
      </p:sp>
      <p:sp>
        <p:nvSpPr>
          <p:cNvPr id="5" name="フッター プレースホルダー 4"/>
          <p:cNvSpPr>
            <a:spLocks noGrp="1"/>
          </p:cNvSpPr>
          <p:nvPr>
            <p:ph type="ftr" sz="quarter" idx="3"/>
          </p:nvPr>
        </p:nvSpPr>
        <p:spPr>
          <a:xfrm>
            <a:off x="2583432" y="9911199"/>
            <a:ext cx="2394400" cy="569324"/>
          </a:xfrm>
          <a:prstGeom prst="rect">
            <a:avLst/>
          </a:prstGeom>
        </p:spPr>
        <p:txBody>
          <a:bodyPr vert="horz" lIns="104306" tIns="52153" rIns="104306" bIns="52153" rtlCol="0" anchor="ctr"/>
          <a:lstStyle>
            <a:lvl1pPr algn="ctr">
              <a:defRPr sz="14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418905" y="9911199"/>
            <a:ext cx="1764295" cy="569324"/>
          </a:xfrm>
          <a:prstGeom prst="rect">
            <a:avLst/>
          </a:prstGeom>
        </p:spPr>
        <p:txBody>
          <a:bodyPr vert="horz" lIns="104306" tIns="52153" rIns="104306" bIns="52153" rtlCol="0" anchor="ctr"/>
          <a:lstStyle>
            <a:lvl1pPr algn="r">
              <a:defRPr sz="1400">
                <a:solidFill>
                  <a:schemeClr val="tx1">
                    <a:tint val="75000"/>
                  </a:schemeClr>
                </a:solidFill>
              </a:defRPr>
            </a:lvl1p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1490265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43056" rtl="0" eaLnBrk="1" latinLnBrk="0" hangingPunct="1">
        <a:spcBef>
          <a:spcPct val="0"/>
        </a:spcBef>
        <a:buNone/>
        <a:defRPr kumimoji="1" sz="5000" kern="1200">
          <a:solidFill>
            <a:schemeClr val="tx1"/>
          </a:solidFill>
          <a:latin typeface="+mj-lt"/>
          <a:ea typeface="+mj-ea"/>
          <a:cs typeface="+mj-cs"/>
        </a:defRPr>
      </a:lvl1pPr>
    </p:titleStyle>
    <p:bodyStyle>
      <a:lvl1pPr marL="391146" indent="-391146" algn="l" defTabSz="1043056" rtl="0" eaLnBrk="1" latinLnBrk="0" hangingPunct="1">
        <a:spcBef>
          <a:spcPct val="20000"/>
        </a:spcBef>
        <a:buFont typeface="Arial" pitchFamily="34" charset="0"/>
        <a:buChar char="•"/>
        <a:defRPr kumimoji="1" sz="3700" kern="1200">
          <a:solidFill>
            <a:schemeClr val="tx1"/>
          </a:solidFill>
          <a:latin typeface="+mn-lt"/>
          <a:ea typeface="+mn-ea"/>
          <a:cs typeface="+mn-cs"/>
        </a:defRPr>
      </a:lvl1pPr>
      <a:lvl2pPr marL="847483" indent="-325955" algn="l" defTabSz="1043056" rtl="0" eaLnBrk="1" latinLnBrk="0" hangingPunct="1">
        <a:spcBef>
          <a:spcPct val="20000"/>
        </a:spcBef>
        <a:buFont typeface="Arial" pitchFamily="34" charset="0"/>
        <a:buChar char="–"/>
        <a:defRPr kumimoji="1" sz="3200" kern="1200">
          <a:solidFill>
            <a:schemeClr val="tx1"/>
          </a:solidFill>
          <a:latin typeface="+mn-lt"/>
          <a:ea typeface="+mn-ea"/>
          <a:cs typeface="+mn-cs"/>
        </a:defRPr>
      </a:lvl2pPr>
      <a:lvl3pPr marL="1303820" indent="-260764" algn="l" defTabSz="1043056" rtl="0" eaLnBrk="1" latinLnBrk="0" hangingPunct="1">
        <a:spcBef>
          <a:spcPct val="20000"/>
        </a:spcBef>
        <a:buFont typeface="Arial" pitchFamily="34" charset="0"/>
        <a:buChar char="•"/>
        <a:defRPr kumimoji="1" sz="2700" kern="1200">
          <a:solidFill>
            <a:schemeClr val="tx1"/>
          </a:solidFill>
          <a:latin typeface="+mn-lt"/>
          <a:ea typeface="+mn-ea"/>
          <a:cs typeface="+mn-cs"/>
        </a:defRPr>
      </a:lvl3pPr>
      <a:lvl4pPr marL="1825348"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4pPr>
      <a:lvl5pPr marL="2346876"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5pPr>
      <a:lvl6pPr marL="2868404"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9pPr>
    </p:bodyStyle>
    <p:otherStyle>
      <a:defPPr>
        <a:defRPr lang="ja-JP"/>
      </a:defPPr>
      <a:lvl1pPr marL="0" algn="l" defTabSz="1043056" rtl="0" eaLnBrk="1" latinLnBrk="0" hangingPunct="1">
        <a:defRPr kumimoji="1" sz="2100" kern="1200">
          <a:solidFill>
            <a:schemeClr val="tx1"/>
          </a:solidFill>
          <a:latin typeface="+mn-lt"/>
          <a:ea typeface="+mn-ea"/>
          <a:cs typeface="+mn-cs"/>
        </a:defRPr>
      </a:lvl1pPr>
      <a:lvl2pPr marL="521528" algn="l" defTabSz="1043056" rtl="0" eaLnBrk="1" latinLnBrk="0" hangingPunct="1">
        <a:defRPr kumimoji="1" sz="2100" kern="1200">
          <a:solidFill>
            <a:schemeClr val="tx1"/>
          </a:solidFill>
          <a:latin typeface="+mn-lt"/>
          <a:ea typeface="+mn-ea"/>
          <a:cs typeface="+mn-cs"/>
        </a:defRPr>
      </a:lvl2pPr>
      <a:lvl3pPr marL="1043056" algn="l" defTabSz="1043056" rtl="0" eaLnBrk="1" latinLnBrk="0" hangingPunct="1">
        <a:defRPr kumimoji="1" sz="2100" kern="1200">
          <a:solidFill>
            <a:schemeClr val="tx1"/>
          </a:solidFill>
          <a:latin typeface="+mn-lt"/>
          <a:ea typeface="+mn-ea"/>
          <a:cs typeface="+mn-cs"/>
        </a:defRPr>
      </a:lvl3pPr>
      <a:lvl4pPr marL="1564584" algn="l" defTabSz="1043056" rtl="0" eaLnBrk="1" latinLnBrk="0" hangingPunct="1">
        <a:defRPr kumimoji="1" sz="2100" kern="1200">
          <a:solidFill>
            <a:schemeClr val="tx1"/>
          </a:solidFill>
          <a:latin typeface="+mn-lt"/>
          <a:ea typeface="+mn-ea"/>
          <a:cs typeface="+mn-cs"/>
        </a:defRPr>
      </a:lvl4pPr>
      <a:lvl5pPr marL="2086112" algn="l" defTabSz="1043056" rtl="0" eaLnBrk="1" latinLnBrk="0" hangingPunct="1">
        <a:defRPr kumimoji="1" sz="2100" kern="1200">
          <a:solidFill>
            <a:schemeClr val="tx1"/>
          </a:solidFill>
          <a:latin typeface="+mn-lt"/>
          <a:ea typeface="+mn-ea"/>
          <a:cs typeface="+mn-cs"/>
        </a:defRPr>
      </a:lvl5pPr>
      <a:lvl6pPr marL="2607640" algn="l" defTabSz="1043056" rtl="0" eaLnBrk="1" latinLnBrk="0" hangingPunct="1">
        <a:defRPr kumimoji="1" sz="2100" kern="1200">
          <a:solidFill>
            <a:schemeClr val="tx1"/>
          </a:solidFill>
          <a:latin typeface="+mn-lt"/>
          <a:ea typeface="+mn-ea"/>
          <a:cs typeface="+mn-cs"/>
        </a:defRPr>
      </a:lvl6pPr>
      <a:lvl7pPr marL="3129168" algn="l" defTabSz="1043056" rtl="0" eaLnBrk="1" latinLnBrk="0" hangingPunct="1">
        <a:defRPr kumimoji="1" sz="2100" kern="1200">
          <a:solidFill>
            <a:schemeClr val="tx1"/>
          </a:solidFill>
          <a:latin typeface="+mn-lt"/>
          <a:ea typeface="+mn-ea"/>
          <a:cs typeface="+mn-cs"/>
        </a:defRPr>
      </a:lvl7pPr>
      <a:lvl8pPr marL="3650696" algn="l" defTabSz="1043056" rtl="0" eaLnBrk="1" latinLnBrk="0" hangingPunct="1">
        <a:defRPr kumimoji="1" sz="2100" kern="1200">
          <a:solidFill>
            <a:schemeClr val="tx1"/>
          </a:solidFill>
          <a:latin typeface="+mn-lt"/>
          <a:ea typeface="+mn-ea"/>
          <a:cs typeface="+mn-cs"/>
        </a:defRPr>
      </a:lvl8pPr>
      <a:lvl9pPr marL="4172224" algn="l" defTabSz="1043056" rtl="0" eaLnBrk="1" latinLnBrk="0" hangingPunct="1">
        <a:defRPr kumimoji="1"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7.xml"/><Relationship Id="rId6" Type="http://schemas.openxmlformats.org/officeDocument/2006/relationships/image" Target="../media/image8.emf"/><Relationship Id="rId5" Type="http://schemas.openxmlformats.org/officeDocument/2006/relationships/chart" Target="../charts/chart2.xml"/><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グループ化 30">
            <a:extLst>
              <a:ext uri="{FF2B5EF4-FFF2-40B4-BE49-F238E27FC236}">
                <a16:creationId xmlns:a16="http://schemas.microsoft.com/office/drawing/2014/main" id="{80625EB6-23AA-C432-A320-7A75672AD297}"/>
              </a:ext>
            </a:extLst>
          </p:cNvPr>
          <p:cNvGrpSpPr/>
          <p:nvPr/>
        </p:nvGrpSpPr>
        <p:grpSpPr>
          <a:xfrm>
            <a:off x="4720876" y="1088708"/>
            <a:ext cx="2179320" cy="1028700"/>
            <a:chOff x="0" y="0"/>
            <a:chExt cx="2179320" cy="1028700"/>
          </a:xfrm>
        </p:grpSpPr>
        <p:sp>
          <p:nvSpPr>
            <p:cNvPr id="32" name="角丸四角形 17">
              <a:extLst>
                <a:ext uri="{FF2B5EF4-FFF2-40B4-BE49-F238E27FC236}">
                  <a16:creationId xmlns:a16="http://schemas.microsoft.com/office/drawing/2014/main" id="{8ADE8F98-E1DB-F889-9EBE-54A882950D20}"/>
                </a:ext>
              </a:extLst>
            </p:cNvPr>
            <p:cNvSpPr/>
            <p:nvPr/>
          </p:nvSpPr>
          <p:spPr>
            <a:xfrm>
              <a:off x="0" y="0"/>
              <a:ext cx="2179320" cy="1028700"/>
            </a:xfrm>
            <a:prstGeom prst="roundRect">
              <a:avLst>
                <a:gd name="adj" fmla="val 6482"/>
              </a:avLst>
            </a:prstGeom>
            <a:solidFill>
              <a:srgbClr val="70AD47">
                <a:lumMod val="40000"/>
                <a:lumOff val="60000"/>
              </a:srgbClr>
            </a:solidFill>
            <a:ln w="12700" cap="flat" cmpd="sng" algn="ctr">
              <a:noFill/>
              <a:prstDash val="solid"/>
              <a:miter lim="800000"/>
            </a:ln>
            <a:effectLst/>
          </p:spPr>
          <p:txBody>
            <a:bodyPr rot="0" spcFirstLastPara="0" vert="horz" wrap="square" lIns="72000" tIns="36000" rIns="72000" bIns="36000" numCol="1" spcCol="0" rtlCol="0" fromWordArt="0" anchor="ctr" anchorCtr="0" forceAA="0" compatLnSpc="1">
              <a:prstTxWarp prst="textNoShape">
                <a:avLst/>
              </a:prstTxWarp>
              <a:noAutofit/>
            </a:bodyPr>
            <a:lstStyle/>
            <a:p>
              <a:pPr marL="304800" marR="0" lvl="0" indent="0" algn="just" defTabSz="914400" eaLnBrk="1" fontAlgn="auto" latinLnBrk="0" hangingPunct="1">
                <a:lnSpc>
                  <a:spcPct val="100000"/>
                </a:lnSpc>
                <a:spcBef>
                  <a:spcPts val="0"/>
                </a:spcBef>
                <a:spcAft>
                  <a:spcPts val="0"/>
                </a:spcAft>
                <a:buClrTx/>
                <a:buSzTx/>
                <a:buFontTx/>
                <a:buNone/>
                <a:tabLst/>
                <a:defRPr/>
              </a:pPr>
              <a:r>
                <a:rPr kumimoji="0" lang="ja-JP" altLang="en-US" sz="1800" kern="100" dirty="0">
                  <a:solidFill>
                    <a:srgbClr val="000000"/>
                  </a:solidFill>
                  <a:latin typeface="Century" panose="020F0502020204030204"/>
                  <a:ea typeface="HGP創英角ｺﾞｼｯｸUB" panose="020B0900000000000000" pitchFamily="50" charset="-128"/>
                  <a:cs typeface="Times New Roman" panose="02020603050405020304" pitchFamily="18" charset="0"/>
                </a:rPr>
                <a:t>関市西</a:t>
              </a:r>
              <a:r>
                <a:rPr kumimoji="0" lang="ja-JP" altLang="en-US" sz="1800" b="0" i="0" u="none" strike="noStrike" kern="100" cap="none" spc="0" normalizeH="0" baseline="0" noProof="0" dirty="0">
                  <a:ln>
                    <a:noFill/>
                  </a:ln>
                  <a:solidFill>
                    <a:srgbClr val="000000"/>
                  </a:solidFill>
                  <a:effectLst/>
                  <a:uLnTx/>
                  <a:uFillTx/>
                  <a:latin typeface="Century" panose="020F0502020204030204"/>
                  <a:ea typeface="HGP創英角ｺﾞｼｯｸUB" panose="020B0900000000000000" pitchFamily="50" charset="-128"/>
                  <a:cs typeface="Times New Roman" panose="02020603050405020304" pitchFamily="18" charset="0"/>
                </a:rPr>
                <a:t>商工会</a:t>
              </a:r>
              <a:r>
                <a:rPr kumimoji="0" lang="en-US" sz="1100" b="0" i="0" u="none" strike="noStrike" kern="100" cap="none" spc="0" normalizeH="0" baseline="0" noProof="0" dirty="0">
                  <a:ln>
                    <a:noFill/>
                  </a:ln>
                  <a:solidFill>
                    <a:srgbClr val="000000"/>
                  </a:solidFill>
                  <a:effectLst/>
                  <a:uLnTx/>
                  <a:uFillTx/>
                  <a:latin typeface="HGP創英角ｺﾞｼｯｸUB" panose="020B0900000000000000" pitchFamily="50" charset="-128"/>
                  <a:ea typeface="ＭＳ 明朝" panose="02020609040205080304" pitchFamily="17" charset="-128"/>
                  <a:cs typeface="Times New Roman" panose="02020603050405020304" pitchFamily="18" charset="0"/>
                </a:rPr>
                <a:t>http://www.gifushoko.or.jp/sekishinishi/</a:t>
              </a:r>
              <a:endParaRPr kumimoji="0" lang="ja-JP" altLang="en-US" sz="1200" b="0" i="0" u="none" strike="noStrike" kern="100" cap="none" spc="0" normalizeH="0" baseline="0" noProof="0" dirty="0">
                <a:ln>
                  <a:noFill/>
                </a:ln>
                <a:solidFill>
                  <a:sysClr val="window" lastClr="FFFFFF"/>
                </a:solidFill>
                <a:effectLst/>
                <a:uLnTx/>
                <a:uFillTx/>
                <a:latin typeface="Century" panose="020F0502020204030204"/>
                <a:ea typeface="ＭＳ 明朝" panose="02020609040205080304" pitchFamily="17" charset="-128"/>
                <a:cs typeface="Times New Roman" panose="02020603050405020304" pitchFamily="18" charset="0"/>
              </a:endParaRPr>
            </a:p>
            <a:p>
              <a:pPr marL="0" marR="0" lvl="0" indent="0" algn="r" defTabSz="914400" eaLnBrk="1" fontAlgn="auto" latinLnBrk="0" hangingPunct="1">
                <a:lnSpc>
                  <a:spcPts val="1500"/>
                </a:lnSpc>
                <a:spcBef>
                  <a:spcPts val="0"/>
                </a:spcBef>
                <a:spcAft>
                  <a:spcPts val="0"/>
                </a:spcAft>
                <a:buClrTx/>
                <a:buSzTx/>
                <a:buFontTx/>
                <a:buNone/>
                <a:tabLst/>
                <a:defRPr/>
              </a:pPr>
              <a:r>
                <a:rPr kumimoji="0" lang="ja-JP" altLang="en-US" sz="1100" b="0" i="0" u="none" strike="noStrike" kern="0" cap="none" spc="165" normalizeH="0" baseline="0" noProof="0" dirty="0">
                  <a:ln>
                    <a:noFill/>
                  </a:ln>
                  <a:solidFill>
                    <a:srgbClr val="000000"/>
                  </a:solidFill>
                  <a:effectLst/>
                  <a:uLnTx/>
                  <a:uFillTx/>
                  <a:latin typeface="Century" panose="020F0502020204030204"/>
                  <a:ea typeface="HGP創英角ｺﾞｼｯｸUB" panose="020B0900000000000000" pitchFamily="50" charset="-128"/>
                  <a:cs typeface="Times New Roman" panose="02020603050405020304" pitchFamily="18" charset="0"/>
                </a:rPr>
                <a:t>ＴＥＬ </a:t>
              </a:r>
              <a:r>
                <a:rPr kumimoji="0" lang="en-US" sz="1100" b="0" i="0" u="none" strike="noStrike" kern="0" cap="none" spc="165" normalizeH="0" baseline="0" noProof="0" dirty="0">
                  <a:ln>
                    <a:noFill/>
                  </a:ln>
                  <a:solidFill>
                    <a:srgbClr val="000000"/>
                  </a:solidFill>
                  <a:effectLst/>
                  <a:uLnTx/>
                  <a:uFillTx/>
                  <a:latin typeface="Century" panose="020F0502020204030204"/>
                  <a:ea typeface="HGP創英角ｺﾞｼｯｸUB" panose="020B0900000000000000" pitchFamily="50" charset="-128"/>
                  <a:cs typeface="Times New Roman" panose="02020603050405020304" pitchFamily="18" charset="0"/>
                </a:rPr>
                <a:t>0575-46-3631</a:t>
              </a:r>
              <a:endParaRPr kumimoji="0" lang="ja-JP" altLang="en-US" sz="1200" b="0" i="0" u="none" strike="noStrike" kern="100" cap="none" spc="0" normalizeH="0" baseline="0" noProof="0" dirty="0">
                <a:ln>
                  <a:noFill/>
                </a:ln>
                <a:solidFill>
                  <a:sysClr val="window" lastClr="FFFFFF"/>
                </a:solidFill>
                <a:effectLst/>
                <a:uLnTx/>
                <a:uFillTx/>
                <a:latin typeface="Century" panose="020F0502020204030204"/>
                <a:ea typeface="ＭＳ 明朝" panose="02020609040205080304" pitchFamily="17" charset="-128"/>
                <a:cs typeface="Times New Roman" panose="02020603050405020304" pitchFamily="18" charset="0"/>
              </a:endParaRPr>
            </a:p>
            <a:p>
              <a:pPr marL="0" marR="0" lvl="0" indent="0" algn="r" defTabSz="914400" eaLnBrk="1" fontAlgn="auto" latinLnBrk="0" hangingPunct="1">
                <a:lnSpc>
                  <a:spcPts val="1500"/>
                </a:lnSpc>
                <a:spcBef>
                  <a:spcPts val="0"/>
                </a:spcBef>
                <a:spcAft>
                  <a:spcPts val="0"/>
                </a:spcAft>
                <a:buClrTx/>
                <a:buSzTx/>
                <a:buFontTx/>
                <a:buNone/>
                <a:tabLst/>
                <a:defRPr/>
              </a:pPr>
              <a:r>
                <a:rPr kumimoji="0" lang="ja-JP" altLang="en-US" sz="1100" b="0" i="0" u="none" strike="noStrike" kern="0" cap="none" spc="160" normalizeH="0" baseline="0" noProof="0" dirty="0">
                  <a:ln>
                    <a:noFill/>
                  </a:ln>
                  <a:solidFill>
                    <a:srgbClr val="000000"/>
                  </a:solidFill>
                  <a:effectLst/>
                  <a:uLnTx/>
                  <a:uFillTx/>
                  <a:latin typeface="Century" panose="020F0502020204030204"/>
                  <a:ea typeface="HGP創英角ｺﾞｼｯｸUB" panose="020B0900000000000000" pitchFamily="50" charset="-128"/>
                  <a:cs typeface="Times New Roman" panose="02020603050405020304" pitchFamily="18" charset="0"/>
                </a:rPr>
                <a:t>ＦＡＸ </a:t>
              </a:r>
              <a:r>
                <a:rPr kumimoji="0" lang="en-US" sz="1100" b="0" i="0" u="none" strike="noStrike" kern="0" cap="none" spc="160" normalizeH="0" baseline="0" noProof="0" dirty="0">
                  <a:ln>
                    <a:noFill/>
                  </a:ln>
                  <a:solidFill>
                    <a:srgbClr val="000000"/>
                  </a:solidFill>
                  <a:effectLst/>
                  <a:uLnTx/>
                  <a:uFillTx/>
                  <a:latin typeface="Century" panose="020F0502020204030204"/>
                  <a:ea typeface="HGP創英角ｺﾞｼｯｸUB" panose="020B0900000000000000" pitchFamily="50" charset="-128"/>
                  <a:cs typeface="Times New Roman" panose="02020603050405020304" pitchFamily="18" charset="0"/>
                </a:rPr>
                <a:t>0575-46-3890</a:t>
              </a:r>
              <a:endParaRPr kumimoji="0" lang="ja-JP" altLang="en-US" sz="1200" b="0" i="0" u="none" strike="noStrike" kern="100" cap="none" spc="0" normalizeH="0" baseline="0" noProof="0" dirty="0">
                <a:ln>
                  <a:noFill/>
                </a:ln>
                <a:solidFill>
                  <a:sysClr val="window" lastClr="FFFFFF"/>
                </a:solidFill>
                <a:effectLst/>
                <a:uLnTx/>
                <a:uFillTx/>
                <a:latin typeface="Century" panose="020F0502020204030204"/>
                <a:ea typeface="ＭＳ 明朝" panose="02020609040205080304" pitchFamily="17" charset="-128"/>
                <a:cs typeface="Times New Roman" panose="02020603050405020304" pitchFamily="18" charset="0"/>
              </a:endParaRPr>
            </a:p>
          </p:txBody>
        </p:sp>
        <p:pic>
          <p:nvPicPr>
            <p:cNvPr id="33" name="図 32">
              <a:extLst>
                <a:ext uri="{FF2B5EF4-FFF2-40B4-BE49-F238E27FC236}">
                  <a16:creationId xmlns:a16="http://schemas.microsoft.com/office/drawing/2014/main" id="{B9ED61B6-CB8A-9D62-1830-B53F6B0533A1}"/>
                </a:ext>
              </a:extLst>
            </p:cNvPr>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6200" y="76200"/>
              <a:ext cx="283210" cy="283845"/>
            </a:xfrm>
            <a:prstGeom prst="rect">
              <a:avLst/>
            </a:prstGeom>
            <a:noFill/>
            <a:ln>
              <a:noFill/>
            </a:ln>
          </p:spPr>
        </p:pic>
      </p:grpSp>
      <p:sp>
        <p:nvSpPr>
          <p:cNvPr id="18" name="正方形/長方形 17">
            <a:extLst>
              <a:ext uri="{FF2B5EF4-FFF2-40B4-BE49-F238E27FC236}">
                <a16:creationId xmlns:a16="http://schemas.microsoft.com/office/drawing/2014/main" id="{54B68814-33A0-29FE-995B-DC39E6F64F20}"/>
              </a:ext>
            </a:extLst>
          </p:cNvPr>
          <p:cNvSpPr/>
          <p:nvPr/>
        </p:nvSpPr>
        <p:spPr>
          <a:xfrm>
            <a:off x="9683" y="250999"/>
            <a:ext cx="7541895" cy="47498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ctr"/>
            <a:r>
              <a:rPr lang="ja-JP" sz="1400" b="1" kern="100">
                <a:effectLst/>
                <a:ea typeface="ＭＳ ゴシック" panose="020B0609070205080204" pitchFamily="49" charset="-128"/>
                <a:cs typeface="Times New Roman" panose="02020603050405020304" pitchFamily="18" charset="0"/>
              </a:rPr>
              <a:t>地 域 経 済 動 向 調 査 ＲＥＰＯＲＴ</a:t>
            </a:r>
            <a:endParaRPr lang="ja-JP" sz="1200" kern="100">
              <a:effectLst/>
              <a:ea typeface="ＭＳ 明朝" panose="02020609040205080304" pitchFamily="17" charset="-128"/>
              <a:cs typeface="Times New Roman" panose="02020603050405020304" pitchFamily="18" charset="0"/>
            </a:endParaRPr>
          </a:p>
        </p:txBody>
      </p:sp>
      <p:sp>
        <p:nvSpPr>
          <p:cNvPr id="24" name="正方形/長方形 23">
            <a:extLst>
              <a:ext uri="{FF2B5EF4-FFF2-40B4-BE49-F238E27FC236}">
                <a16:creationId xmlns:a16="http://schemas.microsoft.com/office/drawing/2014/main" id="{62BAA697-7188-2640-5B36-752A58FDDF32}"/>
              </a:ext>
            </a:extLst>
          </p:cNvPr>
          <p:cNvSpPr/>
          <p:nvPr/>
        </p:nvSpPr>
        <p:spPr>
          <a:xfrm>
            <a:off x="180231" y="1026220"/>
            <a:ext cx="1695450" cy="297180"/>
          </a:xfrm>
          <a:prstGeom prst="rect">
            <a:avLst/>
          </a:prstGeom>
          <a:solidFill>
            <a:srgbClr val="FFC000">
              <a:lumMod val="40000"/>
              <a:lumOff val="60000"/>
            </a:srgbClr>
          </a:solidFill>
          <a:ln w="12700" cap="flat" cmpd="sng" algn="ctr">
            <a:solidFill>
              <a:srgbClr val="FFC000">
                <a:lumMod val="75000"/>
              </a:srgbClr>
            </a:solid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a:ln>
                  <a:noFill/>
                </a:ln>
                <a:solidFill>
                  <a:srgbClr val="000000"/>
                </a:solidFill>
                <a:effectLst/>
                <a:uLnTx/>
                <a:uFillTx/>
                <a:latin typeface="Century" panose="020F0502020204030204"/>
                <a:ea typeface="ＭＳ ゴシック" panose="020B0609070205080204" pitchFamily="49" charset="-128"/>
                <a:cs typeface="Times New Roman" panose="02020603050405020304" pitchFamily="18" charset="0"/>
              </a:rPr>
              <a:t>２０２３年　第２号</a:t>
            </a:r>
            <a:endParaRPr kumimoji="0" lang="ja-JP" altLang="en-US" sz="1200" b="0" i="0" u="none" strike="noStrike" kern="100" cap="none" spc="0" normalizeH="0" baseline="0" noProof="0" dirty="0">
              <a:ln>
                <a:noFill/>
              </a:ln>
              <a:solidFill>
                <a:sysClr val="window" lastClr="FFFFFF"/>
              </a:solidFill>
              <a:effectLst/>
              <a:uLnTx/>
              <a:uFillTx/>
              <a:latin typeface="Century" panose="020F0502020204030204"/>
              <a:ea typeface="ＭＳ 明朝" panose="02020609040205080304" pitchFamily="17" charset="-128"/>
              <a:cs typeface="Times New Roman" panose="02020603050405020304" pitchFamily="18" charset="0"/>
            </a:endParaRPr>
          </a:p>
        </p:txBody>
      </p:sp>
      <p:sp>
        <p:nvSpPr>
          <p:cNvPr id="29" name="テキスト ボックス 7">
            <a:extLst>
              <a:ext uri="{FF2B5EF4-FFF2-40B4-BE49-F238E27FC236}">
                <a16:creationId xmlns:a16="http://schemas.microsoft.com/office/drawing/2014/main" id="{776076B6-974F-89BB-0882-C59A2AF2792E}"/>
              </a:ext>
            </a:extLst>
          </p:cNvPr>
          <p:cNvSpPr txBox="1"/>
          <p:nvPr/>
        </p:nvSpPr>
        <p:spPr>
          <a:xfrm>
            <a:off x="2246591" y="829738"/>
            <a:ext cx="4972050" cy="297180"/>
          </a:xfrm>
          <a:prstGeom prst="rect">
            <a:avLst/>
          </a:prstGeom>
          <a:noFill/>
          <a:ln w="6350">
            <a:noFill/>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ja-JP" altLang="en-US" sz="800" b="0" i="0" u="none" strike="noStrike" kern="100" cap="none" spc="0" normalizeH="0" baseline="0" noProof="0">
                <a:ln>
                  <a:noFill/>
                </a:ln>
                <a:solidFill>
                  <a:srgbClr val="262626"/>
                </a:solidFill>
                <a:effectLst/>
                <a:uLnTx/>
                <a:uFillTx/>
                <a:latin typeface="Century" panose="020F0502020204030204"/>
                <a:ea typeface="ＭＳ ゴシック" panose="020B0609070205080204" pitchFamily="49" charset="-128"/>
                <a:cs typeface="Times New Roman" panose="02020603050405020304" pitchFamily="18" charset="0"/>
              </a:rPr>
              <a:t>本レポートは、経済産業大臣の認定を受けた経営発達支援計画に基づき作成・発刊いたします。</a:t>
            </a:r>
            <a:endParaRPr kumimoji="0" lang="ja-JP" altLang="en-US" sz="1200" b="0" i="0" u="none" strike="noStrike" kern="100" cap="none" spc="0" normalizeH="0" baseline="0" noProof="0">
              <a:ln>
                <a:noFill/>
              </a:ln>
              <a:solidFill>
                <a:sysClr val="windowText" lastClr="000000"/>
              </a:solidFill>
              <a:effectLst/>
              <a:uLnTx/>
              <a:uFillTx/>
              <a:latin typeface="Century" panose="020F0502020204030204"/>
              <a:ea typeface="ＭＳ 明朝" panose="02020609040205080304" pitchFamily="17" charset="-128"/>
              <a:cs typeface="Times New Roman" panose="02020603050405020304" pitchFamily="18" charset="0"/>
            </a:endParaRPr>
          </a:p>
        </p:txBody>
      </p:sp>
      <p:sp>
        <p:nvSpPr>
          <p:cNvPr id="5" name="テキスト ボックス 4">
            <a:extLst>
              <a:ext uri="{FF2B5EF4-FFF2-40B4-BE49-F238E27FC236}">
                <a16:creationId xmlns:a16="http://schemas.microsoft.com/office/drawing/2014/main" id="{F100AAA2-5B5F-F0FA-FEEC-EF4ED4F643E9}"/>
              </a:ext>
            </a:extLst>
          </p:cNvPr>
          <p:cNvSpPr txBox="1"/>
          <p:nvPr/>
        </p:nvSpPr>
        <p:spPr>
          <a:xfrm>
            <a:off x="243332" y="1448902"/>
            <a:ext cx="4553743" cy="784830"/>
          </a:xfrm>
          <a:prstGeom prst="rect">
            <a:avLst/>
          </a:prstGeom>
          <a:noFill/>
        </p:spPr>
        <p:txBody>
          <a:bodyPr wrap="square">
            <a:spAutoFit/>
          </a:bodyPr>
          <a:lstStyle/>
          <a:p>
            <a:r>
              <a:rPr lang="ja-JP" altLang="en-US" sz="4500" b="0" i="0" dirty="0">
                <a:solidFill>
                  <a:srgbClr val="333333"/>
                </a:solidFill>
                <a:effectLst/>
                <a:latin typeface="YuGothic"/>
              </a:rPr>
              <a:t>突然発生します！</a:t>
            </a:r>
            <a:endParaRPr lang="ja-JP" altLang="en-US" sz="4500" dirty="0"/>
          </a:p>
        </p:txBody>
      </p:sp>
      <p:sp>
        <p:nvSpPr>
          <p:cNvPr id="7" name="テキスト ボックス 6">
            <a:extLst>
              <a:ext uri="{FF2B5EF4-FFF2-40B4-BE49-F238E27FC236}">
                <a16:creationId xmlns:a16="http://schemas.microsoft.com/office/drawing/2014/main" id="{2841AC1B-8BA4-6228-4423-B10A830A2973}"/>
              </a:ext>
            </a:extLst>
          </p:cNvPr>
          <p:cNvSpPr txBox="1"/>
          <p:nvPr/>
        </p:nvSpPr>
        <p:spPr>
          <a:xfrm>
            <a:off x="260224" y="2225298"/>
            <a:ext cx="5723849" cy="477054"/>
          </a:xfrm>
          <a:prstGeom prst="rect">
            <a:avLst/>
          </a:prstGeom>
          <a:noFill/>
        </p:spPr>
        <p:txBody>
          <a:bodyPr wrap="square">
            <a:spAutoFit/>
          </a:bodyPr>
          <a:lstStyle/>
          <a:p>
            <a:r>
              <a:rPr lang="ja-JP" altLang="en-US" sz="2500" b="0" i="0" dirty="0">
                <a:solidFill>
                  <a:srgbClr val="333333"/>
                </a:solidFill>
                <a:effectLst/>
                <a:latin typeface="YuGothic"/>
              </a:rPr>
              <a:t>地震、</a:t>
            </a:r>
            <a:r>
              <a:rPr lang="ja-JP" altLang="en-US" sz="2500" dirty="0">
                <a:solidFill>
                  <a:srgbClr val="333333"/>
                </a:solidFill>
                <a:latin typeface="YuGothic"/>
              </a:rPr>
              <a:t>水害</a:t>
            </a:r>
            <a:r>
              <a:rPr lang="ja-JP" altLang="en-US" sz="2500" b="0" i="0" dirty="0">
                <a:solidFill>
                  <a:srgbClr val="333333"/>
                </a:solidFill>
                <a:effectLst/>
                <a:latin typeface="YuGothic"/>
              </a:rPr>
              <a:t>、</a:t>
            </a:r>
            <a:r>
              <a:rPr lang="ja-JP" altLang="en-US" sz="2500" dirty="0">
                <a:solidFill>
                  <a:srgbClr val="333333"/>
                </a:solidFill>
                <a:latin typeface="YuGothic"/>
              </a:rPr>
              <a:t>感染症拡大</a:t>
            </a:r>
            <a:r>
              <a:rPr lang="ja-JP" altLang="en-US" sz="2500" b="0" i="0" dirty="0">
                <a:solidFill>
                  <a:srgbClr val="333333"/>
                </a:solidFill>
                <a:effectLst/>
                <a:latin typeface="YuGothic"/>
              </a:rPr>
              <a:t>などの緊急事態</a:t>
            </a:r>
            <a:endParaRPr lang="ja-JP" altLang="en-US" sz="2500" dirty="0"/>
          </a:p>
        </p:txBody>
      </p:sp>
      <p:sp>
        <p:nvSpPr>
          <p:cNvPr id="13" name="テキスト ボックス 12">
            <a:extLst>
              <a:ext uri="{FF2B5EF4-FFF2-40B4-BE49-F238E27FC236}">
                <a16:creationId xmlns:a16="http://schemas.microsoft.com/office/drawing/2014/main" id="{7CA3E826-B375-C32D-9DE3-44960E68DC2F}"/>
              </a:ext>
            </a:extLst>
          </p:cNvPr>
          <p:cNvSpPr txBox="1"/>
          <p:nvPr/>
        </p:nvSpPr>
        <p:spPr>
          <a:xfrm>
            <a:off x="312049" y="2748857"/>
            <a:ext cx="6741399" cy="523220"/>
          </a:xfrm>
          <a:prstGeom prst="rect">
            <a:avLst/>
          </a:prstGeom>
          <a:noFill/>
        </p:spPr>
        <p:txBody>
          <a:bodyPr wrap="square">
            <a:spAutoFit/>
          </a:bodyPr>
          <a:lstStyle/>
          <a:p>
            <a:r>
              <a:rPr lang="ja-JP" altLang="en-US" sz="1400" b="0" i="0" dirty="0">
                <a:solidFill>
                  <a:srgbClr val="333333"/>
                </a:solidFill>
                <a:effectLst/>
                <a:latin typeface="YuGothic"/>
              </a:rPr>
              <a:t>緊急時に倒産や事業縮小を余儀なくされないためには、平常時から準備しておき、緊急時に事業の継続・早期復旧を図ることが重要となります。</a:t>
            </a:r>
            <a:endParaRPr lang="ja-JP" altLang="en-US" sz="1400" dirty="0"/>
          </a:p>
        </p:txBody>
      </p:sp>
      <p:sp>
        <p:nvSpPr>
          <p:cNvPr id="15" name="テキスト ボックス 14">
            <a:extLst>
              <a:ext uri="{FF2B5EF4-FFF2-40B4-BE49-F238E27FC236}">
                <a16:creationId xmlns:a16="http://schemas.microsoft.com/office/drawing/2014/main" id="{C0C32811-0075-6E44-5177-E9741F45711C}"/>
              </a:ext>
            </a:extLst>
          </p:cNvPr>
          <p:cNvSpPr txBox="1"/>
          <p:nvPr/>
        </p:nvSpPr>
        <p:spPr>
          <a:xfrm>
            <a:off x="312049" y="3272077"/>
            <a:ext cx="6903789" cy="523220"/>
          </a:xfrm>
          <a:prstGeom prst="rect">
            <a:avLst/>
          </a:prstGeom>
          <a:noFill/>
        </p:spPr>
        <p:txBody>
          <a:bodyPr wrap="square">
            <a:spAutoFit/>
          </a:bodyPr>
          <a:lstStyle/>
          <a:p>
            <a:pPr algn="l"/>
            <a:r>
              <a:rPr lang="ja-JP" altLang="en-US" sz="1400" b="0" i="0" dirty="0">
                <a:solidFill>
                  <a:srgbClr val="333333"/>
                </a:solidFill>
                <a:effectLst/>
                <a:latin typeface="YuGothic"/>
              </a:rPr>
              <a:t>自然災害や感染症拡大の影響は、個々の事業者だけでなく、サプライチェーン（取引先等）全体にも大きな影響を及ぼすおそれがあります。</a:t>
            </a:r>
            <a:endParaRPr lang="en-US" altLang="ja-JP" sz="1400" dirty="0">
              <a:solidFill>
                <a:srgbClr val="333333"/>
              </a:solidFill>
              <a:latin typeface="YuGothic"/>
            </a:endParaRPr>
          </a:p>
        </p:txBody>
      </p:sp>
      <p:sp>
        <p:nvSpPr>
          <p:cNvPr id="17" name="テキスト ボックス 16">
            <a:extLst>
              <a:ext uri="{FF2B5EF4-FFF2-40B4-BE49-F238E27FC236}">
                <a16:creationId xmlns:a16="http://schemas.microsoft.com/office/drawing/2014/main" id="{ABF46607-E7DB-FC17-EDB2-4778C0EBDBC6}"/>
              </a:ext>
            </a:extLst>
          </p:cNvPr>
          <p:cNvSpPr txBox="1"/>
          <p:nvPr/>
        </p:nvSpPr>
        <p:spPr>
          <a:xfrm>
            <a:off x="312049" y="4647004"/>
            <a:ext cx="6840760" cy="738664"/>
          </a:xfrm>
          <a:prstGeom prst="rect">
            <a:avLst/>
          </a:prstGeom>
          <a:noFill/>
        </p:spPr>
        <p:txBody>
          <a:bodyPr wrap="square">
            <a:spAutoFit/>
          </a:bodyPr>
          <a:lstStyle/>
          <a:p>
            <a:r>
              <a:rPr lang="ja-JP" altLang="en-US" b="0" i="0" dirty="0">
                <a:solidFill>
                  <a:srgbClr val="333333"/>
                </a:solidFill>
                <a:effectLst/>
                <a:latin typeface="YuGothic"/>
              </a:rPr>
              <a:t>認定を受けた</a:t>
            </a:r>
            <a:r>
              <a:rPr lang="ja-JP" altLang="en-US" dirty="0">
                <a:solidFill>
                  <a:srgbClr val="333333"/>
                </a:solidFill>
                <a:latin typeface="YuGothic"/>
              </a:rPr>
              <a:t>事業者</a:t>
            </a:r>
            <a:r>
              <a:rPr lang="ja-JP" altLang="en-US" b="0" i="0" dirty="0">
                <a:solidFill>
                  <a:srgbClr val="333333"/>
                </a:solidFill>
                <a:effectLst/>
                <a:latin typeface="YuGothic"/>
              </a:rPr>
              <a:t>は、税制措置や金融支援、補助金の加点などの支援策が受けられます。 </a:t>
            </a:r>
            <a:endParaRPr lang="ja-JP" altLang="en-US" dirty="0"/>
          </a:p>
        </p:txBody>
      </p:sp>
      <p:pic>
        <p:nvPicPr>
          <p:cNvPr id="20" name="図 19">
            <a:extLst>
              <a:ext uri="{FF2B5EF4-FFF2-40B4-BE49-F238E27FC236}">
                <a16:creationId xmlns:a16="http://schemas.microsoft.com/office/drawing/2014/main" id="{5B933761-5FEB-657C-D54E-E7179A7AF66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91496" y="5122744"/>
            <a:ext cx="2474456" cy="1872208"/>
          </a:xfrm>
          <a:prstGeom prst="rect">
            <a:avLst/>
          </a:prstGeom>
        </p:spPr>
      </p:pic>
      <p:sp>
        <p:nvSpPr>
          <p:cNvPr id="2" name="テキスト ボックス 1">
            <a:extLst>
              <a:ext uri="{FF2B5EF4-FFF2-40B4-BE49-F238E27FC236}">
                <a16:creationId xmlns:a16="http://schemas.microsoft.com/office/drawing/2014/main" id="{DFA81223-A598-6896-2DDD-65313410D6D0}"/>
              </a:ext>
            </a:extLst>
          </p:cNvPr>
          <p:cNvSpPr txBox="1"/>
          <p:nvPr/>
        </p:nvSpPr>
        <p:spPr>
          <a:xfrm>
            <a:off x="324247" y="3843447"/>
            <a:ext cx="7047060" cy="738664"/>
          </a:xfrm>
          <a:prstGeom prst="rect">
            <a:avLst/>
          </a:prstGeom>
          <a:noFill/>
        </p:spPr>
        <p:txBody>
          <a:bodyPr wrap="square" rtlCol="0">
            <a:spAutoFit/>
          </a:bodyPr>
          <a:lstStyle/>
          <a:p>
            <a:pPr algn="l"/>
            <a:r>
              <a:rPr lang="ja-JP" altLang="en-US" sz="1400" b="0" i="0" dirty="0">
                <a:solidFill>
                  <a:srgbClr val="333333"/>
                </a:solidFill>
                <a:effectLst/>
                <a:latin typeface="YuGothic"/>
              </a:rPr>
              <a:t>中小企業・小規模事業者の自然災害等に対する事前対策（防災・減災対策）を促進する</a:t>
            </a:r>
            <a:endParaRPr lang="en-US" altLang="ja-JP" sz="1400" b="0" i="0" dirty="0">
              <a:solidFill>
                <a:srgbClr val="333333"/>
              </a:solidFill>
              <a:effectLst/>
              <a:latin typeface="YuGothic"/>
            </a:endParaRPr>
          </a:p>
          <a:p>
            <a:pPr algn="l"/>
            <a:r>
              <a:rPr lang="ja-JP" altLang="en-US" sz="1400" b="0" i="0" dirty="0">
                <a:solidFill>
                  <a:srgbClr val="333333"/>
                </a:solidFill>
                <a:effectLst/>
                <a:latin typeface="YuGothic"/>
              </a:rPr>
              <a:t>ため</a:t>
            </a:r>
            <a:r>
              <a:rPr lang="ja-JP" altLang="en-US" sz="1400" dirty="0">
                <a:solidFill>
                  <a:srgbClr val="333333"/>
                </a:solidFill>
                <a:latin typeface="YuGothic"/>
              </a:rPr>
              <a:t>、事業者</a:t>
            </a:r>
            <a:r>
              <a:rPr lang="ja-JP" altLang="en-US" sz="1400" b="0" i="0" dirty="0">
                <a:solidFill>
                  <a:srgbClr val="333333"/>
                </a:solidFill>
                <a:effectLst/>
                <a:latin typeface="YuGothic"/>
              </a:rPr>
              <a:t>がその取組内容（事前対策）をとりまとめた計画（名称：</a:t>
            </a:r>
            <a:r>
              <a:rPr lang="ja-JP" altLang="en-US" sz="1400" b="0" i="0" u="sng" dirty="0">
                <a:effectLst/>
                <a:latin typeface="YuGothic"/>
              </a:rPr>
              <a:t>事業継続力強化計画</a:t>
            </a:r>
            <a:r>
              <a:rPr lang="ja-JP" altLang="en-US" sz="1400" b="0" i="0" dirty="0">
                <a:solidFill>
                  <a:srgbClr val="333333"/>
                </a:solidFill>
                <a:effectLst/>
                <a:latin typeface="YuGothic"/>
              </a:rPr>
              <a:t>）</a:t>
            </a:r>
            <a:endParaRPr lang="en-US" altLang="ja-JP" sz="1400" b="0" i="0" dirty="0">
              <a:solidFill>
                <a:srgbClr val="333333"/>
              </a:solidFill>
              <a:effectLst/>
              <a:latin typeface="YuGothic"/>
            </a:endParaRPr>
          </a:p>
          <a:p>
            <a:pPr algn="l"/>
            <a:r>
              <a:rPr lang="ja-JP" altLang="en-US" sz="1400" b="0" i="0" dirty="0">
                <a:solidFill>
                  <a:srgbClr val="333333"/>
                </a:solidFill>
                <a:effectLst/>
                <a:latin typeface="YuGothic"/>
              </a:rPr>
              <a:t>を</a:t>
            </a:r>
            <a:r>
              <a:rPr lang="ja-JP" altLang="en-US" sz="1400" b="0" i="0" u="sng" dirty="0">
                <a:solidFill>
                  <a:srgbClr val="333333"/>
                </a:solidFill>
                <a:effectLst/>
                <a:latin typeface="YuGothic"/>
              </a:rPr>
              <a:t>国が認定する制度</a:t>
            </a:r>
            <a:r>
              <a:rPr lang="ja-JP" altLang="en-US" sz="1400" b="0" i="0" dirty="0">
                <a:solidFill>
                  <a:srgbClr val="333333"/>
                </a:solidFill>
                <a:effectLst/>
                <a:latin typeface="YuGothic"/>
              </a:rPr>
              <a:t>が創設されました。</a:t>
            </a:r>
            <a:endParaRPr lang="ja-JP" altLang="en-US" sz="1400" dirty="0"/>
          </a:p>
        </p:txBody>
      </p:sp>
      <p:pic>
        <p:nvPicPr>
          <p:cNvPr id="8" name="図 7">
            <a:extLst>
              <a:ext uri="{FF2B5EF4-FFF2-40B4-BE49-F238E27FC236}">
                <a16:creationId xmlns:a16="http://schemas.microsoft.com/office/drawing/2014/main" id="{961AD718-2B76-D72B-88B9-B2906B2DF2C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7963" y="7323494"/>
            <a:ext cx="2002507" cy="1657075"/>
          </a:xfrm>
          <a:prstGeom prst="rect">
            <a:avLst/>
          </a:prstGeom>
        </p:spPr>
      </p:pic>
      <p:sp>
        <p:nvSpPr>
          <p:cNvPr id="10" name="吹き出し: 四角形 9">
            <a:extLst>
              <a:ext uri="{FF2B5EF4-FFF2-40B4-BE49-F238E27FC236}">
                <a16:creationId xmlns:a16="http://schemas.microsoft.com/office/drawing/2014/main" id="{D0310C5A-5A5C-43E0-A883-14BF655E3992}"/>
              </a:ext>
            </a:extLst>
          </p:cNvPr>
          <p:cNvSpPr/>
          <p:nvPr/>
        </p:nvSpPr>
        <p:spPr>
          <a:xfrm>
            <a:off x="408630" y="5797332"/>
            <a:ext cx="4323986" cy="1309510"/>
          </a:xfrm>
          <a:prstGeom prst="wedgeRectCallout">
            <a:avLst>
              <a:gd name="adj1" fmla="val -28672"/>
              <a:gd name="adj2" fmla="val 70308"/>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ja-JP" altLang="en-US" sz="1200" dirty="0">
                <a:solidFill>
                  <a:srgbClr val="333333"/>
                </a:solidFill>
                <a:latin typeface="+mn-ea"/>
              </a:rPr>
              <a:t>家族経営なので家族で防災対策を話し合うきっかけになりました。</a:t>
            </a:r>
            <a:endParaRPr lang="en-US" altLang="ja-JP" sz="1200" dirty="0">
              <a:solidFill>
                <a:srgbClr val="333333"/>
              </a:solidFill>
              <a:latin typeface="+mn-ea"/>
            </a:endParaRPr>
          </a:p>
          <a:p>
            <a:r>
              <a:rPr lang="ja-JP" altLang="en-US" sz="1200" dirty="0">
                <a:solidFill>
                  <a:srgbClr val="333333"/>
                </a:solidFill>
                <a:latin typeface="+mn-ea"/>
              </a:rPr>
              <a:t>こうしたきっかけが無ければ、家族で防災の取組を話し合うこともありませんでした。</a:t>
            </a:r>
            <a:r>
              <a:rPr lang="ja-JP" altLang="en-US" sz="1200" b="0" i="0" dirty="0">
                <a:solidFill>
                  <a:srgbClr val="333333"/>
                </a:solidFill>
                <a:effectLst/>
                <a:latin typeface="+mn-ea"/>
              </a:rPr>
              <a:t>防災の取組については災害が起こらない可能性もあり、面倒くさいという意識がある方も多いと思います。しかし国の施策があるので活用しない手はないと思っています。</a:t>
            </a:r>
            <a:endParaRPr lang="en-US" altLang="ja-JP" sz="1200" b="0" i="0" dirty="0">
              <a:solidFill>
                <a:srgbClr val="333333"/>
              </a:solidFill>
              <a:effectLst/>
              <a:latin typeface="+mn-ea"/>
            </a:endParaRPr>
          </a:p>
          <a:p>
            <a:r>
              <a:rPr kumimoji="1" lang="ja-JP" altLang="en-US" sz="1200" dirty="0">
                <a:solidFill>
                  <a:srgbClr val="333333"/>
                </a:solidFill>
                <a:latin typeface="+mn-ea"/>
              </a:rPr>
              <a:t>　　　　　　　　　　　　　　　　　　　　　（クリーニング業：個人事業主）</a:t>
            </a:r>
            <a:endParaRPr kumimoji="1" lang="ja-JP" altLang="en-US" sz="1200" dirty="0">
              <a:solidFill>
                <a:schemeClr val="tx1"/>
              </a:solidFill>
              <a:latin typeface="+mn-ea"/>
            </a:endParaRPr>
          </a:p>
        </p:txBody>
      </p:sp>
      <p:sp>
        <p:nvSpPr>
          <p:cNvPr id="16" name="テキスト ボックス 15">
            <a:extLst>
              <a:ext uri="{FF2B5EF4-FFF2-40B4-BE49-F238E27FC236}">
                <a16:creationId xmlns:a16="http://schemas.microsoft.com/office/drawing/2014/main" id="{35E52600-4FC3-FC6A-E55A-914D1117ACDA}"/>
              </a:ext>
            </a:extLst>
          </p:cNvPr>
          <p:cNvSpPr txBox="1"/>
          <p:nvPr/>
        </p:nvSpPr>
        <p:spPr>
          <a:xfrm>
            <a:off x="295311" y="5476462"/>
            <a:ext cx="2795937" cy="276999"/>
          </a:xfrm>
          <a:prstGeom prst="rect">
            <a:avLst/>
          </a:prstGeom>
          <a:noFill/>
        </p:spPr>
        <p:txBody>
          <a:bodyPr wrap="square" rtlCol="0">
            <a:spAutoFit/>
          </a:bodyPr>
          <a:lstStyle/>
          <a:p>
            <a:r>
              <a:rPr kumimoji="1" lang="ja-JP" altLang="en-US" sz="1200" dirty="0"/>
              <a:t>◆認定を受けた事業者の声◆</a:t>
            </a:r>
          </a:p>
        </p:txBody>
      </p:sp>
      <p:pic>
        <p:nvPicPr>
          <p:cNvPr id="4" name="図 3">
            <a:extLst>
              <a:ext uri="{FF2B5EF4-FFF2-40B4-BE49-F238E27FC236}">
                <a16:creationId xmlns:a16="http://schemas.microsoft.com/office/drawing/2014/main" id="{8FC9DB2B-82E3-DD98-777F-4B745A190127}"/>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324095" y="8853307"/>
            <a:ext cx="1728633" cy="1579537"/>
          </a:xfrm>
          <a:prstGeom prst="rect">
            <a:avLst/>
          </a:prstGeom>
        </p:spPr>
      </p:pic>
      <p:sp>
        <p:nvSpPr>
          <p:cNvPr id="6" name="吹き出し: 四角形 5">
            <a:extLst>
              <a:ext uri="{FF2B5EF4-FFF2-40B4-BE49-F238E27FC236}">
                <a16:creationId xmlns:a16="http://schemas.microsoft.com/office/drawing/2014/main" id="{70B2D8E4-84A5-073D-1CF8-F704800A1782}"/>
              </a:ext>
            </a:extLst>
          </p:cNvPr>
          <p:cNvSpPr/>
          <p:nvPr/>
        </p:nvSpPr>
        <p:spPr>
          <a:xfrm>
            <a:off x="2836267" y="7245432"/>
            <a:ext cx="4323986" cy="1554667"/>
          </a:xfrm>
          <a:prstGeom prst="wedgeRectCallout">
            <a:avLst>
              <a:gd name="adj1" fmla="val 20818"/>
              <a:gd name="adj2" fmla="val 67076"/>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ja-JP" altLang="en-US" sz="1200" i="0" dirty="0">
                <a:solidFill>
                  <a:schemeClr val="tx1"/>
                </a:solidFill>
                <a:effectLst/>
                <a:latin typeface="+mn-ea"/>
              </a:rPr>
              <a:t>新型コロナウィルスが流行した際、改めて生徒や職員を守る上で‘’想定外のこと‘’が起きた時にどのように対応して準備するかが大切だと実感しました。ものづくり補助金の加点措置になることで本制度を知り、事業継続力強化計画を策定することで今一度災害時の初動対応や事前対策を整理して、万が一の時の影響を最小限に抑えたいと考え、計画の策定に至りました。</a:t>
            </a:r>
            <a:endParaRPr lang="en-US" altLang="ja-JP" sz="1200" i="0" dirty="0">
              <a:solidFill>
                <a:schemeClr val="tx1"/>
              </a:solidFill>
              <a:effectLst/>
              <a:latin typeface="+mn-ea"/>
            </a:endParaRPr>
          </a:p>
          <a:p>
            <a:r>
              <a:rPr kumimoji="1" lang="ja-JP" altLang="en-US" sz="1200" dirty="0">
                <a:solidFill>
                  <a:schemeClr val="tx1"/>
                </a:solidFill>
                <a:latin typeface="+mn-ea"/>
              </a:rPr>
              <a:t>　　　　　　　　　　　　　　　　　　　　　　　　　（</a:t>
            </a:r>
            <a:r>
              <a:rPr lang="ja-JP" altLang="en-US" sz="1200" dirty="0">
                <a:solidFill>
                  <a:schemeClr val="tx1"/>
                </a:solidFill>
                <a:latin typeface="+mn-ea"/>
              </a:rPr>
              <a:t>学習塾経営：株式会社</a:t>
            </a:r>
            <a:r>
              <a:rPr kumimoji="1" lang="ja-JP" altLang="en-US" sz="1200" dirty="0">
                <a:solidFill>
                  <a:schemeClr val="tx1"/>
                </a:solidFill>
                <a:latin typeface="+mn-ea"/>
              </a:rPr>
              <a:t>）</a:t>
            </a:r>
          </a:p>
        </p:txBody>
      </p:sp>
      <p:sp>
        <p:nvSpPr>
          <p:cNvPr id="9" name="テキスト ボックス 8">
            <a:extLst>
              <a:ext uri="{FF2B5EF4-FFF2-40B4-BE49-F238E27FC236}">
                <a16:creationId xmlns:a16="http://schemas.microsoft.com/office/drawing/2014/main" id="{CC35D512-8328-5792-310A-13B8B26900D0}"/>
              </a:ext>
            </a:extLst>
          </p:cNvPr>
          <p:cNvSpPr txBox="1"/>
          <p:nvPr/>
        </p:nvSpPr>
        <p:spPr>
          <a:xfrm>
            <a:off x="1404367" y="9044393"/>
            <a:ext cx="4205400" cy="523220"/>
          </a:xfrm>
          <a:prstGeom prst="rect">
            <a:avLst/>
          </a:prstGeom>
          <a:noFill/>
        </p:spPr>
        <p:txBody>
          <a:bodyPr wrap="square" rtlCol="0">
            <a:spAutoFit/>
          </a:bodyPr>
          <a:lstStyle/>
          <a:p>
            <a:r>
              <a:rPr lang="ja-JP" altLang="en-US" sz="1400" b="0" i="0" dirty="0">
                <a:effectLst/>
                <a:latin typeface="+mn-ea"/>
              </a:rPr>
              <a:t>事業継続力強化計画の認定事業者数は、約</a:t>
            </a:r>
            <a:r>
              <a:rPr lang="en-US" altLang="ja-JP" sz="1400" b="0" i="0" dirty="0">
                <a:effectLst/>
                <a:latin typeface="+mn-ea"/>
              </a:rPr>
              <a:t>36,500</a:t>
            </a:r>
            <a:r>
              <a:rPr lang="ja-JP" altLang="en-US" sz="1400" b="0" i="0" dirty="0">
                <a:effectLst/>
                <a:latin typeface="+mn-ea"/>
              </a:rPr>
              <a:t>件（令和</a:t>
            </a:r>
            <a:r>
              <a:rPr lang="en-US" altLang="ja-JP" sz="1400" b="0" i="0" dirty="0">
                <a:effectLst/>
                <a:latin typeface="+mn-ea"/>
              </a:rPr>
              <a:t>3</a:t>
            </a:r>
            <a:r>
              <a:rPr lang="ja-JP" altLang="en-US" sz="1400" b="0" i="0" dirty="0">
                <a:effectLst/>
                <a:latin typeface="+mn-ea"/>
              </a:rPr>
              <a:t>年</a:t>
            </a:r>
            <a:r>
              <a:rPr lang="en-US" altLang="ja-JP" sz="1400" b="0" i="0" dirty="0">
                <a:effectLst/>
                <a:latin typeface="+mn-ea"/>
              </a:rPr>
              <a:t>12</a:t>
            </a:r>
            <a:r>
              <a:rPr lang="ja-JP" altLang="en-US" sz="1400" b="0" i="0" dirty="0">
                <a:effectLst/>
                <a:latin typeface="+mn-ea"/>
              </a:rPr>
              <a:t>月末時点）です！</a:t>
            </a:r>
            <a:endParaRPr kumimoji="1" lang="ja-JP" altLang="en-US" sz="1800" dirty="0">
              <a:latin typeface="+mn-ea"/>
            </a:endParaRPr>
          </a:p>
        </p:txBody>
      </p:sp>
      <p:sp>
        <p:nvSpPr>
          <p:cNvPr id="11" name="テキスト ボックス 10">
            <a:extLst>
              <a:ext uri="{FF2B5EF4-FFF2-40B4-BE49-F238E27FC236}">
                <a16:creationId xmlns:a16="http://schemas.microsoft.com/office/drawing/2014/main" id="{5D0DF3E5-AAA7-45DA-F70B-4F936C6F3F14}"/>
              </a:ext>
            </a:extLst>
          </p:cNvPr>
          <p:cNvSpPr txBox="1"/>
          <p:nvPr/>
        </p:nvSpPr>
        <p:spPr>
          <a:xfrm>
            <a:off x="1572148" y="9545354"/>
            <a:ext cx="3740497" cy="738664"/>
          </a:xfrm>
          <a:prstGeom prst="rect">
            <a:avLst/>
          </a:prstGeom>
          <a:noFill/>
        </p:spPr>
        <p:txBody>
          <a:bodyPr wrap="square" rtlCol="0">
            <a:spAutoFit/>
          </a:bodyPr>
          <a:lstStyle/>
          <a:p>
            <a:r>
              <a:rPr kumimoji="1" lang="ja-JP" altLang="en-US" dirty="0"/>
              <a:t>次はあなたが！</a:t>
            </a:r>
            <a:endParaRPr kumimoji="1" lang="en-US" altLang="ja-JP" dirty="0"/>
          </a:p>
          <a:p>
            <a:r>
              <a:rPr kumimoji="1" lang="ja-JP" altLang="en-US" dirty="0"/>
              <a:t>商工会がお手伝いいたします。</a:t>
            </a:r>
          </a:p>
        </p:txBody>
      </p:sp>
      <p:pic>
        <p:nvPicPr>
          <p:cNvPr id="22" name="図 21">
            <a:extLst>
              <a:ext uri="{FF2B5EF4-FFF2-40B4-BE49-F238E27FC236}">
                <a16:creationId xmlns:a16="http://schemas.microsoft.com/office/drawing/2014/main" id="{35C78C12-459C-89C0-9987-5BBDB55DA3F4}"/>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67343" y="8939998"/>
            <a:ext cx="1328816" cy="1406154"/>
          </a:xfrm>
          <a:prstGeom prst="rect">
            <a:avLst/>
          </a:prstGeom>
        </p:spPr>
      </p:pic>
      <p:sp>
        <p:nvSpPr>
          <p:cNvPr id="3" name="テキスト ボックス 2">
            <a:extLst>
              <a:ext uri="{FF2B5EF4-FFF2-40B4-BE49-F238E27FC236}">
                <a16:creationId xmlns:a16="http://schemas.microsoft.com/office/drawing/2014/main" id="{3F4B6A7F-7AF2-C485-E5F5-7B05E9385008}"/>
              </a:ext>
            </a:extLst>
          </p:cNvPr>
          <p:cNvSpPr txBox="1"/>
          <p:nvPr/>
        </p:nvSpPr>
        <p:spPr>
          <a:xfrm>
            <a:off x="2284349" y="5382987"/>
            <a:ext cx="2795937" cy="430887"/>
          </a:xfrm>
          <a:prstGeom prst="rect">
            <a:avLst/>
          </a:prstGeom>
          <a:noFill/>
        </p:spPr>
        <p:txBody>
          <a:bodyPr wrap="square" rtlCol="0">
            <a:spAutoFit/>
          </a:bodyPr>
          <a:lstStyle/>
          <a:p>
            <a:r>
              <a:rPr kumimoji="1" lang="en-US" altLang="ja-JP" sz="1100" dirty="0">
                <a:latin typeface="+mn-ea"/>
              </a:rPr>
              <a:t>【</a:t>
            </a:r>
            <a:r>
              <a:rPr kumimoji="1" lang="ja-JP" altLang="en-US" sz="1100" dirty="0">
                <a:latin typeface="+mn-ea"/>
              </a:rPr>
              <a:t>関東経済産業局</a:t>
            </a:r>
            <a:r>
              <a:rPr kumimoji="1" lang="en-US" altLang="ja-JP" sz="1100" dirty="0">
                <a:latin typeface="+mn-ea"/>
              </a:rPr>
              <a:t>HP</a:t>
            </a:r>
            <a:r>
              <a:rPr kumimoji="1" lang="ja-JP" altLang="en-US" sz="1100" dirty="0">
                <a:latin typeface="+mn-ea"/>
              </a:rPr>
              <a:t>に掲載</a:t>
            </a:r>
            <a:r>
              <a:rPr lang="ja-JP" altLang="en-US" sz="1100" dirty="0">
                <a:latin typeface="+mn-ea"/>
              </a:rPr>
              <a:t>されている</a:t>
            </a:r>
            <a:endParaRPr lang="en-US" altLang="ja-JP" sz="1100" dirty="0">
              <a:latin typeface="+mn-ea"/>
            </a:endParaRPr>
          </a:p>
          <a:p>
            <a:r>
              <a:rPr lang="ja-JP" altLang="en-US" sz="1100" dirty="0">
                <a:latin typeface="+mn-ea"/>
              </a:rPr>
              <a:t>　</a:t>
            </a:r>
            <a:r>
              <a:rPr kumimoji="1" lang="ja-JP" altLang="en-US" sz="1100" dirty="0">
                <a:latin typeface="+mn-ea"/>
              </a:rPr>
              <a:t>モデル事例から抜粋して記載しています。</a:t>
            </a:r>
            <a:r>
              <a:rPr kumimoji="1" lang="en-US" altLang="ja-JP" sz="1100" dirty="0">
                <a:latin typeface="+mn-ea"/>
              </a:rPr>
              <a:t>】</a:t>
            </a:r>
            <a:endParaRPr kumimoji="1" lang="ja-JP" altLang="en-US" sz="1100" dirty="0">
              <a:latin typeface="+mn-ea"/>
            </a:endParaRPr>
          </a:p>
        </p:txBody>
      </p:sp>
    </p:spTree>
    <p:extLst>
      <p:ext uri="{BB962C8B-B14F-4D97-AF65-F5344CB8AC3E}">
        <p14:creationId xmlns:p14="http://schemas.microsoft.com/office/powerpoint/2010/main" val="11617780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D07DBA1C-FB2B-EF17-37CC-AB329D1B24C2}"/>
              </a:ext>
            </a:extLst>
          </p:cNvPr>
          <p:cNvPicPr>
            <a:picLocks noChangeAspect="1"/>
          </p:cNvPicPr>
          <p:nvPr/>
        </p:nvPicPr>
        <p:blipFill>
          <a:blip r:embed="rId2"/>
          <a:stretch>
            <a:fillRect/>
          </a:stretch>
        </p:blipFill>
        <p:spPr>
          <a:xfrm>
            <a:off x="310317" y="306140"/>
            <a:ext cx="6940628" cy="240028"/>
          </a:xfrm>
          <a:prstGeom prst="rect">
            <a:avLst/>
          </a:prstGeom>
        </p:spPr>
      </p:pic>
      <p:sp>
        <p:nvSpPr>
          <p:cNvPr id="6" name="正方形/長方形 5">
            <a:extLst>
              <a:ext uri="{FF2B5EF4-FFF2-40B4-BE49-F238E27FC236}">
                <a16:creationId xmlns:a16="http://schemas.microsoft.com/office/drawing/2014/main" id="{81CCE5F8-0923-D293-2A98-C3E142555C47}"/>
              </a:ext>
            </a:extLst>
          </p:cNvPr>
          <p:cNvSpPr/>
          <p:nvPr/>
        </p:nvSpPr>
        <p:spPr>
          <a:xfrm>
            <a:off x="280021" y="565549"/>
            <a:ext cx="7101010" cy="2011680"/>
          </a:xfrm>
          <a:prstGeom prst="rect">
            <a:avLst/>
          </a:prstGeom>
          <a:noFill/>
          <a:ln w="19050" cap="flat" cmpd="sng" algn="ctr">
            <a:solidFill>
              <a:srgbClr val="5B9BD5">
                <a:lumMod val="60000"/>
                <a:lumOff val="40000"/>
              </a:srgbClr>
            </a:solidFill>
            <a:prstDash val="solid"/>
            <a:miter lim="800000"/>
          </a:ln>
          <a:effectLst/>
        </p:spPr>
        <p:txBody>
          <a:bodyPr rot="0" spcFirstLastPara="0" vert="horz" wrap="square" lIns="72000" tIns="72000" rIns="72000" bIns="72000" numCol="1" spcCol="0" rtlCol="0" fromWordArt="0" anchor="t" anchorCtr="0" forceAA="0" compatLnSpc="1">
            <a:prstTxWarp prst="textNoShape">
              <a:avLst/>
            </a:prstTxWarp>
            <a:noAutofit/>
          </a:bodyPr>
          <a:lstStyle/>
          <a:p>
            <a:pPr marR="3508375" algn="just">
              <a:lnSpc>
                <a:spcPts val="1600"/>
              </a:lnSpc>
            </a:pPr>
            <a:r>
              <a:rPr lang="en-US" sz="1050" kern="10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8" name="テキスト ボックス 7">
            <a:extLst>
              <a:ext uri="{FF2B5EF4-FFF2-40B4-BE49-F238E27FC236}">
                <a16:creationId xmlns:a16="http://schemas.microsoft.com/office/drawing/2014/main" id="{5105208D-AD8B-8BFF-2A06-8E952F5828AE}"/>
              </a:ext>
            </a:extLst>
          </p:cNvPr>
          <p:cNvSpPr txBox="1"/>
          <p:nvPr/>
        </p:nvSpPr>
        <p:spPr>
          <a:xfrm>
            <a:off x="275110" y="2685317"/>
            <a:ext cx="4553498" cy="268535"/>
          </a:xfrm>
          <a:prstGeom prst="rect">
            <a:avLst/>
          </a:prstGeom>
          <a:noFill/>
        </p:spPr>
        <p:txBody>
          <a:bodyPr wrap="square">
            <a:spAutoFit/>
          </a:bodyPr>
          <a:lstStyle/>
          <a:p>
            <a:pPr algn="just">
              <a:lnSpc>
                <a:spcPts val="1500"/>
              </a:lnSpc>
              <a:spcBef>
                <a:spcPts val="600"/>
              </a:spcBef>
            </a:pPr>
            <a:r>
              <a:rPr lang="en-US" altLang="ja-JP" sz="1200" b="1" i="1" kern="100" dirty="0">
                <a:solidFill>
                  <a:srgbClr val="0070C0"/>
                </a:solidFill>
                <a:effectLst/>
                <a:latin typeface="ＭＳ ゴシック" panose="020B0609070205080204" pitchFamily="49" charset="-128"/>
                <a:ea typeface="ＭＳ 明朝" panose="02020609040205080304" pitchFamily="17" charset="-128"/>
                <a:cs typeface="Times New Roman" panose="02020603050405020304" pitchFamily="18" charset="0"/>
              </a:rPr>
              <a:t>▶</a:t>
            </a:r>
            <a:r>
              <a:rPr lang="ja-JP" altLang="ja-JP" sz="1200" b="1" i="1" kern="100" dirty="0">
                <a:solidFill>
                  <a:srgbClr val="0070C0"/>
                </a:solidFill>
                <a:effectLst/>
                <a:latin typeface="Century" panose="02040604050505020304" pitchFamily="18" charset="0"/>
                <a:ea typeface="ＭＳ ゴシック" panose="020B0609070205080204" pitchFamily="49" charset="-128"/>
                <a:cs typeface="Times New Roman" panose="02020603050405020304" pitchFamily="18" charset="0"/>
              </a:rPr>
              <a:t>地域別景況予報 </a:t>
            </a:r>
            <a:r>
              <a:rPr lang="en-US" altLang="ja-JP" sz="1200" b="1" i="1" kern="100" dirty="0">
                <a:solidFill>
                  <a:srgbClr val="0070C0"/>
                </a:solidFill>
                <a:effectLst/>
                <a:latin typeface="Century" panose="02040604050505020304" pitchFamily="18" charset="0"/>
                <a:ea typeface="ＭＳ ゴシック" panose="020B0609070205080204" pitchFamily="49" charset="-128"/>
                <a:cs typeface="Times New Roman" panose="02020603050405020304" pitchFamily="18" charset="0"/>
              </a:rPr>
              <a:t>2023</a:t>
            </a:r>
            <a:r>
              <a:rPr lang="ja-JP" altLang="ja-JP" sz="1200" b="1" i="1" kern="100" dirty="0">
                <a:solidFill>
                  <a:srgbClr val="0070C0"/>
                </a:solidFill>
                <a:effectLst/>
                <a:latin typeface="Century" panose="02040604050505020304" pitchFamily="18" charset="0"/>
                <a:ea typeface="ＭＳ ゴシック" panose="020B0609070205080204" pitchFamily="49" charset="-128"/>
                <a:cs typeface="Times New Roman" panose="02020603050405020304" pitchFamily="18" charset="0"/>
              </a:rPr>
              <a:t>年</a:t>
            </a:r>
            <a:r>
              <a:rPr lang="en-US" altLang="ja-JP" sz="1200" b="1" i="1" kern="100" dirty="0">
                <a:solidFill>
                  <a:srgbClr val="0070C0"/>
                </a:solidFill>
                <a:effectLst/>
                <a:latin typeface="Century" panose="02040604050505020304" pitchFamily="18" charset="0"/>
                <a:ea typeface="ＭＳ ゴシック" panose="020B0609070205080204" pitchFamily="49" charset="-128"/>
                <a:cs typeface="Times New Roman" panose="02020603050405020304" pitchFamily="18" charset="0"/>
              </a:rPr>
              <a:t>9</a:t>
            </a:r>
            <a:r>
              <a:rPr lang="ja-JP" altLang="ja-JP" sz="1200" b="1" i="1" kern="100" dirty="0">
                <a:solidFill>
                  <a:srgbClr val="0070C0"/>
                </a:solidFill>
                <a:effectLst/>
                <a:latin typeface="Century" panose="02040604050505020304" pitchFamily="18" charset="0"/>
                <a:ea typeface="ＭＳ ゴシック" panose="020B0609070205080204" pitchFamily="49" charset="-128"/>
                <a:cs typeface="Times New Roman" panose="02020603050405020304" pitchFamily="18" charset="0"/>
              </a:rPr>
              <a:t>～</a:t>
            </a:r>
            <a:r>
              <a:rPr lang="en-US" altLang="ja-JP" sz="1200" b="1" i="1" kern="100" dirty="0">
                <a:solidFill>
                  <a:srgbClr val="0070C0"/>
                </a:solidFill>
                <a:effectLst/>
                <a:latin typeface="Century" panose="02040604050505020304" pitchFamily="18" charset="0"/>
                <a:ea typeface="ＭＳ ゴシック" panose="020B0609070205080204" pitchFamily="49" charset="-128"/>
                <a:cs typeface="Times New Roman" panose="02020603050405020304" pitchFamily="18" charset="0"/>
              </a:rPr>
              <a:t>11</a:t>
            </a:r>
            <a:r>
              <a:rPr lang="ja-JP" altLang="ja-JP" sz="1200" b="1" i="1" kern="100" dirty="0">
                <a:solidFill>
                  <a:srgbClr val="0070C0"/>
                </a:solidFill>
                <a:effectLst/>
                <a:latin typeface="Century" panose="02040604050505020304" pitchFamily="18" charset="0"/>
                <a:ea typeface="ＭＳ ゴシック" panose="020B0609070205080204" pitchFamily="49" charset="-128"/>
                <a:cs typeface="Times New Roman" panose="02020603050405020304" pitchFamily="18" charset="0"/>
              </a:rPr>
              <a:t>月期見通し</a:t>
            </a:r>
            <a:endParaRPr lang="ja-JP" alt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9" name="正方形/長方形 8">
            <a:extLst>
              <a:ext uri="{FF2B5EF4-FFF2-40B4-BE49-F238E27FC236}">
                <a16:creationId xmlns:a16="http://schemas.microsoft.com/office/drawing/2014/main" id="{567772BE-E7DD-3E30-CD50-807184AC42FE}"/>
              </a:ext>
            </a:extLst>
          </p:cNvPr>
          <p:cNvSpPr/>
          <p:nvPr/>
        </p:nvSpPr>
        <p:spPr>
          <a:xfrm>
            <a:off x="310317" y="3060493"/>
            <a:ext cx="7070714" cy="2121475"/>
          </a:xfrm>
          <a:prstGeom prst="rect">
            <a:avLst/>
          </a:prstGeom>
          <a:noFill/>
          <a:ln w="19050" cap="flat" cmpd="sng" algn="ctr">
            <a:solidFill>
              <a:srgbClr val="5B9BD5">
                <a:lumMod val="60000"/>
                <a:lumOff val="40000"/>
              </a:srgbClr>
            </a:solidFill>
            <a:prstDash val="solid"/>
            <a:miter lim="800000"/>
          </a:ln>
          <a:effectLst/>
        </p:spPr>
        <p:txBody>
          <a:bodyPr rot="0" spcFirstLastPara="0" vert="horz" wrap="square" lIns="72000" tIns="72000" rIns="72000" bIns="72000" numCol="1" spcCol="0" rtlCol="0" fromWordArt="0" anchor="t" anchorCtr="0" forceAA="0" compatLnSpc="1">
            <a:prstTxWarp prst="textNoShape">
              <a:avLst/>
            </a:prstTxWarp>
            <a:noAutofit/>
          </a:bodyPr>
          <a:lstStyle/>
          <a:p>
            <a:pPr algn="just">
              <a:lnSpc>
                <a:spcPts val="1600"/>
              </a:lnSpc>
            </a:pPr>
            <a:r>
              <a:rPr lang="en-US" sz="1050" kern="10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0" name="正方形/長方形 9">
            <a:extLst>
              <a:ext uri="{FF2B5EF4-FFF2-40B4-BE49-F238E27FC236}">
                <a16:creationId xmlns:a16="http://schemas.microsoft.com/office/drawing/2014/main" id="{0100945B-D99B-750D-6DFA-9EA9BC0DB6CE}"/>
              </a:ext>
            </a:extLst>
          </p:cNvPr>
          <p:cNvSpPr/>
          <p:nvPr/>
        </p:nvSpPr>
        <p:spPr>
          <a:xfrm>
            <a:off x="3861934" y="5547545"/>
            <a:ext cx="3519097" cy="2628900"/>
          </a:xfrm>
          <a:prstGeom prst="rect">
            <a:avLst/>
          </a:prstGeom>
          <a:noFill/>
          <a:ln w="19050" cap="flat" cmpd="sng" algn="ctr">
            <a:solidFill>
              <a:srgbClr val="5B9BD5">
                <a:lumMod val="60000"/>
                <a:lumOff val="40000"/>
              </a:srgbClr>
            </a:solidFill>
            <a:prstDash val="solid"/>
            <a:miter lim="800000"/>
          </a:ln>
          <a:effectLst/>
        </p:spPr>
        <p:txBody>
          <a:bodyPr rot="0" spcFirstLastPara="0" vert="horz" wrap="square" lIns="72000" tIns="36000" rIns="72000" bIns="72000" numCol="1" spcCol="0" rtlCol="0" fromWordArt="0" anchor="t" anchorCtr="0" forceAA="0" compatLnSpc="1">
            <a:prstTxWarp prst="textNoShape">
              <a:avLst/>
            </a:prstTxWarp>
            <a:noAutofit/>
          </a:bodyPr>
          <a:lstStyle/>
          <a:p>
            <a:pPr algn="ctr"/>
            <a:r>
              <a:rPr lang="en-US" sz="1050" kern="10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1" name="正方形/長方形 10">
            <a:extLst>
              <a:ext uri="{FF2B5EF4-FFF2-40B4-BE49-F238E27FC236}">
                <a16:creationId xmlns:a16="http://schemas.microsoft.com/office/drawing/2014/main" id="{10D4F8DF-7D3D-D4E6-617D-AFCA746AB844}"/>
              </a:ext>
            </a:extLst>
          </p:cNvPr>
          <p:cNvSpPr/>
          <p:nvPr/>
        </p:nvSpPr>
        <p:spPr>
          <a:xfrm>
            <a:off x="3861934" y="8632258"/>
            <a:ext cx="3519097" cy="1706880"/>
          </a:xfrm>
          <a:prstGeom prst="rect">
            <a:avLst/>
          </a:prstGeom>
          <a:noFill/>
          <a:ln w="19050" cap="flat" cmpd="sng" algn="ctr">
            <a:solidFill>
              <a:srgbClr val="5B9BD5">
                <a:lumMod val="60000"/>
                <a:lumOff val="40000"/>
              </a:srgbClr>
            </a:solidFill>
            <a:prstDash val="solid"/>
            <a:miter lim="800000"/>
          </a:ln>
          <a:effectLst/>
        </p:spPr>
        <p:txBody>
          <a:bodyPr rot="0" spcFirstLastPara="0" vert="horz" wrap="square" lIns="72000" tIns="36000" rIns="72000" bIns="72000" numCol="1" spcCol="0" rtlCol="0" fromWordArt="0" anchor="t" anchorCtr="0" forceAA="0" compatLnSpc="1">
            <a:prstTxWarp prst="textNoShape">
              <a:avLst/>
            </a:prstTxWarp>
            <a:noAutofit/>
          </a:bodyPr>
          <a:lstStyle/>
          <a:p>
            <a:pPr indent="139700" algn="l">
              <a:lnSpc>
                <a:spcPts val="1850"/>
              </a:lnSpc>
            </a:pPr>
            <a:r>
              <a:rPr lang="en-US" sz="1100" kern="100">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2" name="テキスト ボックス 2">
            <a:extLst>
              <a:ext uri="{FF2B5EF4-FFF2-40B4-BE49-F238E27FC236}">
                <a16:creationId xmlns:a16="http://schemas.microsoft.com/office/drawing/2014/main" id="{75E26DE6-A67B-C768-0B46-56ABDAEC1236}"/>
              </a:ext>
            </a:extLst>
          </p:cNvPr>
          <p:cNvSpPr txBox="1">
            <a:spLocks noChangeArrowheads="1"/>
          </p:cNvSpPr>
          <p:nvPr/>
        </p:nvSpPr>
        <p:spPr bwMode="auto">
          <a:xfrm>
            <a:off x="3861934" y="8285806"/>
            <a:ext cx="1485900" cy="3048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0" i="1" u="none" strike="noStrike" cap="none" normalizeH="0" baseline="0" dirty="0">
                <a:ln>
                  <a:noFill/>
                </a:ln>
                <a:solidFill>
                  <a:srgbClr val="0070C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▸岐阜県最低賃金</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13" name="正方形/長方形 12">
            <a:extLst>
              <a:ext uri="{FF2B5EF4-FFF2-40B4-BE49-F238E27FC236}">
                <a16:creationId xmlns:a16="http://schemas.microsoft.com/office/drawing/2014/main" id="{A98373C6-1287-379D-1974-B69FF6BAB090}"/>
              </a:ext>
            </a:extLst>
          </p:cNvPr>
          <p:cNvSpPr/>
          <p:nvPr/>
        </p:nvSpPr>
        <p:spPr>
          <a:xfrm>
            <a:off x="310317" y="5547545"/>
            <a:ext cx="3254290" cy="4791593"/>
          </a:xfrm>
          <a:prstGeom prst="rect">
            <a:avLst/>
          </a:prstGeom>
          <a:noFill/>
          <a:ln w="19050" cap="flat" cmpd="sng" algn="ctr">
            <a:solidFill>
              <a:srgbClr val="5B9BD5">
                <a:lumMod val="60000"/>
                <a:lumOff val="40000"/>
              </a:srgbClr>
            </a:solidFill>
            <a:prstDash val="solid"/>
            <a:miter lim="800000"/>
          </a:ln>
          <a:effectLst/>
        </p:spPr>
        <p:txBody>
          <a:bodyPr rot="0" spcFirstLastPara="0" vert="horz" wrap="square" lIns="72000" tIns="36000" rIns="72000" bIns="72000" numCol="1" spcCol="0" rtlCol="0" fromWordArt="0" anchor="t" anchorCtr="0" forceAA="0" compatLnSpc="1">
            <a:prstTxWarp prst="textNoShape">
              <a:avLst/>
            </a:prstTxWarp>
            <a:noAutofit/>
          </a:bodyPr>
          <a:lstStyle/>
          <a:p>
            <a:pPr algn="ctr"/>
            <a:r>
              <a:rPr lang="en-US" sz="1050" kern="10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4" name="Rectangle 5">
            <a:extLst>
              <a:ext uri="{FF2B5EF4-FFF2-40B4-BE49-F238E27FC236}">
                <a16:creationId xmlns:a16="http://schemas.microsoft.com/office/drawing/2014/main" id="{90251AED-3D79-3C87-7B59-6F44F977816D}"/>
              </a:ext>
            </a:extLst>
          </p:cNvPr>
          <p:cNvSpPr>
            <a:spLocks noChangeArrowheads="1"/>
          </p:cNvSpPr>
          <p:nvPr/>
        </p:nvSpPr>
        <p:spPr bwMode="auto">
          <a:xfrm>
            <a:off x="275110" y="5259987"/>
            <a:ext cx="703733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3330575" algn="l"/>
              </a:tabLst>
              <a:defRPr>
                <a:solidFill>
                  <a:schemeClr val="tx1"/>
                </a:solidFill>
                <a:latin typeface="Arial" panose="020B0604020202020204" pitchFamily="34" charset="0"/>
              </a:defRPr>
            </a:lvl1pPr>
            <a:lvl2pPr marL="457200" eaLnBrk="0" fontAlgn="base" hangingPunct="0">
              <a:spcBef>
                <a:spcPct val="0"/>
              </a:spcBef>
              <a:spcAft>
                <a:spcPct val="0"/>
              </a:spcAft>
              <a:tabLst>
                <a:tab pos="3330575" algn="l"/>
              </a:tabLst>
              <a:defRPr>
                <a:solidFill>
                  <a:schemeClr val="tx1"/>
                </a:solidFill>
                <a:latin typeface="Arial" panose="020B0604020202020204" pitchFamily="34" charset="0"/>
              </a:defRPr>
            </a:lvl2pPr>
            <a:lvl3pPr marL="914400" eaLnBrk="0" fontAlgn="base" hangingPunct="0">
              <a:spcBef>
                <a:spcPct val="0"/>
              </a:spcBef>
              <a:spcAft>
                <a:spcPct val="0"/>
              </a:spcAft>
              <a:tabLst>
                <a:tab pos="3330575" algn="l"/>
              </a:tabLst>
              <a:defRPr>
                <a:solidFill>
                  <a:schemeClr val="tx1"/>
                </a:solidFill>
                <a:latin typeface="Arial" panose="020B0604020202020204" pitchFamily="34" charset="0"/>
              </a:defRPr>
            </a:lvl3pPr>
            <a:lvl4pPr marL="1371600" eaLnBrk="0" fontAlgn="base" hangingPunct="0">
              <a:spcBef>
                <a:spcPct val="0"/>
              </a:spcBef>
              <a:spcAft>
                <a:spcPct val="0"/>
              </a:spcAft>
              <a:tabLst>
                <a:tab pos="3330575" algn="l"/>
              </a:tabLst>
              <a:defRPr>
                <a:solidFill>
                  <a:schemeClr val="tx1"/>
                </a:solidFill>
                <a:latin typeface="Arial" panose="020B0604020202020204" pitchFamily="34" charset="0"/>
              </a:defRPr>
            </a:lvl4pPr>
            <a:lvl5pPr marL="1828800" eaLnBrk="0" fontAlgn="base" hangingPunct="0">
              <a:spcBef>
                <a:spcPct val="0"/>
              </a:spcBef>
              <a:spcAft>
                <a:spcPct val="0"/>
              </a:spcAft>
              <a:tabLst>
                <a:tab pos="3330575" algn="l"/>
              </a:tabLst>
              <a:defRPr>
                <a:solidFill>
                  <a:schemeClr val="tx1"/>
                </a:solidFill>
                <a:latin typeface="Arial" panose="020B0604020202020204" pitchFamily="34" charset="0"/>
              </a:defRPr>
            </a:lvl5pPr>
            <a:lvl6pPr marL="2286000" eaLnBrk="0" fontAlgn="base" hangingPunct="0">
              <a:spcBef>
                <a:spcPct val="0"/>
              </a:spcBef>
              <a:spcAft>
                <a:spcPct val="0"/>
              </a:spcAft>
              <a:tabLst>
                <a:tab pos="3330575" algn="l"/>
              </a:tabLst>
              <a:defRPr>
                <a:solidFill>
                  <a:schemeClr val="tx1"/>
                </a:solidFill>
                <a:latin typeface="Arial" panose="020B0604020202020204" pitchFamily="34" charset="0"/>
              </a:defRPr>
            </a:lvl6pPr>
            <a:lvl7pPr marL="2743200" eaLnBrk="0" fontAlgn="base" hangingPunct="0">
              <a:spcBef>
                <a:spcPct val="0"/>
              </a:spcBef>
              <a:spcAft>
                <a:spcPct val="0"/>
              </a:spcAft>
              <a:tabLst>
                <a:tab pos="3330575" algn="l"/>
              </a:tabLst>
              <a:defRPr>
                <a:solidFill>
                  <a:schemeClr val="tx1"/>
                </a:solidFill>
                <a:latin typeface="Arial" panose="020B0604020202020204" pitchFamily="34" charset="0"/>
              </a:defRPr>
            </a:lvl7pPr>
            <a:lvl8pPr marL="3200400" eaLnBrk="0" fontAlgn="base" hangingPunct="0">
              <a:spcBef>
                <a:spcPct val="0"/>
              </a:spcBef>
              <a:spcAft>
                <a:spcPct val="0"/>
              </a:spcAft>
              <a:tabLst>
                <a:tab pos="3330575" algn="l"/>
              </a:tabLst>
              <a:defRPr>
                <a:solidFill>
                  <a:schemeClr val="tx1"/>
                </a:solidFill>
                <a:latin typeface="Arial" panose="020B0604020202020204" pitchFamily="34" charset="0"/>
              </a:defRPr>
            </a:lvl8pPr>
            <a:lvl9pPr marL="3657600" eaLnBrk="0" fontAlgn="base" hangingPunct="0">
              <a:spcBef>
                <a:spcPct val="0"/>
              </a:spcBef>
              <a:spcAft>
                <a:spcPct val="0"/>
              </a:spcAft>
              <a:tabLst>
                <a:tab pos="3330575"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3330575" algn="l"/>
              </a:tabLst>
            </a:pPr>
            <a:r>
              <a:rPr kumimoji="0" lang="ja-JP" altLang="en-US" sz="1200" b="1" i="1" u="none" strike="noStrike" cap="none" normalizeH="0" baseline="0" dirty="0">
                <a:ln>
                  <a:noFill/>
                </a:ln>
                <a:solidFill>
                  <a:srgbClr val="0070C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kumimoji="0" lang="ja-JP" altLang="ja-JP" sz="1200" b="1" i="1" u="none" strike="noStrike" cap="none" normalizeH="0" baseline="0" dirty="0">
                <a:ln>
                  <a:noFill/>
                </a:ln>
                <a:solidFill>
                  <a:srgbClr val="0070C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事業所規模別 平均賃金の推移</a:t>
            </a:r>
            <a:r>
              <a:rPr kumimoji="0" lang="ja-JP" altLang="en-US" sz="1200" b="1" i="1" u="none" strike="noStrike" cap="none" normalizeH="0" baseline="0" dirty="0">
                <a:ln>
                  <a:noFill/>
                </a:ln>
                <a:solidFill>
                  <a:srgbClr val="0070C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▸ハローワーク別 有効求人倍率の推移</a:t>
            </a:r>
            <a:endParaRPr kumimoji="0" lang="ja-JP" altLang="en-US" sz="600" b="0" i="0" u="none" strike="noStrike" cap="none" normalizeH="0" baseline="0" dirty="0">
              <a:ln>
                <a:noFill/>
              </a:ln>
              <a:solidFill>
                <a:schemeClr val="tx1"/>
              </a:solidFill>
              <a:effectLst/>
            </a:endParaRPr>
          </a:p>
        </p:txBody>
      </p:sp>
      <p:sp>
        <p:nvSpPr>
          <p:cNvPr id="15" name="Rectangle 9">
            <a:extLst>
              <a:ext uri="{FF2B5EF4-FFF2-40B4-BE49-F238E27FC236}">
                <a16:creationId xmlns:a16="http://schemas.microsoft.com/office/drawing/2014/main" id="{A5A778ED-D79A-189B-E666-A1E95AA5233E}"/>
              </a:ext>
            </a:extLst>
          </p:cNvPr>
          <p:cNvSpPr>
            <a:spLocks noChangeArrowheads="1"/>
          </p:cNvSpPr>
          <p:nvPr/>
        </p:nvSpPr>
        <p:spPr bwMode="auto">
          <a:xfrm>
            <a:off x="0" y="457200"/>
            <a:ext cx="7561263"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6" name="Rectangle 11">
            <a:extLst>
              <a:ext uri="{FF2B5EF4-FFF2-40B4-BE49-F238E27FC236}">
                <a16:creationId xmlns:a16="http://schemas.microsoft.com/office/drawing/2014/main" id="{DA5E77E5-71E4-6153-DDA7-1A4104D89074}"/>
              </a:ext>
            </a:extLst>
          </p:cNvPr>
          <p:cNvSpPr>
            <a:spLocks noChangeArrowheads="1"/>
          </p:cNvSpPr>
          <p:nvPr/>
        </p:nvSpPr>
        <p:spPr bwMode="auto">
          <a:xfrm>
            <a:off x="0" y="5210175"/>
            <a:ext cx="7561263"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 name="テキスト ボックス 1">
            <a:extLst>
              <a:ext uri="{FF2B5EF4-FFF2-40B4-BE49-F238E27FC236}">
                <a16:creationId xmlns:a16="http://schemas.microsoft.com/office/drawing/2014/main" id="{26BC2E21-8967-5CDB-50D5-B5B899101266}"/>
              </a:ext>
            </a:extLst>
          </p:cNvPr>
          <p:cNvSpPr txBox="1"/>
          <p:nvPr/>
        </p:nvSpPr>
        <p:spPr>
          <a:xfrm>
            <a:off x="269813" y="550993"/>
            <a:ext cx="4209443" cy="327718"/>
          </a:xfrm>
          <a:prstGeom prst="rect">
            <a:avLst/>
          </a:prstGeom>
          <a:noFill/>
        </p:spPr>
        <p:txBody>
          <a:bodyPr wrap="square">
            <a:spAutoFit/>
          </a:bodyPr>
          <a:lstStyle/>
          <a:p>
            <a:pPr marR="152400">
              <a:lnSpc>
                <a:spcPts val="2200"/>
              </a:lnSpc>
            </a:pPr>
            <a:r>
              <a:rPr lang="ja-JP" altLang="ja-JP" sz="1100" b="1" dirty="0">
                <a:effectLst/>
                <a:latin typeface="ＭＳ ゴシック" panose="020B0609070205080204" pitchFamily="49" charset="-128"/>
                <a:ea typeface="ＭＳ ゴシック" panose="020B0609070205080204" pitchFamily="49" charset="-128"/>
              </a:rPr>
              <a:t>酷暑や災害に阻まれ持続的な回復はまだ遠い小規模企業景況</a:t>
            </a:r>
            <a:endParaRPr lang="ja-JP" altLang="ja-JP" sz="1050" b="1" dirty="0">
              <a:effectLst/>
              <a:latin typeface="ＭＳ ゴシック" panose="020B0609070205080204" pitchFamily="49" charset="-128"/>
              <a:ea typeface="ＭＳ ゴシック" panose="020B0609070205080204" pitchFamily="49" charset="-128"/>
            </a:endParaRPr>
          </a:p>
        </p:txBody>
      </p:sp>
      <p:sp>
        <p:nvSpPr>
          <p:cNvPr id="3" name="テキスト ボックス 2">
            <a:extLst>
              <a:ext uri="{FF2B5EF4-FFF2-40B4-BE49-F238E27FC236}">
                <a16:creationId xmlns:a16="http://schemas.microsoft.com/office/drawing/2014/main" id="{172953C3-F045-E5BE-D5AB-E89775272958}"/>
              </a:ext>
            </a:extLst>
          </p:cNvPr>
          <p:cNvSpPr txBox="1"/>
          <p:nvPr/>
        </p:nvSpPr>
        <p:spPr>
          <a:xfrm>
            <a:off x="244140" y="901398"/>
            <a:ext cx="3972178" cy="1615827"/>
          </a:xfrm>
          <a:prstGeom prst="rect">
            <a:avLst/>
          </a:prstGeom>
          <a:noFill/>
        </p:spPr>
        <p:txBody>
          <a:bodyPr wrap="square" rtlCol="0">
            <a:spAutoFit/>
          </a:bodyPr>
          <a:lstStyle/>
          <a:p>
            <a:pPr algn="l"/>
            <a:r>
              <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rPr>
              <a:t>　全国の商工会経営指導員が実施した２３年７月期の小規模事業</a:t>
            </a:r>
            <a:r>
              <a:rPr lang="ja-JP" altLang="en-US" sz="1100" dirty="0">
                <a:solidFill>
                  <a:srgbClr val="000000"/>
                </a:solidFill>
                <a:latin typeface="ＭＳ ゴシック" panose="020B0609070205080204" pitchFamily="49" charset="-128"/>
                <a:ea typeface="ＭＳ ゴシック" panose="020B0609070205080204" pitchFamily="49" charset="-128"/>
              </a:rPr>
              <a:t>景況</a:t>
            </a:r>
            <a:r>
              <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rPr>
              <a:t>調査の結果です。産業全体では売上額</a:t>
            </a:r>
            <a:r>
              <a:rPr lang="en-US" altLang="ja-JP" sz="1100" b="0" i="0" u="none" strike="noStrike" baseline="0" dirty="0">
                <a:solidFill>
                  <a:srgbClr val="000000"/>
                </a:solidFill>
                <a:latin typeface="ＭＳ ゴシック" panose="020B0609070205080204" pitchFamily="49" charset="-128"/>
                <a:ea typeface="ＭＳ ゴシック" panose="020B0609070205080204" pitchFamily="49" charset="-128"/>
              </a:rPr>
              <a:t>DI</a:t>
            </a:r>
            <a:r>
              <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rPr>
              <a:t>が小幅に改善、資金繰り・業況</a:t>
            </a:r>
            <a:r>
              <a:rPr lang="en-US" altLang="ja-JP" sz="1100" b="0" i="0" u="none" strike="noStrike" baseline="0" dirty="0">
                <a:solidFill>
                  <a:srgbClr val="000000"/>
                </a:solidFill>
                <a:latin typeface="ＭＳ ゴシック" panose="020B0609070205080204" pitchFamily="49" charset="-128"/>
                <a:ea typeface="ＭＳ ゴシック" panose="020B0609070205080204" pitchFamily="49" charset="-128"/>
              </a:rPr>
              <a:t>DI</a:t>
            </a:r>
            <a:r>
              <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rPr>
              <a:t>はわずかに悪化ました。夏休みシーズンのレジャー需要や、自粛されていたイベントの活発化が売上改善に繋がりましたが、猛暑や豪雨の影響で期待以上に客足は伸びていません。一方でコスト高や、従業員不足による受注機会のロス、ゼロゼロ融資の元金返済開始により資金繰りが立ち行かず、廃業を選択する事業者が増加傾向にあります。　　　　</a:t>
            </a:r>
            <a:r>
              <a:rPr lang="en-US" altLang="ja-JP" sz="800" b="0" i="0" u="none" strike="noStrike" baseline="0" dirty="0">
                <a:solidFill>
                  <a:srgbClr val="000000"/>
                </a:solidFill>
                <a:latin typeface="ＭＳ ゴシック" panose="020B0609070205080204" pitchFamily="49" charset="-128"/>
                <a:ea typeface="ＭＳ ゴシック" panose="020B0609070205080204" pitchFamily="49" charset="-128"/>
              </a:rPr>
              <a:t>【</a:t>
            </a:r>
            <a:r>
              <a:rPr lang="zh-CN" altLang="en-US" sz="800" b="0" i="0" u="none" strike="noStrike" baseline="0" dirty="0">
                <a:solidFill>
                  <a:srgbClr val="000000"/>
                </a:solidFill>
                <a:latin typeface="ＭＳ ゴシック" panose="020B0609070205080204" pitchFamily="49" charset="-128"/>
                <a:ea typeface="ＭＳ ゴシック" panose="020B0609070205080204" pitchFamily="49" charset="-128"/>
              </a:rPr>
              <a:t>出典：</a:t>
            </a:r>
            <a:r>
              <a:rPr lang="ja-JP" altLang="en-US" sz="800" b="0" i="0" u="none" strike="noStrike" baseline="0" dirty="0">
                <a:solidFill>
                  <a:srgbClr val="000000"/>
                </a:solidFill>
                <a:latin typeface="ＭＳ ゴシック" panose="020B0609070205080204" pitchFamily="49" charset="-128"/>
                <a:ea typeface="ＭＳ ゴシック" panose="020B0609070205080204" pitchFamily="49" charset="-128"/>
              </a:rPr>
              <a:t>全国商工会連合会</a:t>
            </a:r>
            <a:r>
              <a:rPr lang="zh-CN" altLang="en-US" sz="800" b="0" i="0" u="none" strike="noStrike" baseline="0" dirty="0">
                <a:solidFill>
                  <a:srgbClr val="000000"/>
                </a:solidFill>
                <a:latin typeface="ＭＳ ゴシック" panose="020B0609070205080204" pitchFamily="49" charset="-128"/>
                <a:ea typeface="ＭＳ ゴシック" panose="020B0609070205080204" pitchFamily="49" charset="-128"/>
              </a:rPr>
              <a:t>　</a:t>
            </a:r>
            <a:r>
              <a:rPr lang="ja-JP" altLang="en-US" sz="800" b="0" i="0" u="none" strike="noStrike" baseline="0" dirty="0">
                <a:solidFill>
                  <a:srgbClr val="000000"/>
                </a:solidFill>
                <a:latin typeface="ＭＳ ゴシック" panose="020B0609070205080204" pitchFamily="49" charset="-128"/>
                <a:ea typeface="ＭＳ ゴシック" panose="020B0609070205080204" pitchFamily="49" charset="-128"/>
              </a:rPr>
              <a:t>７月期小規模事業者</a:t>
            </a:r>
            <a:r>
              <a:rPr lang="zh-CN" altLang="en-US" sz="800" b="0" i="0" u="none" strike="noStrike" baseline="0" dirty="0">
                <a:solidFill>
                  <a:srgbClr val="000000"/>
                </a:solidFill>
                <a:latin typeface="ＭＳ ゴシック" panose="020B0609070205080204" pitchFamily="49" charset="-128"/>
                <a:ea typeface="ＭＳ ゴシック" panose="020B0609070205080204" pitchFamily="49" charset="-128"/>
              </a:rPr>
              <a:t>景気</a:t>
            </a:r>
            <a:r>
              <a:rPr lang="ja-JP" altLang="en-US" sz="800" b="0" i="0" u="none" strike="noStrike" baseline="0" dirty="0">
                <a:solidFill>
                  <a:srgbClr val="000000"/>
                </a:solidFill>
                <a:latin typeface="ＭＳ ゴシック" panose="020B0609070205080204" pitchFamily="49" charset="-128"/>
                <a:ea typeface="ＭＳ ゴシック" panose="020B0609070205080204" pitchFamily="49" charset="-128"/>
              </a:rPr>
              <a:t>動向</a:t>
            </a:r>
            <a:r>
              <a:rPr lang="zh-CN" altLang="en-US" sz="800" b="0" i="0" u="none" strike="noStrike" baseline="0" dirty="0">
                <a:solidFill>
                  <a:srgbClr val="000000"/>
                </a:solidFill>
                <a:latin typeface="ＭＳ ゴシック" panose="020B0609070205080204" pitchFamily="49" charset="-128"/>
                <a:ea typeface="ＭＳ ゴシック" panose="020B0609070205080204" pitchFamily="49" charset="-128"/>
              </a:rPr>
              <a:t>調査</a:t>
            </a:r>
            <a:r>
              <a:rPr lang="en-US" altLang="ja-JP" sz="800" b="0" i="0" u="none" strike="noStrike" baseline="0" dirty="0">
                <a:solidFill>
                  <a:srgbClr val="000000"/>
                </a:solidFill>
                <a:latin typeface="ＭＳ ゴシック" panose="020B0609070205080204" pitchFamily="49" charset="-128"/>
                <a:ea typeface="ＭＳ ゴシック" panose="020B0609070205080204" pitchFamily="49" charset="-128"/>
              </a:rPr>
              <a:t>】</a:t>
            </a:r>
            <a:r>
              <a:rPr lang="zh-CN" altLang="en-US" sz="800" b="0" i="0" u="none" strike="noStrike" baseline="0" dirty="0">
                <a:solidFill>
                  <a:srgbClr val="000000"/>
                </a:solidFill>
                <a:latin typeface="ＭＳ ゴシック" panose="020B0609070205080204" pitchFamily="49" charset="-128"/>
                <a:ea typeface="ＭＳ ゴシック" panose="020B0609070205080204" pitchFamily="49" charset="-128"/>
              </a:rPr>
              <a:t>　</a:t>
            </a:r>
            <a:endParaRPr lang="en-US" altLang="ja-JP" sz="800" b="0" i="0" u="none" strike="noStrike" baseline="0" dirty="0">
              <a:solidFill>
                <a:srgbClr val="000000"/>
              </a:solidFill>
              <a:latin typeface="ＭＳ ゴシック" panose="020B0609070205080204" pitchFamily="49" charset="-128"/>
              <a:ea typeface="ＭＳ ゴシック" panose="020B0609070205080204" pitchFamily="49" charset="-128"/>
            </a:endParaRPr>
          </a:p>
        </p:txBody>
      </p:sp>
      <p:pic>
        <p:nvPicPr>
          <p:cNvPr id="4" name="図 3">
            <a:extLst>
              <a:ext uri="{FF2B5EF4-FFF2-40B4-BE49-F238E27FC236}">
                <a16:creationId xmlns:a16="http://schemas.microsoft.com/office/drawing/2014/main" id="{2BF8B0F9-D953-E9C1-2727-F3C6050F54ED}"/>
              </a:ext>
            </a:extLst>
          </p:cNvPr>
          <p:cNvPicPr>
            <a:picLocks noChangeAspect="1"/>
          </p:cNvPicPr>
          <p:nvPr/>
        </p:nvPicPr>
        <p:blipFill>
          <a:blip r:embed="rId3"/>
          <a:stretch>
            <a:fillRect/>
          </a:stretch>
        </p:blipFill>
        <p:spPr>
          <a:xfrm>
            <a:off x="4198362" y="615041"/>
            <a:ext cx="3182669" cy="1896126"/>
          </a:xfrm>
          <a:prstGeom prst="rect">
            <a:avLst/>
          </a:prstGeom>
        </p:spPr>
      </p:pic>
      <p:sp>
        <p:nvSpPr>
          <p:cNvPr id="17" name="テキスト ボックス 16">
            <a:extLst>
              <a:ext uri="{FF2B5EF4-FFF2-40B4-BE49-F238E27FC236}">
                <a16:creationId xmlns:a16="http://schemas.microsoft.com/office/drawing/2014/main" id="{250D4203-745D-F7A6-AFF9-FAD0DC71AF03}"/>
              </a:ext>
            </a:extLst>
          </p:cNvPr>
          <p:cNvSpPr txBox="1"/>
          <p:nvPr/>
        </p:nvSpPr>
        <p:spPr>
          <a:xfrm>
            <a:off x="4309362" y="2948265"/>
            <a:ext cx="3025330" cy="2200602"/>
          </a:xfrm>
          <a:prstGeom prst="rect">
            <a:avLst/>
          </a:prstGeom>
          <a:noFill/>
        </p:spPr>
        <p:txBody>
          <a:bodyPr wrap="square" rtlCol="0">
            <a:spAutoFit/>
          </a:bodyPr>
          <a:lstStyle/>
          <a:p>
            <a:pPr algn="l"/>
            <a:endPar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endParaRPr>
          </a:p>
          <a:p>
            <a:r>
              <a:rPr lang="ja-JP" altLang="en-US" sz="1100" dirty="0">
                <a:solidFill>
                  <a:srgbClr val="000000"/>
                </a:solidFill>
                <a:latin typeface="ＭＳ ゴシック" panose="020B0609070205080204" pitchFamily="49" charset="-128"/>
                <a:ea typeface="ＭＳ ゴシック" panose="020B0609070205080204" pitchFamily="49" charset="-128"/>
              </a:rPr>
              <a:t>半導体不足の解消と食品製造の受注が堅調であることから、</a:t>
            </a:r>
            <a:r>
              <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rPr>
              <a:t>生産活動と設備投資がけん引し</a:t>
            </a:r>
            <a:r>
              <a:rPr lang="en-US" altLang="ja-JP" sz="1100" b="0" i="0" u="none" strike="noStrike" baseline="0" dirty="0">
                <a:solidFill>
                  <a:srgbClr val="000000"/>
                </a:solidFill>
                <a:latin typeface="ＭＳ ゴシック" panose="020B0609070205080204" pitchFamily="49" charset="-128"/>
                <a:ea typeface="ＭＳ ゴシック" panose="020B0609070205080204" pitchFamily="49" charset="-128"/>
              </a:rPr>
              <a:t>3</a:t>
            </a:r>
            <a:r>
              <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rPr>
              <a:t>ヵ月後の景気は良化を見込んでいます。唯一、飛騨・郡上地域は観光客は増えているものの、人手不足により受け入れ体制が整っていない事や土木関連で公共工事の減少の影響が大きく悪化の見通しとなっています。企業収益は原材料、人件費、燃料費等の高騰に価格転嫁が追いつかず、すべての地域で悪化する見通しとなっています。</a:t>
            </a:r>
            <a:endParaRPr lang="en-US" altLang="ja-JP" sz="1100" b="0" i="0" u="none" strike="noStrike" baseline="0" dirty="0">
              <a:solidFill>
                <a:srgbClr val="000000"/>
              </a:solidFill>
              <a:latin typeface="ＭＳ ゴシック" panose="020B0609070205080204" pitchFamily="49" charset="-128"/>
              <a:ea typeface="ＭＳ ゴシック" panose="020B0609070205080204" pitchFamily="49" charset="-128"/>
            </a:endParaRPr>
          </a:p>
          <a:p>
            <a:r>
              <a:rPr lang="ja-JP" altLang="en-US" sz="800" b="0" i="0" u="none" strike="noStrike" baseline="0" dirty="0">
                <a:solidFill>
                  <a:srgbClr val="000000"/>
                </a:solidFill>
                <a:latin typeface="ＭＳ ゴシック" panose="020B0609070205080204" pitchFamily="49" charset="-128"/>
                <a:ea typeface="ＭＳ ゴシック" panose="020B0609070205080204" pitchFamily="49" charset="-128"/>
              </a:rPr>
              <a:t>　　　　　　　</a:t>
            </a:r>
            <a:r>
              <a:rPr lang="en-US" altLang="ja-JP" sz="800" b="0" i="0" u="none" strike="noStrike" baseline="0" dirty="0">
                <a:solidFill>
                  <a:srgbClr val="000000"/>
                </a:solidFill>
                <a:latin typeface="ＭＳ ゴシック" panose="020B0609070205080204" pitchFamily="49" charset="-128"/>
                <a:ea typeface="ＭＳ ゴシック" panose="020B0609070205080204" pitchFamily="49" charset="-128"/>
              </a:rPr>
              <a:t>【</a:t>
            </a:r>
            <a:r>
              <a:rPr lang="ja-JP" altLang="en-US" sz="800" b="0" i="0" u="none" strike="noStrike" baseline="0" dirty="0">
                <a:solidFill>
                  <a:srgbClr val="000000"/>
                </a:solidFill>
                <a:latin typeface="ＭＳ ゴシック" panose="020B0609070205080204" pitchFamily="49" charset="-128"/>
                <a:ea typeface="ＭＳ ゴシック" panose="020B0609070205080204" pitchFamily="49" charset="-128"/>
              </a:rPr>
              <a:t>出典：株式会社</a:t>
            </a:r>
            <a:r>
              <a:rPr lang="en-US" altLang="ja-JP" sz="800" b="0" i="0" u="none" strike="noStrike" baseline="0" dirty="0">
                <a:solidFill>
                  <a:srgbClr val="000000"/>
                </a:solidFill>
                <a:latin typeface="ＭＳ ゴシック" panose="020B0609070205080204" pitchFamily="49" charset="-128"/>
                <a:ea typeface="ＭＳ ゴシック" panose="020B0609070205080204" pitchFamily="49" charset="-128"/>
              </a:rPr>
              <a:t>OKB</a:t>
            </a:r>
            <a:r>
              <a:rPr lang="ja-JP" altLang="en-US" sz="800" b="0" i="0" u="none" strike="noStrike" baseline="0" dirty="0">
                <a:solidFill>
                  <a:srgbClr val="000000"/>
                </a:solidFill>
                <a:latin typeface="ＭＳ ゴシック" panose="020B0609070205080204" pitchFamily="49" charset="-128"/>
                <a:ea typeface="ＭＳ ゴシック" panose="020B0609070205080204" pitchFamily="49" charset="-128"/>
              </a:rPr>
              <a:t>総研　景気指数調査</a:t>
            </a:r>
            <a:r>
              <a:rPr lang="ja-JP" altLang="en-US" sz="800" dirty="0">
                <a:solidFill>
                  <a:srgbClr val="000000"/>
                </a:solidFill>
                <a:latin typeface="ＭＳ ゴシック" panose="020B0609070205080204" pitchFamily="49" charset="-128"/>
                <a:ea typeface="ＭＳ ゴシック" panose="020B0609070205080204" pitchFamily="49" charset="-128"/>
              </a:rPr>
              <a:t>　</a:t>
            </a:r>
            <a:endParaRPr lang="en-US" altLang="ja-JP" sz="800" dirty="0">
              <a:solidFill>
                <a:srgbClr val="000000"/>
              </a:solidFill>
              <a:latin typeface="ＭＳ ゴシック" panose="020B0609070205080204" pitchFamily="49" charset="-128"/>
              <a:ea typeface="ＭＳ ゴシック" panose="020B0609070205080204" pitchFamily="49" charset="-128"/>
            </a:endParaRPr>
          </a:p>
          <a:p>
            <a:r>
              <a:rPr lang="ja-JP" altLang="en-US" sz="800" b="0" i="0" u="none" strike="noStrike" baseline="0" dirty="0">
                <a:solidFill>
                  <a:srgbClr val="000000"/>
                </a:solidFill>
                <a:latin typeface="ＭＳ ゴシック" panose="020B0609070205080204" pitchFamily="49" charset="-128"/>
                <a:ea typeface="ＭＳ ゴシック" panose="020B0609070205080204" pitchFamily="49" charset="-128"/>
              </a:rPr>
              <a:t>　　　　　　　（公開値の加工編集を行っていおります）</a:t>
            </a:r>
            <a:r>
              <a:rPr lang="en-US" altLang="ja-JP" sz="800" b="0" i="0" u="none" strike="noStrike" baseline="0" dirty="0">
                <a:solidFill>
                  <a:srgbClr val="000000"/>
                </a:solidFill>
                <a:latin typeface="ＭＳ ゴシック" panose="020B0609070205080204" pitchFamily="49" charset="-128"/>
                <a:ea typeface="ＭＳ ゴシック" panose="020B0609070205080204" pitchFamily="49" charset="-128"/>
              </a:rPr>
              <a:t>】</a:t>
            </a:r>
            <a:endParaRPr lang="en-US" altLang="ja-JP" sz="8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graphicFrame>
        <p:nvGraphicFramePr>
          <p:cNvPr id="18" name="グラフ 17">
            <a:extLst>
              <a:ext uri="{FF2B5EF4-FFF2-40B4-BE49-F238E27FC236}">
                <a16:creationId xmlns:a16="http://schemas.microsoft.com/office/drawing/2014/main" id="{43D18005-E396-1B04-975D-5008C80D250F}"/>
              </a:ext>
            </a:extLst>
          </p:cNvPr>
          <p:cNvGraphicFramePr>
            <a:graphicFrameLocks/>
          </p:cNvGraphicFramePr>
          <p:nvPr>
            <p:extLst>
              <p:ext uri="{D42A27DB-BD31-4B8C-83A1-F6EECF244321}">
                <p14:modId xmlns:p14="http://schemas.microsoft.com/office/powerpoint/2010/main" val="254437213"/>
              </p:ext>
            </p:extLst>
          </p:nvPr>
        </p:nvGraphicFramePr>
        <p:xfrm>
          <a:off x="346127" y="5547544"/>
          <a:ext cx="3218479" cy="2535459"/>
        </p:xfrm>
        <a:graphic>
          <a:graphicData uri="http://schemas.openxmlformats.org/drawingml/2006/chart">
            <c:chart xmlns:c="http://schemas.openxmlformats.org/drawingml/2006/chart" xmlns:r="http://schemas.openxmlformats.org/officeDocument/2006/relationships" r:id="rId4"/>
          </a:graphicData>
        </a:graphic>
      </p:graphicFrame>
      <p:sp>
        <p:nvSpPr>
          <p:cNvPr id="20" name="テキスト ボックス 19">
            <a:extLst>
              <a:ext uri="{FF2B5EF4-FFF2-40B4-BE49-F238E27FC236}">
                <a16:creationId xmlns:a16="http://schemas.microsoft.com/office/drawing/2014/main" id="{0AF69F40-9CF6-F1FF-B21E-55DE7C6FBFE0}"/>
              </a:ext>
            </a:extLst>
          </p:cNvPr>
          <p:cNvSpPr txBox="1"/>
          <p:nvPr/>
        </p:nvSpPr>
        <p:spPr>
          <a:xfrm>
            <a:off x="328221" y="7790954"/>
            <a:ext cx="3254290" cy="1446550"/>
          </a:xfrm>
          <a:prstGeom prst="rect">
            <a:avLst/>
          </a:prstGeom>
          <a:noFill/>
        </p:spPr>
        <p:txBody>
          <a:bodyPr wrap="square" rtlCol="0">
            <a:spAutoFit/>
          </a:bodyPr>
          <a:lstStyle/>
          <a:p>
            <a:pPr algn="l"/>
            <a:endPar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endParaRPr>
          </a:p>
          <a:p>
            <a:r>
              <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rPr>
              <a:t> 令和５年６月の現金給与総額（特別に支払われた額を含む）は、規模５人以上で</a:t>
            </a:r>
            <a:r>
              <a:rPr lang="en-US" altLang="ja-JP" sz="1100" b="0" i="0" u="none" strike="noStrike" baseline="0" dirty="0">
                <a:solidFill>
                  <a:srgbClr val="000000"/>
                </a:solidFill>
                <a:latin typeface="ＭＳ ゴシック" panose="020B0609070205080204" pitchFamily="49" charset="-128"/>
                <a:ea typeface="ＭＳ ゴシック" panose="020B0609070205080204" pitchFamily="49" charset="-128"/>
              </a:rPr>
              <a:t>402,573 </a:t>
            </a:r>
            <a:r>
              <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rPr>
              <a:t>円、前年同月比</a:t>
            </a:r>
            <a:r>
              <a:rPr lang="en-US" altLang="ja-JP" sz="1100" b="0" i="0" u="none" strike="noStrike" baseline="0" dirty="0">
                <a:solidFill>
                  <a:srgbClr val="000000"/>
                </a:solidFill>
                <a:latin typeface="ＭＳ ゴシック" panose="020B0609070205080204" pitchFamily="49" charset="-128"/>
                <a:ea typeface="ＭＳ ゴシック" panose="020B0609070205080204" pitchFamily="49" charset="-128"/>
              </a:rPr>
              <a:t>5.4</a:t>
            </a:r>
            <a:r>
              <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rPr>
              <a:t>％増で、２ヶ月連続で前年同月を上回りました。また規模</a:t>
            </a:r>
            <a:r>
              <a:rPr lang="en-US" altLang="ja-JP" sz="1100" b="0" i="0" u="none" strike="noStrike" baseline="0" dirty="0">
                <a:solidFill>
                  <a:srgbClr val="000000"/>
                </a:solidFill>
                <a:latin typeface="ＭＳ ゴシック" panose="020B0609070205080204" pitchFamily="49" charset="-128"/>
                <a:ea typeface="ＭＳ ゴシック" panose="020B0609070205080204" pitchFamily="49" charset="-128"/>
              </a:rPr>
              <a:t>30</a:t>
            </a:r>
            <a:r>
              <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rPr>
              <a:t>人以上では</a:t>
            </a:r>
            <a:r>
              <a:rPr lang="en-US" altLang="ja-JP" sz="1100" b="0" i="0" u="none" strike="noStrike" baseline="0" dirty="0">
                <a:solidFill>
                  <a:srgbClr val="000000"/>
                </a:solidFill>
                <a:latin typeface="ＭＳ ゴシック" panose="020B0609070205080204" pitchFamily="49" charset="-128"/>
                <a:ea typeface="ＭＳ ゴシック" panose="020B0609070205080204" pitchFamily="49" charset="-128"/>
              </a:rPr>
              <a:t>455,565 </a:t>
            </a:r>
            <a:r>
              <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rPr>
              <a:t>円、前年同月比</a:t>
            </a:r>
            <a:r>
              <a:rPr lang="en-US" altLang="ja-JP" sz="1100" b="0" i="0" u="none" strike="noStrike" baseline="0" dirty="0">
                <a:solidFill>
                  <a:srgbClr val="000000"/>
                </a:solidFill>
                <a:latin typeface="ＭＳ ゴシック" panose="020B0609070205080204" pitchFamily="49" charset="-128"/>
                <a:ea typeface="ＭＳ ゴシック" panose="020B0609070205080204" pitchFamily="49" charset="-128"/>
              </a:rPr>
              <a:t>1.0</a:t>
            </a:r>
            <a:r>
              <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rPr>
              <a:t>％減で、２ヶ月ぶりに前年同月を下回りました。</a:t>
            </a:r>
            <a:endParaRPr lang="en-US" altLang="ja-JP" sz="1100" b="0" i="0" u="none" strike="noStrike" baseline="0" dirty="0">
              <a:solidFill>
                <a:srgbClr val="000000"/>
              </a:solidFill>
              <a:latin typeface="ＭＳ ゴシック" panose="020B0609070205080204" pitchFamily="49" charset="-128"/>
              <a:ea typeface="ＭＳ ゴシック" panose="020B0609070205080204" pitchFamily="49" charset="-128"/>
            </a:endParaRPr>
          </a:p>
          <a:p>
            <a:pPr algn="r"/>
            <a:r>
              <a:rPr lang="en-US" altLang="ja-JP" sz="1000" b="0" i="0" u="none" strike="noStrike" baseline="0" dirty="0">
                <a:solidFill>
                  <a:srgbClr val="000000"/>
                </a:solidFill>
                <a:latin typeface="ＭＳ ゴシック" panose="020B0609070205080204" pitchFamily="49" charset="-128"/>
                <a:ea typeface="ＭＳ ゴシック" panose="020B0609070205080204" pitchFamily="49" charset="-128"/>
              </a:rPr>
              <a:t>【</a:t>
            </a:r>
            <a:r>
              <a:rPr lang="ja-JP" altLang="en-US" sz="1000" b="0" i="0" u="none" strike="noStrike" baseline="0" dirty="0">
                <a:solidFill>
                  <a:srgbClr val="000000"/>
                </a:solidFill>
                <a:latin typeface="ＭＳ ゴシック" panose="020B0609070205080204" pitchFamily="49" charset="-128"/>
                <a:ea typeface="ＭＳ ゴシック" panose="020B0609070205080204" pitchFamily="49" charset="-128"/>
              </a:rPr>
              <a:t>出典：岐阜県統計情報　毎月勤労統計調査</a:t>
            </a:r>
            <a:r>
              <a:rPr lang="en-US" altLang="ja-JP" sz="1000" b="0" i="0" u="none" strike="noStrike" baseline="0" dirty="0">
                <a:solidFill>
                  <a:srgbClr val="000000"/>
                </a:solidFill>
                <a:latin typeface="ＭＳ ゴシック" panose="020B0609070205080204" pitchFamily="49" charset="-128"/>
                <a:ea typeface="ＭＳ ゴシック" panose="020B0609070205080204" pitchFamily="49" charset="-128"/>
              </a:rPr>
              <a:t>】</a:t>
            </a:r>
            <a:endParaRPr lang="en-US" altLang="ja-JP" sz="10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21" name="テキスト ボックス 20">
            <a:extLst>
              <a:ext uri="{FF2B5EF4-FFF2-40B4-BE49-F238E27FC236}">
                <a16:creationId xmlns:a16="http://schemas.microsoft.com/office/drawing/2014/main" id="{A7ECCCF2-05DC-4612-6CB9-6559D9D0DA17}"/>
              </a:ext>
            </a:extLst>
          </p:cNvPr>
          <p:cNvSpPr txBox="1"/>
          <p:nvPr/>
        </p:nvSpPr>
        <p:spPr>
          <a:xfrm>
            <a:off x="445039" y="9035372"/>
            <a:ext cx="3254290" cy="1277273"/>
          </a:xfrm>
          <a:prstGeom prst="rect">
            <a:avLst/>
          </a:prstGeom>
          <a:noFill/>
        </p:spPr>
        <p:txBody>
          <a:bodyPr wrap="square" rtlCol="0">
            <a:spAutoFit/>
          </a:bodyPr>
          <a:lstStyle/>
          <a:p>
            <a:pPr algn="l"/>
            <a:endPar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endParaRPr>
          </a:p>
          <a:p>
            <a:r>
              <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rPr>
              <a:t>また、厚生労働省７月の毎月勤労統計調査（速報、従業員５人以上、全国）によると物価変動を加味した実質賃金は前年同月比２・５％減で１６カ月連続のマイナスで減少幅は前月より拡大。賃金上昇が物価高騰に追い付いておらず、家計を圧迫する状況が続いているとの事です。</a:t>
            </a:r>
            <a:endParaRPr lang="en-US" altLang="ja-JP" sz="10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graphicFrame>
        <p:nvGraphicFramePr>
          <p:cNvPr id="22" name="グラフ 21">
            <a:extLst>
              <a:ext uri="{FF2B5EF4-FFF2-40B4-BE49-F238E27FC236}">
                <a16:creationId xmlns:a16="http://schemas.microsoft.com/office/drawing/2014/main" id="{9105891D-EFDD-C7AC-BD9D-583392F4AD2B}"/>
              </a:ext>
            </a:extLst>
          </p:cNvPr>
          <p:cNvGraphicFramePr>
            <a:graphicFrameLocks/>
          </p:cNvGraphicFramePr>
          <p:nvPr>
            <p:extLst>
              <p:ext uri="{D42A27DB-BD31-4B8C-83A1-F6EECF244321}">
                <p14:modId xmlns:p14="http://schemas.microsoft.com/office/powerpoint/2010/main" val="1412436409"/>
              </p:ext>
            </p:extLst>
          </p:nvPr>
        </p:nvGraphicFramePr>
        <p:xfrm>
          <a:off x="3859344" y="5510894"/>
          <a:ext cx="3602990" cy="1938020"/>
        </p:xfrm>
        <a:graphic>
          <a:graphicData uri="http://schemas.openxmlformats.org/drawingml/2006/chart">
            <c:chart xmlns:c="http://schemas.openxmlformats.org/drawingml/2006/chart" xmlns:r="http://schemas.openxmlformats.org/officeDocument/2006/relationships" r:id="rId5"/>
          </a:graphicData>
        </a:graphic>
      </p:graphicFrame>
      <p:sp>
        <p:nvSpPr>
          <p:cNvPr id="23" name="テキスト ボックス 22">
            <a:extLst>
              <a:ext uri="{FF2B5EF4-FFF2-40B4-BE49-F238E27FC236}">
                <a16:creationId xmlns:a16="http://schemas.microsoft.com/office/drawing/2014/main" id="{3BC4EEFA-B289-7A58-EA87-E7CFC6B676D0}"/>
              </a:ext>
            </a:extLst>
          </p:cNvPr>
          <p:cNvSpPr txBox="1"/>
          <p:nvPr/>
        </p:nvSpPr>
        <p:spPr>
          <a:xfrm>
            <a:off x="3859344" y="7394564"/>
            <a:ext cx="3548005" cy="786177"/>
          </a:xfrm>
          <a:prstGeom prst="rect">
            <a:avLst/>
          </a:prstGeom>
          <a:noFill/>
        </p:spPr>
        <p:txBody>
          <a:bodyPr wrap="square" rtlCol="0">
            <a:spAutoFit/>
          </a:bodyPr>
          <a:lstStyle/>
          <a:p>
            <a:pPr indent="139700">
              <a:lnSpc>
                <a:spcPts val="1850"/>
              </a:lnSpc>
            </a:pPr>
            <a:r>
              <a:rPr lang="ja-JP" altLang="en-US" sz="11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■有効求人倍率はほぼ横ばいの動き　</a:t>
            </a:r>
            <a:r>
              <a:rPr lang="ja-JP" altLang="en-US" sz="1100" b="0" i="0" dirty="0">
                <a:solidFill>
                  <a:srgbClr val="333333"/>
                </a:solidFill>
                <a:effectLst/>
                <a:latin typeface="ＭＳ ゴシック" panose="020B0609070205080204" pitchFamily="49" charset="-128"/>
                <a:ea typeface="ＭＳ ゴシック" panose="020B0609070205080204" pitchFamily="49" charset="-128"/>
              </a:rPr>
              <a:t>労働局では「一部に改善の動きが見られるが物価上昇などが雇用に与える影響に注意する必要がある」としています</a:t>
            </a:r>
            <a:endParaRPr lang="en-US" altLang="ja-JP" sz="11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24" name="テキスト ボックス 23">
            <a:extLst>
              <a:ext uri="{FF2B5EF4-FFF2-40B4-BE49-F238E27FC236}">
                <a16:creationId xmlns:a16="http://schemas.microsoft.com/office/drawing/2014/main" id="{D0617499-EEBB-317A-2B71-1029CE8147A5}"/>
              </a:ext>
            </a:extLst>
          </p:cNvPr>
          <p:cNvSpPr txBox="1"/>
          <p:nvPr/>
        </p:nvSpPr>
        <p:spPr>
          <a:xfrm>
            <a:off x="3699329" y="8611748"/>
            <a:ext cx="3681702" cy="297774"/>
          </a:xfrm>
          <a:prstGeom prst="rect">
            <a:avLst/>
          </a:prstGeom>
          <a:noFill/>
        </p:spPr>
        <p:txBody>
          <a:bodyPr wrap="square" rtlCol="0">
            <a:spAutoFit/>
          </a:bodyPr>
          <a:lstStyle/>
          <a:p>
            <a:pPr indent="139700" algn="l">
              <a:lnSpc>
                <a:spcPts val="1850"/>
              </a:lnSpc>
            </a:pPr>
            <a:r>
              <a:rPr lang="ja-JP" altLang="en-US" sz="105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令和５年１０月１日から</a:t>
            </a:r>
            <a:endParaRPr lang="en-US" altLang="ja-JP" sz="105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25" name="テキスト ボックス 24">
            <a:extLst>
              <a:ext uri="{FF2B5EF4-FFF2-40B4-BE49-F238E27FC236}">
                <a16:creationId xmlns:a16="http://schemas.microsoft.com/office/drawing/2014/main" id="{035BA4CA-C4D9-8F2B-C36F-7664FA091CEC}"/>
              </a:ext>
            </a:extLst>
          </p:cNvPr>
          <p:cNvSpPr txBox="1"/>
          <p:nvPr/>
        </p:nvSpPr>
        <p:spPr>
          <a:xfrm>
            <a:off x="3762430" y="9025909"/>
            <a:ext cx="2808311" cy="316360"/>
          </a:xfrm>
          <a:prstGeom prst="rect">
            <a:avLst/>
          </a:prstGeom>
          <a:noFill/>
          <a:ln w="12700" cmpd="dbl">
            <a:noFill/>
          </a:ln>
        </p:spPr>
        <p:txBody>
          <a:bodyPr wrap="square" lIns="0" tIns="36000" rIns="0" bIns="36000">
            <a:spAutoFit/>
          </a:bodyPr>
          <a:lstStyle/>
          <a:p>
            <a:pPr indent="139700" algn="ctr">
              <a:lnSpc>
                <a:spcPts val="1850"/>
              </a:lnSpc>
            </a:pPr>
            <a:r>
              <a:rPr lang="ja-JP" altLang="en-US" sz="2400" b="1" u="sng" kern="100" dirty="0">
                <a:latin typeface="ＭＳ ゴシック" panose="020B0609070205080204" pitchFamily="49" charset="-128"/>
                <a:ea typeface="ＭＳ ゴシック" panose="020B0609070205080204" pitchFamily="49" charset="-128"/>
                <a:cs typeface="Times New Roman" panose="02020603050405020304" pitchFamily="18" charset="0"/>
              </a:rPr>
              <a:t>９５０円</a:t>
            </a:r>
            <a:r>
              <a:rPr lang="ja-JP" altLang="en-US" sz="2000" b="1" u="sng" kern="100" dirty="0">
                <a:latin typeface="ＭＳ ゴシック" panose="020B0609070205080204" pitchFamily="49" charset="-128"/>
                <a:ea typeface="ＭＳ ゴシック" panose="020B0609070205080204" pitchFamily="49" charset="-128"/>
                <a:cs typeface="Times New Roman" panose="02020603050405020304" pitchFamily="18" charset="0"/>
              </a:rPr>
              <a:t>（時間額）</a:t>
            </a:r>
            <a:r>
              <a:rPr lang="en-US" altLang="ja-JP" sz="20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ja-JP" altLang="ja-JP" sz="20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26" name="テキスト ボックス 25">
            <a:extLst>
              <a:ext uri="{FF2B5EF4-FFF2-40B4-BE49-F238E27FC236}">
                <a16:creationId xmlns:a16="http://schemas.microsoft.com/office/drawing/2014/main" id="{94E4B203-D6C7-C947-0FE8-40044D7DF3CB}"/>
              </a:ext>
            </a:extLst>
          </p:cNvPr>
          <p:cNvSpPr txBox="1"/>
          <p:nvPr/>
        </p:nvSpPr>
        <p:spPr>
          <a:xfrm>
            <a:off x="6300911" y="8803084"/>
            <a:ext cx="1008112" cy="584775"/>
          </a:xfrm>
          <a:prstGeom prst="rect">
            <a:avLst/>
          </a:prstGeom>
          <a:solidFill>
            <a:schemeClr val="tx2">
              <a:lumMod val="20000"/>
              <a:lumOff val="80000"/>
            </a:schemeClr>
          </a:solidFill>
          <a:ln>
            <a:solidFill>
              <a:schemeClr val="tx2">
                <a:lumMod val="50000"/>
              </a:schemeClr>
            </a:solidFill>
          </a:ln>
        </p:spPr>
        <p:txBody>
          <a:bodyPr wrap="square" rtlCol="0">
            <a:spAutoFit/>
          </a:bodyPr>
          <a:lstStyle/>
          <a:p>
            <a:r>
              <a:rPr kumimoji="1" lang="ja-JP" altLang="en-US" sz="1600" dirty="0">
                <a:latin typeface="ＭＳ ゴシック" panose="020B0609070205080204" pitchFamily="49" charset="-128"/>
                <a:ea typeface="ＭＳ ゴシック" panose="020B0609070205080204" pitchFamily="49" charset="-128"/>
              </a:rPr>
              <a:t>昨年より</a:t>
            </a:r>
            <a:endParaRPr kumimoji="1" lang="en-US" altLang="ja-JP" sz="1600" dirty="0">
              <a:latin typeface="ＭＳ ゴシック" panose="020B0609070205080204" pitchFamily="49" charset="-128"/>
              <a:ea typeface="ＭＳ ゴシック" panose="020B0609070205080204" pitchFamily="49" charset="-128"/>
            </a:endParaRPr>
          </a:p>
          <a:p>
            <a:r>
              <a:rPr lang="ja-JP" altLang="en-US" sz="1600" dirty="0">
                <a:latin typeface="ＭＳ ゴシック" panose="020B0609070205080204" pitchFamily="49" charset="-128"/>
                <a:ea typeface="ＭＳ ゴシック" panose="020B0609070205080204" pitchFamily="49" charset="-128"/>
              </a:rPr>
              <a:t>４０円</a:t>
            </a:r>
            <a:r>
              <a:rPr lang="en-US" altLang="ja-JP" sz="1600" dirty="0">
                <a:latin typeface="ＭＳ ゴシック" panose="020B0609070205080204" pitchFamily="49" charset="-128"/>
                <a:ea typeface="ＭＳ ゴシック" panose="020B0609070205080204" pitchFamily="49" charset="-128"/>
              </a:rPr>
              <a:t>UP</a:t>
            </a:r>
            <a:endParaRPr kumimoji="1" lang="ja-JP" altLang="en-US" sz="1600" dirty="0">
              <a:latin typeface="ＭＳ ゴシック" panose="020B0609070205080204" pitchFamily="49" charset="-128"/>
              <a:ea typeface="ＭＳ ゴシック" panose="020B0609070205080204" pitchFamily="49" charset="-128"/>
            </a:endParaRPr>
          </a:p>
        </p:txBody>
      </p:sp>
      <p:sp>
        <p:nvSpPr>
          <p:cNvPr id="27" name="テキスト ボックス 26">
            <a:extLst>
              <a:ext uri="{FF2B5EF4-FFF2-40B4-BE49-F238E27FC236}">
                <a16:creationId xmlns:a16="http://schemas.microsoft.com/office/drawing/2014/main" id="{FA81DECC-A39D-2FB4-B86F-A4CEDBDABEE1}"/>
              </a:ext>
            </a:extLst>
          </p:cNvPr>
          <p:cNvSpPr txBox="1"/>
          <p:nvPr/>
        </p:nvSpPr>
        <p:spPr>
          <a:xfrm>
            <a:off x="3861934" y="9424510"/>
            <a:ext cx="3600400" cy="938719"/>
          </a:xfrm>
          <a:prstGeom prst="rect">
            <a:avLst/>
          </a:prstGeom>
          <a:noFill/>
        </p:spPr>
        <p:txBody>
          <a:bodyPr wrap="square">
            <a:spAutoFit/>
          </a:bodyPr>
          <a:lstStyle/>
          <a:p>
            <a:r>
              <a:rPr lang="ja-JP" altLang="en-US" sz="1100" dirty="0">
                <a:latin typeface="ＭＳ ゴシック" panose="020B0609070205080204" pitchFamily="49" charset="-128"/>
                <a:ea typeface="ＭＳ ゴシック" panose="020B0609070205080204" pitchFamily="49" charset="-128"/>
              </a:rPr>
              <a:t>岐阜県最低賃金は、県内で働くすべての労働者に適用されます。ただし、別に定める産業に従事する労働者は、該当する特定 </a:t>
            </a:r>
            <a:r>
              <a:rPr lang="en-US" altLang="ja-JP" sz="1100" dirty="0">
                <a:latin typeface="ＭＳ ゴシック" panose="020B0609070205080204" pitchFamily="49" charset="-128"/>
                <a:ea typeface="ＭＳ ゴシック" panose="020B0609070205080204" pitchFamily="49" charset="-128"/>
              </a:rPr>
              <a:t>(</a:t>
            </a:r>
            <a:r>
              <a:rPr lang="ja-JP" altLang="en-US" sz="1100" dirty="0">
                <a:latin typeface="ＭＳ ゴシック" panose="020B0609070205080204" pitchFamily="49" charset="-128"/>
                <a:ea typeface="ＭＳ ゴシック" panose="020B0609070205080204" pitchFamily="49" charset="-128"/>
              </a:rPr>
              <a:t>産業別</a:t>
            </a:r>
            <a:r>
              <a:rPr lang="en-US" altLang="ja-JP" sz="1100" dirty="0">
                <a:latin typeface="ＭＳ ゴシック" panose="020B0609070205080204" pitchFamily="49" charset="-128"/>
                <a:ea typeface="ＭＳ ゴシック" panose="020B0609070205080204" pitchFamily="49" charset="-128"/>
              </a:rPr>
              <a:t>)</a:t>
            </a:r>
            <a:r>
              <a:rPr lang="ja-JP" altLang="en-US" sz="1100" dirty="0">
                <a:latin typeface="ＭＳ ゴシック" panose="020B0609070205080204" pitchFamily="49" charset="-128"/>
                <a:ea typeface="ＭＳ ゴシック" panose="020B0609070205080204" pitchFamily="49" charset="-128"/>
              </a:rPr>
              <a:t>最低賃金と岐阜県最低賃金を比較して、いずれか高い方が適用となります。</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（詳細は岐阜労働局</a:t>
            </a:r>
            <a:r>
              <a:rPr lang="en-US" altLang="ja-JP" sz="1100" dirty="0">
                <a:latin typeface="ＭＳ ゴシック" panose="020B0609070205080204" pitchFamily="49" charset="-128"/>
                <a:ea typeface="ＭＳ ゴシック" panose="020B0609070205080204" pitchFamily="49" charset="-128"/>
              </a:rPr>
              <a:t>HP</a:t>
            </a:r>
            <a:r>
              <a:rPr lang="ja-JP" altLang="en-US" sz="1100" dirty="0">
                <a:latin typeface="ＭＳ ゴシック" panose="020B0609070205080204" pitchFamily="49" charset="-128"/>
                <a:ea typeface="ＭＳ ゴシック" panose="020B0609070205080204" pitchFamily="49" charset="-128"/>
              </a:rPr>
              <a:t>でご確認ください）</a:t>
            </a:r>
          </a:p>
        </p:txBody>
      </p:sp>
      <p:pic>
        <p:nvPicPr>
          <p:cNvPr id="19" name="図 18">
            <a:extLst>
              <a:ext uri="{FF2B5EF4-FFF2-40B4-BE49-F238E27FC236}">
                <a16:creationId xmlns:a16="http://schemas.microsoft.com/office/drawing/2014/main" id="{EE2D81F3-DA84-6B34-FA08-24D0B583CBA3}"/>
              </a:ext>
            </a:extLst>
          </p:cNvPr>
          <p:cNvPicPr>
            <a:picLocks noChangeAspect="1"/>
          </p:cNvPicPr>
          <p:nvPr/>
        </p:nvPicPr>
        <p:blipFill rotWithShape="1">
          <a:blip r:embed="rId6"/>
          <a:srcRect t="11019" r="14603"/>
          <a:stretch/>
        </p:blipFill>
        <p:spPr>
          <a:xfrm>
            <a:off x="406385" y="3124842"/>
            <a:ext cx="3936297" cy="1861818"/>
          </a:xfrm>
          <a:prstGeom prst="rect">
            <a:avLst/>
          </a:prstGeom>
        </p:spPr>
      </p:pic>
    </p:spTree>
    <p:extLst>
      <p:ext uri="{BB962C8B-B14F-4D97-AF65-F5344CB8AC3E}">
        <p14:creationId xmlns:p14="http://schemas.microsoft.com/office/powerpoint/2010/main" val="86177267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TemplateFile" ma:contentTypeID="0x010100F6E1CA76AAD4564AAF106FC3CFA868360400186944AA932D8046A3B88E9B37BEBDF5" ma:contentTypeVersion="57" ma:contentTypeDescription="Create a new document." ma:contentTypeScope="" ma:versionID="99516f8994b63f46a279aa564b61ee37">
  <xsd:schema xmlns:xsd="http://www.w3.org/2001/XMLSchema" xmlns:xs="http://www.w3.org/2001/XMLSchema" xmlns:p="http://schemas.microsoft.com/office/2006/metadata/properties" xmlns:ns2="1119c2e5-8fb9-4d5f-baf1-202c530f2c34" targetNamespace="http://schemas.microsoft.com/office/2006/metadata/properties" ma:root="true" ma:fieldsID="4ccc0999b57010467b6aff3ba0e15941" ns2:_="">
    <xsd:import namespace="1119c2e5-8fb9-4d5f-baf1-202c530f2c34"/>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119c2e5-8fb9-4d5f-baf1-202c530f2c34"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0:00:00Z"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04032b9e-8ee6-4e89-b9db-4ffff205d025}"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388FC2BA-F530-4FF7-911A-621CAE6AFBD3}" ma:internalName="CSXSubmissionMarket" ma:readOnly="false" ma:showField="MarketName" ma:web="1119c2e5-8fb9-4d5f-baf1-202c530f2c34">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5dcf7547-996b-4a0e-b7d1-0f761d14131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4D83B164-8C00-474C-8363-38E0B8FF22E3}" ma:internalName="InProjectListLookup" ma:readOnly="true" ma:showField="InProjectList"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e5aec8e1-0842-4156-acaa-2defcf90540a}"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4D83B164-8C00-474C-8363-38E0B8FF22E3}" ma:internalName="LastCompleteVersionLookup" ma:readOnly="true" ma:showField="LastCompleteVersion"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4D83B164-8C00-474C-8363-38E0B8FF22E3}" ma:internalName="LastPreviewErrorLookup" ma:readOnly="true" ma:showField="LastPreviewError"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4D83B164-8C00-474C-8363-38E0B8FF22E3}" ma:internalName="LastPreviewResultLookup" ma:readOnly="true" ma:showField="LastPreviewResult"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4D83B164-8C00-474C-8363-38E0B8FF22E3}" ma:internalName="LastPreviewAttemptDateLookup" ma:readOnly="true" ma:showField="LastPreviewAttemptDat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4D83B164-8C00-474C-8363-38E0B8FF22E3}" ma:internalName="LastPreviewedByLookup" ma:readOnly="true" ma:showField="LastPreviewedBy"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4D83B164-8C00-474C-8363-38E0B8FF22E3}" ma:internalName="LastPreviewTimeLookup" ma:readOnly="true" ma:showField="LastPreviewTim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4D83B164-8C00-474C-8363-38E0B8FF22E3}" ma:internalName="LastPreviewVersionLookup" ma:readOnly="true" ma:showField="LastPreviewVersion"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4D83B164-8C00-474C-8363-38E0B8FF22E3}" ma:internalName="LastPublishErrorLookup" ma:readOnly="true" ma:showField="LastPublishError"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4D83B164-8C00-474C-8363-38E0B8FF22E3}" ma:internalName="LastPublishResultLookup" ma:readOnly="true" ma:showField="LastPublishResult"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4D83B164-8C00-474C-8363-38E0B8FF22E3}" ma:internalName="LastPublishAttemptDateLookup" ma:readOnly="true" ma:showField="LastPublishAttemptDat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4D83B164-8C00-474C-8363-38E0B8FF22E3}" ma:internalName="LastPublishedByLookup" ma:readOnly="true" ma:showField="LastPublishedBy"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4D83B164-8C00-474C-8363-38E0B8FF22E3}" ma:internalName="LastPublishTimeLookup" ma:readOnly="true" ma:showField="LastPublishTim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4D83B164-8C00-474C-8363-38E0B8FF22E3}" ma:internalName="LastPublishVersionLookup" ma:readOnly="true" ma:showField="LastPublishVersion"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BC39992D-5589-4A4E-8B38-02E0637E5C25}" ma:internalName="LocLastLocAttemptVersionLookup" ma:readOnly="false" ma:showField="LastLocAttemptVersion" ma:web="1119c2e5-8fb9-4d5f-baf1-202c530f2c34">
      <xsd:simpleType>
        <xsd:restriction base="dms:Lookup"/>
      </xsd:simpleType>
    </xsd:element>
    <xsd:element name="LocLastLocAttemptVersionTypeLookup" ma:index="72" nillable="true" ma:displayName="Loc Last Loc Attempt Version Type" ma:default="" ma:list="{BC39992D-5589-4A4E-8B38-02E0637E5C25}" ma:internalName="LocLastLocAttemptVersionTypeLookup" ma:readOnly="true" ma:showField="LastLocAttemptVersionType" ma:web="1119c2e5-8fb9-4d5f-baf1-202c530f2c34">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BC39992D-5589-4A4E-8B38-02E0637E5C25}" ma:internalName="LocNewPublishedVersionLookup" ma:readOnly="true" ma:showField="NewPublishedVersion" ma:web="1119c2e5-8fb9-4d5f-baf1-202c530f2c34">
      <xsd:simpleType>
        <xsd:restriction base="dms:Lookup"/>
      </xsd:simpleType>
    </xsd:element>
    <xsd:element name="LocOverallHandbackStatusLookup" ma:index="76" nillable="true" ma:displayName="Loc Overall Handback Status" ma:default="" ma:list="{BC39992D-5589-4A4E-8B38-02E0637E5C25}" ma:internalName="LocOverallHandbackStatusLookup" ma:readOnly="true" ma:showField="OverallHandbackStatus" ma:web="1119c2e5-8fb9-4d5f-baf1-202c530f2c34">
      <xsd:simpleType>
        <xsd:restriction base="dms:Lookup"/>
      </xsd:simpleType>
    </xsd:element>
    <xsd:element name="LocOverallLocStatusLookup" ma:index="77" nillable="true" ma:displayName="Loc Overall Localize Status" ma:default="" ma:list="{BC39992D-5589-4A4E-8B38-02E0637E5C25}" ma:internalName="LocOverallLocStatusLookup" ma:readOnly="true" ma:showField="OverallLocStatus" ma:web="1119c2e5-8fb9-4d5f-baf1-202c530f2c34">
      <xsd:simpleType>
        <xsd:restriction base="dms:Lookup"/>
      </xsd:simpleType>
    </xsd:element>
    <xsd:element name="LocOverallPreviewStatusLookup" ma:index="78" nillable="true" ma:displayName="Loc Overall Preview Status" ma:default="" ma:list="{BC39992D-5589-4A4E-8B38-02E0637E5C25}" ma:internalName="LocOverallPreviewStatusLookup" ma:readOnly="true" ma:showField="OverallPreviewStatus" ma:web="1119c2e5-8fb9-4d5f-baf1-202c530f2c34">
      <xsd:simpleType>
        <xsd:restriction base="dms:Lookup"/>
      </xsd:simpleType>
    </xsd:element>
    <xsd:element name="LocOverallPublishStatusLookup" ma:index="79" nillable="true" ma:displayName="Loc Overall Publish Status" ma:default="" ma:list="{BC39992D-5589-4A4E-8B38-02E0637E5C25}" ma:internalName="LocOverallPublishStatusLookup" ma:readOnly="true" ma:showField="OverallPublishStatus" ma:web="1119c2e5-8fb9-4d5f-baf1-202c530f2c34">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BC39992D-5589-4A4E-8B38-02E0637E5C25}" ma:internalName="LocProcessedForHandoffsLookup" ma:readOnly="true" ma:showField="ProcessedForHandoffs" ma:web="1119c2e5-8fb9-4d5f-baf1-202c530f2c34">
      <xsd:simpleType>
        <xsd:restriction base="dms:Lookup"/>
      </xsd:simpleType>
    </xsd:element>
    <xsd:element name="LocProcessedForMarketsLookup" ma:index="82" nillable="true" ma:displayName="Loc Processed For Markets" ma:default="" ma:list="{BC39992D-5589-4A4E-8B38-02E0637E5C25}" ma:internalName="LocProcessedForMarketsLookup" ma:readOnly="true" ma:showField="ProcessedForMarkets" ma:web="1119c2e5-8fb9-4d5f-baf1-202c530f2c34">
      <xsd:simpleType>
        <xsd:restriction base="dms:Lookup"/>
      </xsd:simpleType>
    </xsd:element>
    <xsd:element name="LocPublishedDependentAssetsLookup" ma:index="83" nillable="true" ma:displayName="Loc Published Dependent Assets" ma:default="" ma:list="{BC39992D-5589-4A4E-8B38-02E0637E5C25}" ma:internalName="LocPublishedDependentAssetsLookup" ma:readOnly="true" ma:showField="PublishedDependentAssets" ma:web="1119c2e5-8fb9-4d5f-baf1-202c530f2c34">
      <xsd:simpleType>
        <xsd:restriction base="dms:Lookup"/>
      </xsd:simpleType>
    </xsd:element>
    <xsd:element name="LocPublishedLinkedAssetsLookup" ma:index="84" nillable="true" ma:displayName="Loc Published Linked Assets" ma:default="" ma:list="{BC39992D-5589-4A4E-8B38-02E0637E5C25}" ma:internalName="LocPublishedLinkedAssetsLookup" ma:readOnly="true" ma:showField="PublishedLinkedAssets" ma:web="1119c2e5-8fb9-4d5f-baf1-202c530f2c34">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28ca5b26-415b-4822-b35b-d9a845b1b83b}"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388FC2BA-F530-4FF7-911A-621CAE6AFBD3}" ma:internalName="Markets" ma:readOnly="false" ma:showField="MarketNam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4D83B164-8C00-474C-8363-38E0B8FF22E3}" ma:internalName="NumOfRatingsLookup" ma:readOnly="true" ma:showField="NumOfRatings"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4D83B164-8C00-474C-8363-38E0B8FF22E3}" ma:internalName="PublishStatusLookup" ma:readOnly="false" ma:showField="PublishStatus"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1c8e7b99-44ca-46c8-84b8-12cd8d7cf8ee}"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c59171da-55f1-4c8b-8421-0d1d3f99d741}" ma:internalName="TaxCatchAll" ma:showField="CatchAllData"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c59171da-55f1-4c8b-8421-0d1d3f99d741}" ma:internalName="TaxCatchAllLabel" ma:readOnly="true" ma:showField="CatchAllDataLabel"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CSXHash xmlns="1119c2e5-8fb9-4d5f-baf1-202c530f2c34" xsi:nil="true"/>
    <IntlLangReviewDate xmlns="1119c2e5-8fb9-4d5f-baf1-202c530f2c34" xsi:nil="true"/>
    <PrimaryImageGen xmlns="1119c2e5-8fb9-4d5f-baf1-202c530f2c34">false</PrimaryImageGen>
    <TPInstallLocation xmlns="1119c2e5-8fb9-4d5f-baf1-202c530f2c34" xsi:nil="true"/>
    <IntlLangReview xmlns="1119c2e5-8fb9-4d5f-baf1-202c530f2c34" xsi:nil="true"/>
    <LocPublishedDependentAssetsLookup xmlns="1119c2e5-8fb9-4d5f-baf1-202c530f2c34" xsi:nil="true"/>
    <Manager xmlns="1119c2e5-8fb9-4d5f-baf1-202c530f2c34" xsi:nil="true"/>
    <NumericId xmlns="1119c2e5-8fb9-4d5f-baf1-202c530f2c34" xsi:nil="true"/>
    <OOCacheId xmlns="1119c2e5-8fb9-4d5f-baf1-202c530f2c34" xsi:nil="true"/>
    <AverageRating xmlns="1119c2e5-8fb9-4d5f-baf1-202c530f2c34" xsi:nil="true"/>
    <CSXUpdate xmlns="1119c2e5-8fb9-4d5f-baf1-202c530f2c34">false</CSXUpdate>
    <APDescription xmlns="1119c2e5-8fb9-4d5f-baf1-202c530f2c34" xsi:nil="true"/>
    <FeatureTagsTaxHTField0 xmlns="1119c2e5-8fb9-4d5f-baf1-202c530f2c34">
      <Terms xmlns="http://schemas.microsoft.com/office/infopath/2007/PartnerControls"/>
    </FeatureTagsTaxHTField0>
    <IntlLangReviewer xmlns="1119c2e5-8fb9-4d5f-baf1-202c530f2c34" xsi:nil="true"/>
    <OpenTemplate xmlns="1119c2e5-8fb9-4d5f-baf1-202c530f2c34">true</OpenTemplate>
    <TaxCatchAll xmlns="1119c2e5-8fb9-4d5f-baf1-202c530f2c34"/>
    <ApprovalLog xmlns="1119c2e5-8fb9-4d5f-baf1-202c530f2c34" xsi:nil="true"/>
    <TPComponent xmlns="1119c2e5-8fb9-4d5f-baf1-202c530f2c34" xsi:nil="true"/>
    <EditorialTags xmlns="1119c2e5-8fb9-4d5f-baf1-202c530f2c34" xsi:nil="true"/>
    <LastModifiedDateTime xmlns="1119c2e5-8fb9-4d5f-baf1-202c530f2c34" xsi:nil="true"/>
    <LegacyData xmlns="1119c2e5-8fb9-4d5f-baf1-202c530f2c34" xsi:nil="true"/>
    <TPLaunchHelpLink xmlns="1119c2e5-8fb9-4d5f-baf1-202c530f2c34" xsi:nil="true"/>
    <LocComments xmlns="1119c2e5-8fb9-4d5f-baf1-202c530f2c34" xsi:nil="true"/>
    <LocProcessedForMarketsLookup xmlns="1119c2e5-8fb9-4d5f-baf1-202c530f2c34" xsi:nil="true"/>
    <Milestone xmlns="1119c2e5-8fb9-4d5f-baf1-202c530f2c34">Beta 1</Milestone>
    <BusinessGroup xmlns="1119c2e5-8fb9-4d5f-baf1-202c530f2c34" xsi:nil="true"/>
    <Providers xmlns="1119c2e5-8fb9-4d5f-baf1-202c530f2c34" xsi:nil="true"/>
    <RecommendationsModifier xmlns="1119c2e5-8fb9-4d5f-baf1-202c530f2c34" xsi:nil="true"/>
    <SourceTitle xmlns="1119c2e5-8fb9-4d5f-baf1-202c530f2c34" xsi:nil="true"/>
    <HandoffToMSDN xmlns="1119c2e5-8fb9-4d5f-baf1-202c530f2c34" xsi:nil="true"/>
    <LocOverallHandbackStatusLookup xmlns="1119c2e5-8fb9-4d5f-baf1-202c530f2c34" xsi:nil="true"/>
    <DirectSourceMarket xmlns="1119c2e5-8fb9-4d5f-baf1-202c530f2c34" xsi:nil="true"/>
    <APEditor xmlns="1119c2e5-8fb9-4d5f-baf1-202c530f2c34">
      <UserInfo>
        <DisplayName/>
        <AccountId xsi:nil="true"/>
        <AccountType/>
      </UserInfo>
    </APEditor>
    <LocNewPublishedVersionLookup xmlns="1119c2e5-8fb9-4d5f-baf1-202c530f2c34" xsi:nil="true"/>
    <SubmitterId xmlns="1119c2e5-8fb9-4d5f-baf1-202c530f2c34" xsi:nil="true"/>
    <TemplateStatus xmlns="1119c2e5-8fb9-4d5f-baf1-202c530f2c34">Complete</TemplateStatus>
    <UAProjectedTotalWords xmlns="1119c2e5-8fb9-4d5f-baf1-202c530f2c34" xsi:nil="true"/>
    <Provider xmlns="1119c2e5-8fb9-4d5f-baf1-202c530f2c34" xsi:nil="true"/>
    <CSXSubmissionDate xmlns="1119c2e5-8fb9-4d5f-baf1-202c530f2c34" xsi:nil="true"/>
    <BlockPublish xmlns="1119c2e5-8fb9-4d5f-baf1-202c530f2c34" xsi:nil="true"/>
    <BugNumber xmlns="1119c2e5-8fb9-4d5f-baf1-202c530f2c34" xsi:nil="true"/>
    <TPLaunchHelpLinkType xmlns="1119c2e5-8fb9-4d5f-baf1-202c530f2c34">Template</TPLaunchHelpLinkType>
    <PublishStatusLookup xmlns="1119c2e5-8fb9-4d5f-baf1-202c530f2c34">
      <Value>452420</Value>
      <Value>502678</Value>
    </PublishStatusLookup>
    <ScenarioTagsTaxHTField0 xmlns="1119c2e5-8fb9-4d5f-baf1-202c530f2c34">
      <Terms xmlns="http://schemas.microsoft.com/office/infopath/2007/PartnerControls"/>
    </ScenarioTagsTaxHTField0>
    <TimesCloned xmlns="1119c2e5-8fb9-4d5f-baf1-202c530f2c34" xsi:nil="true"/>
    <IsDeleted xmlns="1119c2e5-8fb9-4d5f-baf1-202c530f2c34">false</IsDeleted>
    <OriginAsset xmlns="1119c2e5-8fb9-4d5f-baf1-202c530f2c34" xsi:nil="true"/>
    <UALocComments xmlns="1119c2e5-8fb9-4d5f-baf1-202c530f2c34" xsi:nil="true"/>
    <UALocRecommendation xmlns="1119c2e5-8fb9-4d5f-baf1-202c530f2c34">Localize</UALocRecommendation>
    <DSATActionTaken xmlns="1119c2e5-8fb9-4d5f-baf1-202c530f2c34" xsi:nil="true"/>
    <MachineTranslated xmlns="1119c2e5-8fb9-4d5f-baf1-202c530f2c34">false</MachineTranslated>
    <OutputCachingOn xmlns="1119c2e5-8fb9-4d5f-baf1-202c530f2c34">false</OutputCachingOn>
    <ParentAssetId xmlns="1119c2e5-8fb9-4d5f-baf1-202c530f2c34" xsi:nil="true"/>
    <APAuthor xmlns="1119c2e5-8fb9-4d5f-baf1-202c530f2c34">
      <UserInfo>
        <DisplayName>System Account</DisplayName>
        <AccountId>1073741823</AccountId>
        <AccountType/>
      </UserInfo>
    </APAuthor>
    <ClipArtFilename xmlns="1119c2e5-8fb9-4d5f-baf1-202c530f2c34" xsi:nil="true"/>
    <LocOverallLocStatusLookup xmlns="1119c2e5-8fb9-4d5f-baf1-202c530f2c34" xsi:nil="true"/>
    <LocOverallPreviewStatusLookup xmlns="1119c2e5-8fb9-4d5f-baf1-202c530f2c34" xsi:nil="true"/>
    <IntlLocPriority xmlns="1119c2e5-8fb9-4d5f-baf1-202c530f2c34" xsi:nil="true"/>
    <ApprovalStatus xmlns="1119c2e5-8fb9-4d5f-baf1-202c530f2c34">InProgress</ApprovalStatus>
    <LocManualTestRequired xmlns="1119c2e5-8fb9-4d5f-baf1-202c530f2c34" xsi:nil="true"/>
    <TPNamespace xmlns="1119c2e5-8fb9-4d5f-baf1-202c530f2c34" xsi:nil="true"/>
    <TemplateTemplateType xmlns="1119c2e5-8fb9-4d5f-baf1-202c530f2c34">PowerPoint 12 Default</TemplateTemplateType>
    <UANotes xmlns="1119c2e5-8fb9-4d5f-baf1-202c530f2c34" xsi:nil="true"/>
    <ThumbnailAssetId xmlns="1119c2e5-8fb9-4d5f-baf1-202c530f2c34" xsi:nil="true"/>
    <AssetId xmlns="1119c2e5-8fb9-4d5f-baf1-202c530f2c34">TP102773771</AssetId>
    <AssetType xmlns="1119c2e5-8fb9-4d5f-baf1-202c530f2c34" xsi:nil="true"/>
    <TPClientViewer xmlns="1119c2e5-8fb9-4d5f-baf1-202c530f2c34" xsi:nil="true"/>
    <TPFriendlyName xmlns="1119c2e5-8fb9-4d5f-baf1-202c530f2c34" xsi:nil="true"/>
    <PlannedPubDate xmlns="1119c2e5-8fb9-4d5f-baf1-202c530f2c34" xsi:nil="true"/>
    <PolicheckWords xmlns="1119c2e5-8fb9-4d5f-baf1-202c530f2c34" xsi:nil="true"/>
    <TPCommandLine xmlns="1119c2e5-8fb9-4d5f-baf1-202c530f2c34" xsi:nil="true"/>
    <LocOverallPublishStatusLookup xmlns="1119c2e5-8fb9-4d5f-baf1-202c530f2c34" xsi:nil="true"/>
    <LocPublishedLinkedAssetsLookup xmlns="1119c2e5-8fb9-4d5f-baf1-202c530f2c34" xsi:nil="true"/>
    <CrawlForDependencies xmlns="1119c2e5-8fb9-4d5f-baf1-202c530f2c34">false</CrawlForDependencies>
    <InternalTagsTaxHTField0 xmlns="1119c2e5-8fb9-4d5f-baf1-202c530f2c34">
      <Terms xmlns="http://schemas.microsoft.com/office/infopath/2007/PartnerControls"/>
    </InternalTagsTaxHTField0>
    <MarketSpecific xmlns="1119c2e5-8fb9-4d5f-baf1-202c530f2c34" xsi:nil="true"/>
    <LastHandOff xmlns="1119c2e5-8fb9-4d5f-baf1-202c530f2c34" xsi:nil="true"/>
    <LocProcessedForHandoffsLookup xmlns="1119c2e5-8fb9-4d5f-baf1-202c530f2c34" xsi:nil="true"/>
    <LocalizationTagsTaxHTField0 xmlns="1119c2e5-8fb9-4d5f-baf1-202c530f2c34">
      <Terms xmlns="http://schemas.microsoft.com/office/infopath/2007/PartnerControls"/>
    </LocalizationTagsTaxHTField0>
    <VoteCount xmlns="1119c2e5-8fb9-4d5f-baf1-202c530f2c34" xsi:nil="true"/>
    <ContentItem xmlns="1119c2e5-8fb9-4d5f-baf1-202c530f2c34" xsi:nil="true"/>
    <Markets xmlns="1119c2e5-8fb9-4d5f-baf1-202c530f2c34"/>
    <OriginalSourceMarket xmlns="1119c2e5-8fb9-4d5f-baf1-202c530f2c34" xsi:nil="true"/>
    <PublishTargets xmlns="1119c2e5-8fb9-4d5f-baf1-202c530f2c34">OfficeOnline</PublishTargets>
    <ShowIn xmlns="1119c2e5-8fb9-4d5f-baf1-202c530f2c34">Show everywhere</ShowIn>
    <UACurrentWords xmlns="1119c2e5-8fb9-4d5f-baf1-202c530f2c34" xsi:nil="true"/>
    <TPApplication xmlns="1119c2e5-8fb9-4d5f-baf1-202c530f2c34" xsi:nil="true"/>
    <AssetExpire xmlns="1119c2e5-8fb9-4d5f-baf1-202c530f2c34">2100-01-01T00:00:00+00:00</AssetExpire>
    <CampaignTagsTaxHTField0 xmlns="1119c2e5-8fb9-4d5f-baf1-202c530f2c34">
      <Terms xmlns="http://schemas.microsoft.com/office/infopath/2007/PartnerControls"/>
    </CampaignTagsTaxHTField0>
    <LocLastLocAttemptVersionLookup xmlns="1119c2e5-8fb9-4d5f-baf1-202c530f2c34">134650</LocLastLocAttemptVersionLookup>
    <LocLastLocAttemptVersionTypeLookup xmlns="1119c2e5-8fb9-4d5f-baf1-202c530f2c34" xsi:nil="true"/>
    <AssetStart xmlns="1119c2e5-8fb9-4d5f-baf1-202c530f2c34">2011-11-08T08:02:55+00:00</AssetStart>
    <TPExecutable xmlns="1119c2e5-8fb9-4d5f-baf1-202c530f2c34" xsi:nil="true"/>
    <FriendlyTitle xmlns="1119c2e5-8fb9-4d5f-baf1-202c530f2c34" xsi:nil="true"/>
    <LocRecommendedHandoff xmlns="1119c2e5-8fb9-4d5f-baf1-202c530f2c34" xsi:nil="true"/>
    <TPAppVersion xmlns="1119c2e5-8fb9-4d5f-baf1-202c530f2c34" xsi:nil="true"/>
    <AcquiredFrom xmlns="1119c2e5-8fb9-4d5f-baf1-202c530f2c34">Internal MS</AcquiredFrom>
    <IsSearchable xmlns="1119c2e5-8fb9-4d5f-baf1-202c530f2c34">true</IsSearchable>
    <CSXSubmissionMarket xmlns="1119c2e5-8fb9-4d5f-baf1-202c530f2c34" xsi:nil="true"/>
    <Downloads xmlns="1119c2e5-8fb9-4d5f-baf1-202c530f2c34">0</Downloads>
    <EditorialStatus xmlns="1119c2e5-8fb9-4d5f-baf1-202c530f2c34">Complete</EditorialStatus>
    <ArtSampleDocs xmlns="1119c2e5-8fb9-4d5f-baf1-202c530f2c34" xsi:nil="true"/>
    <TrustLevel xmlns="1119c2e5-8fb9-4d5f-baf1-202c530f2c34">1 Microsoft Managed Content</TrustLevel>
    <OriginalRelease xmlns="1119c2e5-8fb9-4d5f-baf1-202c530f2c34">14</OriginalRelease>
    <LocMarketGroupTiers2 xmlns="1119c2e5-8fb9-4d5f-baf1-202c530f2c34" xsi:nil="true"/>
  </documentManagement>
</p:properties>
</file>

<file path=customXml/item3.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D93AD8B6-1E99-4A41-9173-AFB0988ABFC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119c2e5-8fb9-4d5f-baf1-202c530f2c3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E51E62B-5042-4C2F-84BF-087733CA8974}">
  <ds:schemaRefs>
    <ds:schemaRef ds:uri="http://schemas.openxmlformats.org/package/2006/metadata/core-properties"/>
    <ds:schemaRef ds:uri="http://purl.org/dc/elements/1.1/"/>
    <ds:schemaRef ds:uri="http://schemas.microsoft.com/office/infopath/2007/PartnerControls"/>
    <ds:schemaRef ds:uri="http://schemas.microsoft.com/office/2006/documentManagement/types"/>
    <ds:schemaRef ds:uri="http://purl.org/dc/terms/"/>
    <ds:schemaRef ds:uri="http://purl.org/dc/dcmitype/"/>
    <ds:schemaRef ds:uri="1119c2e5-8fb9-4d5f-baf1-202c530f2c34"/>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53939EDA-EE09-4224-82B0-6C4936D0A4D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サークル部員募集チラシ</Template>
  <TotalTime>472</TotalTime>
  <Words>1034</Words>
  <Application>Microsoft Office PowerPoint</Application>
  <PresentationFormat>ユーザー設定</PresentationFormat>
  <Paragraphs>53</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HGP創英角ｺﾞｼｯｸUB</vt:lpstr>
      <vt:lpstr>ＭＳ Ｐゴシック</vt:lpstr>
      <vt:lpstr>ＭＳ ゴシック</vt:lpstr>
      <vt:lpstr>YuGothic</vt:lpstr>
      <vt:lpstr>Arial</vt:lpstr>
      <vt:lpstr>Calibri</vt:lpstr>
      <vt:lpstr>Century</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岐阜県商工会連合会</dc:creator>
  <cp:lastModifiedBy>岐阜県商工会連合会</cp:lastModifiedBy>
  <cp:revision>42</cp:revision>
  <cp:lastPrinted>2023-08-14T05:52:17Z</cp:lastPrinted>
  <dcterms:created xsi:type="dcterms:W3CDTF">2023-08-08T02:22:22Z</dcterms:created>
  <dcterms:modified xsi:type="dcterms:W3CDTF">2023-09-25T08:25:14Z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0x010100F6E1CA76AAD4564AAF106FC3CFA868360400186944AA932D8046A3B88E9B37BEBDF5</vt:lpwstr>
  </property>
</Properties>
</file>