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6" r:id="rId5"/>
    <p:sldId id="257" r:id="rId6"/>
  </p:sldIdLst>
  <p:sldSz cx="7561263" cy="10693400"/>
  <p:notesSz cx="6769100" cy="9906000"/>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9">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ED8F7"/>
    <a:srgbClr val="7C08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howGuides="1">
      <p:cViewPr>
        <p:scale>
          <a:sx n="70" d="100"/>
          <a:sy n="70" d="100"/>
        </p:scale>
        <p:origin x="1548" y="32"/>
      </p:cViewPr>
      <p:guideLst>
        <p:guide orient="horz" pos="3369"/>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5"/>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345519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7323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11321" y="472787"/>
            <a:ext cx="1988770" cy="1005971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42387" y="472787"/>
            <a:ext cx="5842913" cy="100597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665451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738373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1"/>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19"/>
            <a:ext cx="6427074" cy="2339181"/>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926375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42387" y="2750086"/>
            <a:ext cx="3915841"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484250" y="2750086"/>
            <a:ext cx="3915842"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2024/3/18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015527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393640"/>
            <a:ext cx="3340871"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3" y="3391195"/>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7" y="2393640"/>
            <a:ext cx="3342183"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7" y="3391195"/>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5992211-4E42-49E3-B075-3ECF1222EB6E}" type="datetimeFigureOut">
              <a:rPr kumimoji="1" lang="ja-JP" altLang="en-US" smtClean="0"/>
              <a:t>2024/3/18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4106787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5992211-4E42-49E3-B075-3ECF1222EB6E}" type="datetimeFigureOut">
              <a:rPr kumimoji="1" lang="ja-JP" altLang="en-US" smtClean="0"/>
              <a:t>2024/3/18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405781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992211-4E42-49E3-B075-3ECF1222EB6E}" type="datetimeFigureOut">
              <a:rPr kumimoji="1" lang="ja-JP" altLang="en-US" smtClean="0"/>
              <a:t>2024/3/18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114714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5"/>
            <a:ext cx="2487603"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5757"/>
            <a:ext cx="4226956" cy="9126520"/>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4"/>
            <a:ext cx="2487603" cy="7314583"/>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2024/3/18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27197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0"/>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482060" y="8369071"/>
            <a:ext cx="4536758" cy="1254989"/>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2024/3/18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342837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4"/>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27"/>
            <a:ext cx="6805137" cy="7057150"/>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35992211-4E42-49E3-B075-3ECF1222EB6E}" type="datetimeFigureOut">
              <a:rPr kumimoji="1" lang="ja-JP" altLang="en-US" smtClean="0"/>
              <a:t>2024/3/18</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49026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7" Type="http://schemas.openxmlformats.org/officeDocument/2006/relationships/image" Target="../media/image5.png"/><Relationship Id="rId2" Type="http://schemas.openxmlformats.org/officeDocument/2006/relationships/hyperlink" Target="http://www.gifushoko.or.jp/" TargetMode="Externa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emf"/><Relationship Id="rId7" Type="http://schemas.openxmlformats.org/officeDocument/2006/relationships/image" Target="../media/image11.png"/><Relationship Id="rId2" Type="http://schemas.openxmlformats.org/officeDocument/2006/relationships/image" Target="../media/image6.emf"/><Relationship Id="rId1" Type="http://schemas.openxmlformats.org/officeDocument/2006/relationships/slideLayout" Target="../slideLayouts/slideLayout7.xml"/><Relationship Id="rId6" Type="http://schemas.openxmlformats.org/officeDocument/2006/relationships/image" Target="../media/image10.emf"/><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62E5DFFB-1121-3682-AF10-2B642EA2B5FA}"/>
              </a:ext>
            </a:extLst>
          </p:cNvPr>
          <p:cNvSpPr/>
          <p:nvPr/>
        </p:nvSpPr>
        <p:spPr>
          <a:xfrm>
            <a:off x="287176" y="5548941"/>
            <a:ext cx="7125103" cy="1567583"/>
          </a:xfrm>
          <a:prstGeom prst="roundRect">
            <a:avLst>
              <a:gd name="adj" fmla="val 4866"/>
            </a:avLst>
          </a:prstGeom>
          <a:solidFill>
            <a:srgbClr val="FFFF9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1" name="グループ化 30">
            <a:extLst>
              <a:ext uri="{FF2B5EF4-FFF2-40B4-BE49-F238E27FC236}">
                <a16:creationId xmlns:a16="http://schemas.microsoft.com/office/drawing/2014/main" id="{80625EB6-23AA-C432-A320-7A75672AD297}"/>
              </a:ext>
            </a:extLst>
          </p:cNvPr>
          <p:cNvGrpSpPr/>
          <p:nvPr/>
        </p:nvGrpSpPr>
        <p:grpSpPr>
          <a:xfrm>
            <a:off x="4572718" y="1088708"/>
            <a:ext cx="2407877" cy="1028700"/>
            <a:chOff x="-148157" y="0"/>
            <a:chExt cx="2323336" cy="1028700"/>
          </a:xfrm>
        </p:grpSpPr>
        <p:sp>
          <p:nvSpPr>
            <p:cNvPr id="32" name="角丸四角形 17">
              <a:extLst>
                <a:ext uri="{FF2B5EF4-FFF2-40B4-BE49-F238E27FC236}">
                  <a16:creationId xmlns:a16="http://schemas.microsoft.com/office/drawing/2014/main" id="{8ADE8F98-E1DB-F889-9EBE-54A882950D20}"/>
                </a:ext>
              </a:extLst>
            </p:cNvPr>
            <p:cNvSpPr/>
            <p:nvPr/>
          </p:nvSpPr>
          <p:spPr>
            <a:xfrm>
              <a:off x="-148157" y="0"/>
              <a:ext cx="2323336" cy="1028700"/>
            </a:xfrm>
            <a:prstGeom prst="roundRect">
              <a:avLst>
                <a:gd name="adj" fmla="val 6482"/>
              </a:avLst>
            </a:prstGeom>
            <a:solidFill>
              <a:srgbClr val="70AD47">
                <a:lumMod val="40000"/>
                <a:lumOff val="60000"/>
              </a:srgbClr>
            </a:solidFill>
            <a:ln w="12700" cap="flat" cmpd="sng" algn="ctr">
              <a:noFill/>
              <a:prstDash val="solid"/>
              <a:miter lim="800000"/>
            </a:ln>
            <a:effectLst/>
          </p:spPr>
          <p:txBody>
            <a:bodyPr rot="0" spcFirstLastPara="0" vert="horz" wrap="square" lIns="72000" tIns="36000" rIns="72000" bIns="36000" numCol="1" spcCol="0" rtlCol="0" fromWordArt="0" anchor="ctr" anchorCtr="0" forceAA="0" compatLnSpc="1">
              <a:prstTxWarp prst="textNoShape">
                <a:avLst/>
              </a:prstTxWarp>
              <a:noAutofit/>
            </a:bodyPr>
            <a:lstStyle/>
            <a:p>
              <a:pPr marL="304800" marR="0" lvl="0" indent="0" algn="just" defTabSz="914400" rtl="0" eaLnBrk="1" fontAlgn="auto" latinLnBrk="0" hangingPunct="1">
                <a:lnSpc>
                  <a:spcPct val="100000"/>
                </a:lnSpc>
                <a:spcBef>
                  <a:spcPts val="0"/>
                </a:spcBef>
                <a:spcAft>
                  <a:spcPts val="0"/>
                </a:spcAft>
                <a:buClrTx/>
                <a:buSzTx/>
                <a:buFontTx/>
                <a:buNone/>
                <a:tabLst/>
                <a:defRPr/>
              </a:pPr>
              <a:r>
                <a:rPr kumimoji="0" lang="ja-JP" altLang="en-US" sz="1800" kern="100" dirty="0">
                  <a:solidFill>
                    <a:srgbClr val="000000"/>
                  </a:solidFill>
                  <a:latin typeface="Century" panose="020F0502020204030204"/>
                  <a:ea typeface="HGP創英角ｺﾞｼｯｸUB" panose="020B0900000000000000" pitchFamily="50" charset="-128"/>
                  <a:cs typeface="Times New Roman" panose="02020603050405020304" pitchFamily="18" charset="0"/>
                </a:rPr>
                <a:t>関市西</a:t>
              </a:r>
              <a:r>
                <a:rPr kumimoji="0" lang="ja-JP" altLang="en-US" sz="1800" b="0" i="0" u="none" strike="noStrike" kern="100" cap="none" spc="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商工会</a:t>
              </a:r>
              <a:r>
                <a:rPr kumimoji="0" lang="en-US" sz="1100" b="0" i="0" u="none" strike="noStrike" kern="100" cap="none" spc="0" normalizeH="0" baseline="0" noProof="0" dirty="0">
                  <a:ln>
                    <a:noFill/>
                  </a:ln>
                  <a:effectLst/>
                  <a:uLnTx/>
                  <a:uFillTx/>
                  <a:latin typeface="HGP創英角ｺﾞｼｯｸUB" panose="020B0900000000000000" pitchFamily="50" charset="-128"/>
                  <a:ea typeface="ＭＳ 明朝" panose="02020609040205080304" pitchFamily="17" charset="-128"/>
                  <a:cs typeface="Times New Roman" panose="02020603050405020304" pitchFamily="18" charset="0"/>
                  <a:hlinkClick r:id="rId2">
                    <a:extLst>
                      <a:ext uri="{A12FA001-AC4F-418D-AE19-62706E023703}">
                        <ahyp:hlinkClr xmlns:ahyp="http://schemas.microsoft.com/office/drawing/2018/hyperlinkcolor" val="tx"/>
                      </a:ext>
                    </a:extLst>
                  </a:hlinkClick>
                </a:rPr>
                <a:t>http://www.</a:t>
              </a:r>
              <a:r>
                <a:rPr kumimoji="0" lang="en-US" sz="1100" kern="100" dirty="0" err="1">
                  <a:latin typeface="HGP創英角ｺﾞｼｯｸUB" panose="020B0900000000000000" pitchFamily="50" charset="-128"/>
                  <a:ea typeface="ＭＳ 明朝" panose="02020609040205080304" pitchFamily="17" charset="-128"/>
                  <a:cs typeface="Times New Roman" panose="02020603050405020304" pitchFamily="18" charset="0"/>
                  <a:hlinkClick r:id="rId2">
                    <a:extLst>
                      <a:ext uri="{A12FA001-AC4F-418D-AE19-62706E023703}">
                        <ahyp:hlinkClr xmlns:ahyp="http://schemas.microsoft.com/office/drawing/2018/hyperlinkcolor" val="tx"/>
                      </a:ext>
                    </a:extLst>
                  </a:hlinkClick>
                </a:rPr>
                <a:t>gifushoko</a:t>
              </a:r>
              <a:r>
                <a:rPr kumimoji="0" lang="en-US" sz="1100" b="0" i="0" u="none" strike="noStrike" kern="100" cap="none" spc="0" normalizeH="0" baseline="0" noProof="0" dirty="0">
                  <a:ln>
                    <a:noFill/>
                  </a:ln>
                  <a:effectLst/>
                  <a:uLnTx/>
                  <a:uFillTx/>
                  <a:latin typeface="HGP創英角ｺﾞｼｯｸUB" panose="020B0900000000000000" pitchFamily="50" charset="-128"/>
                  <a:ea typeface="ＭＳ 明朝" panose="02020609040205080304" pitchFamily="17" charset="-128"/>
                  <a:cs typeface="Times New Roman" panose="02020603050405020304" pitchFamily="18" charset="0"/>
                  <a:hlinkClick r:id="rId2">
                    <a:extLst>
                      <a:ext uri="{A12FA001-AC4F-418D-AE19-62706E023703}">
                        <ahyp:hlinkClr xmlns:ahyp="http://schemas.microsoft.com/office/drawing/2018/hyperlinkcolor" val="tx"/>
                      </a:ext>
                    </a:extLst>
                  </a:hlinkClick>
                </a:rPr>
                <a:t>.or.jp</a:t>
              </a:r>
              <a:r>
                <a:rPr kumimoji="0" lang="en-US" sz="1100" kern="100" dirty="0">
                  <a:latin typeface="HGP創英角ｺﾞｼｯｸUB" panose="020B0900000000000000" pitchFamily="50" charset="-128"/>
                  <a:ea typeface="ＭＳ 明朝" panose="02020609040205080304" pitchFamily="17" charset="-128"/>
                  <a:cs typeface="Times New Roman" panose="02020603050405020304" pitchFamily="18" charset="0"/>
                </a:rPr>
                <a:t>    /</a:t>
              </a:r>
              <a:r>
                <a:rPr kumimoji="0" lang="en-US" sz="1100" kern="100" dirty="0" err="1">
                  <a:latin typeface="HGP創英角ｺﾞｼｯｸUB" panose="020B0900000000000000" pitchFamily="50" charset="-128"/>
                  <a:ea typeface="ＭＳ 明朝" panose="02020609040205080304" pitchFamily="17" charset="-128"/>
                  <a:cs typeface="Times New Roman" panose="02020603050405020304" pitchFamily="18" charset="0"/>
                </a:rPr>
                <a:t>sekishinishi</a:t>
              </a:r>
              <a:r>
                <a:rPr kumimoji="0" lang="en-US" sz="1100" b="0" i="0" u="none" strike="noStrike" kern="100" cap="none" spc="0" normalizeH="0" baseline="0" noProof="0" dirty="0">
                  <a:ln>
                    <a:noFill/>
                  </a:ln>
                  <a:effectLst/>
                  <a:uLnTx/>
                  <a:uFillTx/>
                  <a:latin typeface="HGP創英角ｺﾞｼｯｸUB" panose="020B0900000000000000" pitchFamily="50" charset="-128"/>
                  <a:ea typeface="ＭＳ 明朝" panose="02020609040205080304" pitchFamily="17" charset="-128"/>
                  <a:cs typeface="Times New Roman" panose="02020603050405020304" pitchFamily="18" charset="0"/>
                </a:rPr>
                <a:t>/</a:t>
              </a:r>
              <a:endParaRPr kumimoji="0" lang="en-US" sz="1200" kern="100" noProof="0" dirty="0">
                <a:latin typeface="Century" panose="020F0502020204030204"/>
                <a:ea typeface="ＭＳ 明朝" panose="02020609040205080304" pitchFamily="17" charset="-128"/>
                <a:cs typeface="Times New Roman" panose="02020603050405020304" pitchFamily="18" charset="0"/>
              </a:endParaRPr>
            </a:p>
            <a:p>
              <a:pPr marL="304800" marR="0" lvl="0" indent="0" algn="just" defTabSz="914400" rtl="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ＴＥＬ </a:t>
              </a:r>
              <a:r>
                <a:rPr kumimoji="0" lang="en-US"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0575-46-3631</a:t>
              </a:r>
              <a:endParaRPr kumimoji="0" lang="en-US" sz="1200" kern="100" dirty="0">
                <a:solidFill>
                  <a:sysClr val="window" lastClr="FFFFFF"/>
                </a:solidFill>
                <a:latin typeface="Century" panose="020F0502020204030204"/>
                <a:ea typeface="ＭＳ 明朝" panose="02020609040205080304" pitchFamily="17" charset="-128"/>
                <a:cs typeface="Times New Roman" panose="02020603050405020304" pitchFamily="18" charset="0"/>
              </a:endParaRPr>
            </a:p>
            <a:p>
              <a:pPr marL="304800" marR="0" lvl="0" indent="0" algn="just" defTabSz="914400" rtl="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ＦＡＸ </a:t>
              </a:r>
              <a:r>
                <a:rPr kumimoji="0" lang="en-US"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0575-46-3890</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p:txBody>
        </p:sp>
        <p:pic>
          <p:nvPicPr>
            <p:cNvPr id="33" name="図 32">
              <a:extLst>
                <a:ext uri="{FF2B5EF4-FFF2-40B4-BE49-F238E27FC236}">
                  <a16:creationId xmlns:a16="http://schemas.microsoft.com/office/drawing/2014/main" id="{B9ED61B6-CB8A-9D62-1830-B53F6B0533A1}"/>
                </a:ext>
              </a:extLst>
            </p:cNvPr>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5318" y="70657"/>
              <a:ext cx="283210" cy="283845"/>
            </a:xfrm>
            <a:prstGeom prst="rect">
              <a:avLst/>
            </a:prstGeom>
            <a:noFill/>
            <a:ln>
              <a:noFill/>
            </a:ln>
          </p:spPr>
        </p:pic>
      </p:grpSp>
      <p:sp>
        <p:nvSpPr>
          <p:cNvPr id="18" name="正方形/長方形 17">
            <a:extLst>
              <a:ext uri="{FF2B5EF4-FFF2-40B4-BE49-F238E27FC236}">
                <a16:creationId xmlns:a16="http://schemas.microsoft.com/office/drawing/2014/main" id="{54B68814-33A0-29FE-995B-DC39E6F64F20}"/>
              </a:ext>
            </a:extLst>
          </p:cNvPr>
          <p:cNvSpPr/>
          <p:nvPr/>
        </p:nvSpPr>
        <p:spPr>
          <a:xfrm>
            <a:off x="9683" y="250999"/>
            <a:ext cx="7541895" cy="47498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a:ln>
                  <a:noFill/>
                </a:ln>
                <a:solidFill>
                  <a:prstClr val="white"/>
                </a:solidFill>
                <a:effectLst/>
                <a:uLnTx/>
                <a:uFillTx/>
                <a:latin typeface="Calibri"/>
                <a:ea typeface="ＭＳ ゴシック" panose="020B0609070205080204" pitchFamily="49" charset="-128"/>
                <a:cs typeface="Times New Roman" panose="02020603050405020304" pitchFamily="18" charset="0"/>
              </a:rPr>
              <a:t>地 域 経 済 動 向 調 査 ＲＥＰＯＲＴ</a:t>
            </a:r>
            <a:endParaRPr kumimoji="1" lang="ja-JP" altLang="en-US" sz="1200" b="0" i="0" u="none" strike="noStrike" kern="100" cap="none" spc="0" normalizeH="0" baseline="0" noProof="0">
              <a:ln>
                <a:noFill/>
              </a:ln>
              <a:solidFill>
                <a:prstClr val="white"/>
              </a:solidFill>
              <a:effectLst/>
              <a:uLnTx/>
              <a:uFillTx/>
              <a:latin typeface="Calibri"/>
              <a:ea typeface="ＭＳ 明朝" panose="02020609040205080304" pitchFamily="17" charset="-128"/>
              <a:cs typeface="Times New Roman" panose="02020603050405020304" pitchFamily="18" charset="0"/>
            </a:endParaRPr>
          </a:p>
        </p:txBody>
      </p:sp>
      <p:sp>
        <p:nvSpPr>
          <p:cNvPr id="24" name="正方形/長方形 23">
            <a:extLst>
              <a:ext uri="{FF2B5EF4-FFF2-40B4-BE49-F238E27FC236}">
                <a16:creationId xmlns:a16="http://schemas.microsoft.com/office/drawing/2014/main" id="{62BAA697-7188-2640-5B36-752A58FDDF32}"/>
              </a:ext>
            </a:extLst>
          </p:cNvPr>
          <p:cNvSpPr/>
          <p:nvPr/>
        </p:nvSpPr>
        <p:spPr>
          <a:xfrm>
            <a:off x="180231" y="1026220"/>
            <a:ext cx="1695450" cy="297180"/>
          </a:xfrm>
          <a:prstGeom prst="rect">
            <a:avLst/>
          </a:prstGeom>
          <a:solidFill>
            <a:srgbClr val="FFC000">
              <a:lumMod val="40000"/>
              <a:lumOff val="60000"/>
            </a:srgbClr>
          </a:solidFill>
          <a:ln w="12700" cap="flat" cmpd="sng" algn="ctr">
            <a:solidFill>
              <a:srgbClr val="FFC000">
                <a:lumMod val="75000"/>
              </a:srgbClr>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Century" panose="020F0502020204030204"/>
                <a:ea typeface="ＭＳ ゴシック" panose="020B0609070205080204" pitchFamily="49" charset="-128"/>
                <a:cs typeface="Times New Roman" panose="02020603050405020304" pitchFamily="18" charset="0"/>
              </a:rPr>
              <a:t>２０２３年度　第４号</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p:txBody>
      </p:sp>
      <p:sp>
        <p:nvSpPr>
          <p:cNvPr id="29" name="テキスト ボックス 7">
            <a:extLst>
              <a:ext uri="{FF2B5EF4-FFF2-40B4-BE49-F238E27FC236}">
                <a16:creationId xmlns:a16="http://schemas.microsoft.com/office/drawing/2014/main" id="{776076B6-974F-89BB-0882-C59A2AF2792E}"/>
              </a:ext>
            </a:extLst>
          </p:cNvPr>
          <p:cNvSpPr txBox="1"/>
          <p:nvPr/>
        </p:nvSpPr>
        <p:spPr>
          <a:xfrm>
            <a:off x="2708824" y="776073"/>
            <a:ext cx="4972050" cy="297180"/>
          </a:xfrm>
          <a:prstGeom prst="rect">
            <a:avLst/>
          </a:prstGeom>
          <a:noFill/>
          <a:ln w="6350">
            <a:noFill/>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800" b="0" i="0" u="none" strike="noStrike" kern="100" cap="none" spc="0" normalizeH="0" baseline="0" noProof="0" dirty="0">
                <a:ln>
                  <a:noFill/>
                </a:ln>
                <a:solidFill>
                  <a:srgbClr val="262626"/>
                </a:solidFill>
                <a:effectLst/>
                <a:uLnTx/>
                <a:uFillTx/>
                <a:latin typeface="Century" panose="020F0502020204030204"/>
                <a:ea typeface="ＭＳ ゴシック" panose="020B0609070205080204" pitchFamily="49" charset="-128"/>
                <a:cs typeface="Times New Roman" panose="02020603050405020304" pitchFamily="18" charset="0"/>
              </a:rPr>
              <a:t>本レポートは、経済産業大臣の認定を受けた経営発達支援計画に基づき作成・発刊いたします。</a:t>
            </a:r>
            <a:endParaRPr kumimoji="0" lang="ja-JP" altLang="en-US" sz="1200" b="0" i="0" u="none" strike="noStrike" kern="100" cap="none" spc="0" normalizeH="0" baseline="0" noProof="0" dirty="0">
              <a:ln>
                <a:noFill/>
              </a:ln>
              <a:solidFill>
                <a:sysClr val="windowText" lastClr="000000"/>
              </a:solidFill>
              <a:effectLst/>
              <a:uLnTx/>
              <a:uFillTx/>
              <a:latin typeface="Century" panose="020F0502020204030204"/>
              <a:ea typeface="ＭＳ 明朝" panose="02020609040205080304" pitchFamily="17" charset="-128"/>
              <a:cs typeface="Times New Roman" panose="02020603050405020304" pitchFamily="18" charset="0"/>
            </a:endParaRPr>
          </a:p>
        </p:txBody>
      </p:sp>
      <p:sp>
        <p:nvSpPr>
          <p:cNvPr id="7" name="テキスト ボックス 6">
            <a:extLst>
              <a:ext uri="{FF2B5EF4-FFF2-40B4-BE49-F238E27FC236}">
                <a16:creationId xmlns:a16="http://schemas.microsoft.com/office/drawing/2014/main" id="{2841AC1B-8BA4-6228-4423-B10A830A2973}"/>
              </a:ext>
            </a:extLst>
          </p:cNvPr>
          <p:cNvSpPr txBox="1"/>
          <p:nvPr/>
        </p:nvSpPr>
        <p:spPr>
          <a:xfrm>
            <a:off x="267343" y="1361390"/>
            <a:ext cx="4517259" cy="830997"/>
          </a:xfrm>
          <a:prstGeom prst="rect">
            <a:avLst/>
          </a:prstGeom>
          <a:noFill/>
        </p:spPr>
        <p:txBody>
          <a:bodyPr wrap="square">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3000" b="0" i="0" u="none" strike="noStrike" kern="1200" cap="none" spc="0" normalizeH="0" baseline="0" noProof="0" dirty="0">
                <a:ln>
                  <a:noFill/>
                </a:ln>
                <a:solidFill>
                  <a:srgbClr val="333333"/>
                </a:solidFill>
                <a:effectLst/>
                <a:uLnTx/>
                <a:uFillTx/>
                <a:latin typeface="YuGothic"/>
                <a:ea typeface="ＭＳ Ｐゴシック" panose="020B0600070205080204" pitchFamily="50" charset="-128"/>
                <a:cs typeface="+mn-cs"/>
              </a:rPr>
              <a:t>ちょっとのぞいてみますか</a:t>
            </a:r>
            <a:endParaRPr kumimoji="1" lang="en-US" altLang="ja-JP" sz="3000" b="0" i="0" u="none" strike="noStrike" kern="1200" cap="none" spc="0" normalizeH="0" baseline="0" noProof="0" dirty="0">
              <a:ln>
                <a:noFill/>
              </a:ln>
              <a:solidFill>
                <a:srgbClr val="333333"/>
              </a:solidFill>
              <a:effectLst/>
              <a:uLnTx/>
              <a:uFillTx/>
              <a:latin typeface="YuGothic"/>
              <a:ea typeface="ＭＳ Ｐゴシック" panose="020B0600070205080204" pitchFamily="50" charset="-128"/>
              <a:cs typeface="+mn-cs"/>
            </a:endParaRPr>
          </a:p>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rgbClr val="333333"/>
                </a:solidFill>
                <a:effectLst/>
                <a:uLnTx/>
                <a:uFillTx/>
                <a:latin typeface="YuGothic"/>
                <a:ea typeface="ＭＳ Ｐゴシック" panose="020B0600070205080204" pitchFamily="50" charset="-128"/>
                <a:cs typeface="+mn-cs"/>
              </a:rPr>
              <a:t>事業承継に関する税制、補助金</a:t>
            </a:r>
            <a:endPar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テキスト ボックス 14">
            <a:extLst>
              <a:ext uri="{FF2B5EF4-FFF2-40B4-BE49-F238E27FC236}">
                <a16:creationId xmlns:a16="http://schemas.microsoft.com/office/drawing/2014/main" id="{C0C32811-0075-6E44-5177-E9741F45711C}"/>
              </a:ext>
            </a:extLst>
          </p:cNvPr>
          <p:cNvSpPr txBox="1"/>
          <p:nvPr/>
        </p:nvSpPr>
        <p:spPr>
          <a:xfrm>
            <a:off x="267343" y="2223272"/>
            <a:ext cx="5088599" cy="1138773"/>
          </a:xfrm>
          <a:prstGeom prst="rect">
            <a:avLst/>
          </a:prstGeom>
          <a:noFill/>
        </p:spPr>
        <p:txBody>
          <a:bodyPr wrap="square">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333333"/>
                </a:solidFill>
                <a:effectLst/>
                <a:uLnTx/>
                <a:uFillTx/>
                <a:latin typeface="YuGothic"/>
                <a:ea typeface="ＭＳ Ｐゴシック" panose="020B0600070205080204" pitchFamily="50" charset="-128"/>
                <a:cs typeface="+mn-cs"/>
              </a:rPr>
              <a:t>事業の引継ぎについて</a:t>
            </a:r>
            <a:r>
              <a:rPr kumimoji="1" lang="ja-JP" altLang="en-US" sz="1800" b="1" i="0" u="sng" strike="noStrike" kern="1200" cap="none" spc="0" normalizeH="0" baseline="0" noProof="0" dirty="0">
                <a:ln>
                  <a:noFill/>
                </a:ln>
                <a:solidFill>
                  <a:srgbClr val="333333"/>
                </a:solidFill>
                <a:effectLst/>
                <a:uLnTx/>
                <a:uFillTx/>
                <a:latin typeface="YuGothic"/>
                <a:ea typeface="ＭＳ Ｐゴシック" panose="020B0600070205080204" pitchFamily="50" charset="-128"/>
                <a:cs typeface="+mn-cs"/>
              </a:rPr>
              <a:t>今すぐ動く必要のない方でも、</a:t>
            </a:r>
            <a:endParaRPr kumimoji="1" lang="en-US" altLang="ja-JP" sz="1800" b="1" i="0" u="sng" strike="noStrike" kern="1200" cap="none" spc="0" normalizeH="0" baseline="0" noProof="0" dirty="0">
              <a:ln>
                <a:noFill/>
              </a:ln>
              <a:solidFill>
                <a:srgbClr val="333333"/>
              </a:solidFill>
              <a:effectLst/>
              <a:uLnTx/>
              <a:uFillTx/>
              <a:latin typeface="YuGothic"/>
              <a:ea typeface="ＭＳ Ｐゴシック" panose="020B0600070205080204" pitchFamily="50" charset="-128"/>
              <a:cs typeface="+mn-cs"/>
            </a:endParaRPr>
          </a:p>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333333"/>
                </a:solidFill>
                <a:effectLst/>
                <a:uLnTx/>
                <a:uFillTx/>
                <a:latin typeface="YuGothic"/>
                <a:ea typeface="ＭＳ Ｐゴシック" panose="020B0600070205080204" pitchFamily="50" charset="-128"/>
                <a:cs typeface="+mn-cs"/>
              </a:rPr>
              <a:t>ひとまず支援策について知っていただき、</a:t>
            </a:r>
            <a:endParaRPr kumimoji="1" lang="en-US" altLang="ja-JP" sz="1400" b="0" i="0" u="none" strike="noStrike" kern="1200" cap="none" spc="0" normalizeH="0" baseline="0" noProof="0" dirty="0">
              <a:ln>
                <a:noFill/>
              </a:ln>
              <a:solidFill>
                <a:srgbClr val="333333"/>
              </a:solidFill>
              <a:effectLst/>
              <a:uLnTx/>
              <a:uFillTx/>
              <a:latin typeface="YuGothic"/>
              <a:ea typeface="ＭＳ Ｐゴシック" panose="020B0600070205080204" pitchFamily="50" charset="-128"/>
              <a:cs typeface="+mn-cs"/>
            </a:endParaRPr>
          </a:p>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800" b="1" i="0" u="sng" strike="noStrike" kern="1200" cap="none" spc="0" normalizeH="0" baseline="0" noProof="0" dirty="0">
                <a:ln>
                  <a:noFill/>
                </a:ln>
                <a:solidFill>
                  <a:srgbClr val="333333"/>
                </a:solidFill>
                <a:effectLst/>
                <a:uLnTx/>
                <a:uFillTx/>
                <a:latin typeface="YuGothic"/>
                <a:ea typeface="ＭＳ Ｐゴシック" panose="020B0600070205080204" pitchFamily="50" charset="-128"/>
                <a:cs typeface="+mn-cs"/>
              </a:rPr>
              <a:t>いずれやってくる事業承継について</a:t>
            </a:r>
            <a:endParaRPr kumimoji="1" lang="en-US" altLang="ja-JP" sz="1800" b="1" i="0" u="sng" strike="noStrike" kern="1200" cap="none" spc="0" normalizeH="0" baseline="0" noProof="0" dirty="0">
              <a:ln>
                <a:noFill/>
              </a:ln>
              <a:solidFill>
                <a:srgbClr val="333333"/>
              </a:solidFill>
              <a:effectLst/>
              <a:uLnTx/>
              <a:uFillTx/>
              <a:latin typeface="YuGothic"/>
              <a:ea typeface="ＭＳ Ｐゴシック" panose="020B0600070205080204" pitchFamily="50" charset="-128"/>
              <a:cs typeface="+mn-cs"/>
            </a:endParaRPr>
          </a:p>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800" b="1" i="0" u="sng" strike="noStrike" kern="1200" cap="none" spc="0" normalizeH="0" baseline="0" noProof="0" dirty="0">
                <a:ln>
                  <a:noFill/>
                </a:ln>
                <a:solidFill>
                  <a:srgbClr val="333333"/>
                </a:solidFill>
                <a:effectLst/>
                <a:uLnTx/>
                <a:uFillTx/>
                <a:latin typeface="YuGothic"/>
                <a:ea typeface="ＭＳ Ｐゴシック" panose="020B0600070205080204" pitchFamily="50" charset="-128"/>
                <a:cs typeface="+mn-cs"/>
              </a:rPr>
              <a:t>少しだけでも考えていただく</a:t>
            </a:r>
            <a:r>
              <a:rPr kumimoji="1" lang="ja-JP" altLang="en-US" sz="1400" b="0" i="0" u="none" strike="noStrike" kern="1200" cap="none" spc="0" normalizeH="0" baseline="0" noProof="0" dirty="0">
                <a:ln>
                  <a:noFill/>
                </a:ln>
                <a:solidFill>
                  <a:srgbClr val="333333"/>
                </a:solidFill>
                <a:effectLst/>
                <a:uLnTx/>
                <a:uFillTx/>
                <a:latin typeface="YuGothic"/>
                <a:ea typeface="ＭＳ Ｐゴシック" panose="020B0600070205080204" pitchFamily="50" charset="-128"/>
                <a:cs typeface="+mn-cs"/>
              </a:rPr>
              <a:t>きっかけになればと思います。</a:t>
            </a:r>
            <a:endParaRPr kumimoji="1" lang="en-US" altLang="ja-JP" sz="1400" b="0" i="0" u="none" strike="noStrike" kern="1200" cap="none" spc="0" normalizeH="0" baseline="0" noProof="0" dirty="0">
              <a:ln>
                <a:noFill/>
              </a:ln>
              <a:solidFill>
                <a:srgbClr val="333333"/>
              </a:solidFill>
              <a:effectLst/>
              <a:uLnTx/>
              <a:uFillTx/>
              <a:latin typeface="YuGothic"/>
              <a:ea typeface="ＭＳ Ｐゴシック" panose="020B0600070205080204" pitchFamily="50" charset="-128"/>
              <a:cs typeface="+mn-cs"/>
            </a:endParaRPr>
          </a:p>
        </p:txBody>
      </p:sp>
      <p:sp>
        <p:nvSpPr>
          <p:cNvPr id="16" name="テキスト ボックス 15">
            <a:extLst>
              <a:ext uri="{FF2B5EF4-FFF2-40B4-BE49-F238E27FC236}">
                <a16:creationId xmlns:a16="http://schemas.microsoft.com/office/drawing/2014/main" id="{35E52600-4FC3-FC6A-E55A-914D1117ACDA}"/>
              </a:ext>
            </a:extLst>
          </p:cNvPr>
          <p:cNvSpPr txBox="1"/>
          <p:nvPr/>
        </p:nvSpPr>
        <p:spPr>
          <a:xfrm>
            <a:off x="1672434" y="3446168"/>
            <a:ext cx="1350224" cy="369332"/>
          </a:xfrm>
          <a:prstGeom prst="rect">
            <a:avLst/>
          </a:prstGeom>
          <a:noFill/>
        </p:spPr>
        <p:txBody>
          <a:bodyPr wrap="square" rtlCol="0">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◆税　制◆</a:t>
            </a:r>
          </a:p>
        </p:txBody>
      </p:sp>
      <p:pic>
        <p:nvPicPr>
          <p:cNvPr id="14" name="図 13">
            <a:extLst>
              <a:ext uri="{FF2B5EF4-FFF2-40B4-BE49-F238E27FC236}">
                <a16:creationId xmlns:a16="http://schemas.microsoft.com/office/drawing/2014/main" id="{73E0380A-2EB1-F38C-A453-BDC4342B6FA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18652" y="2111086"/>
            <a:ext cx="1730331" cy="1626512"/>
          </a:xfrm>
          <a:prstGeom prst="rect">
            <a:avLst/>
          </a:prstGeom>
        </p:spPr>
      </p:pic>
      <p:sp>
        <p:nvSpPr>
          <p:cNvPr id="21" name="テキスト ボックス 20">
            <a:extLst>
              <a:ext uri="{FF2B5EF4-FFF2-40B4-BE49-F238E27FC236}">
                <a16:creationId xmlns:a16="http://schemas.microsoft.com/office/drawing/2014/main" id="{142176CC-48A7-6CC6-154A-C13889354FCF}"/>
              </a:ext>
            </a:extLst>
          </p:cNvPr>
          <p:cNvSpPr txBox="1"/>
          <p:nvPr/>
        </p:nvSpPr>
        <p:spPr>
          <a:xfrm>
            <a:off x="287176" y="5556558"/>
            <a:ext cx="7047060" cy="1521507"/>
          </a:xfrm>
          <a:prstGeom prst="rect">
            <a:avLst/>
          </a:prstGeom>
          <a:noFill/>
        </p:spPr>
        <p:txBody>
          <a:bodyPr wrap="square">
            <a:spAutoFit/>
          </a:bodyPr>
          <a:lstStyle/>
          <a:p>
            <a:pPr lvl="0">
              <a:lnSpc>
                <a:spcPts val="2300"/>
              </a:lnSpc>
              <a:spcBef>
                <a:spcPts val="300"/>
              </a:spcBef>
              <a:spcAft>
                <a:spcPts val="300"/>
              </a:spcAft>
              <a:defRPr/>
            </a:pPr>
            <a:r>
              <a:rPr kumimoji="1" lang="ja-JP" altLang="en-US" sz="1300" b="0" i="0" u="none"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法人版の事業承継税制には、「一般措置」と「特例措置」の</a:t>
            </a:r>
            <a:r>
              <a:rPr kumimoji="1" lang="en-US" altLang="ja-JP" sz="1300" b="0" i="0" u="none"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2</a:t>
            </a:r>
            <a:r>
              <a:rPr kumimoji="1" lang="ja-JP" altLang="en-US" sz="1300" b="0" i="0" u="none"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つの制度があり、「特例措置」を受ける場合には「特例承継計画の提出」が義務付けられています。同様に個人版事業承継税制においても、「個人事業承継計画の提出」が義務付けられています。これらの提出期限は令和</a:t>
            </a:r>
            <a:r>
              <a:rPr kumimoji="1" lang="en-US" altLang="ja-JP" sz="1300" b="0" i="0" u="none"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6</a:t>
            </a:r>
            <a:r>
              <a:rPr kumimoji="1" lang="ja-JP" altLang="en-US" sz="1300" b="0" i="0" u="none"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年</a:t>
            </a:r>
            <a:r>
              <a:rPr kumimoji="1" lang="en-US" altLang="ja-JP" sz="1300" b="0" i="0" u="none"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3</a:t>
            </a:r>
            <a:r>
              <a:rPr kumimoji="1" lang="ja-JP" altLang="en-US" sz="1300" b="0" i="0" u="none"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月末までとされていましたが、コロナの影響が長期化したことを踏まえ、令和</a:t>
            </a:r>
            <a:r>
              <a:rPr kumimoji="1" lang="en-US" altLang="ja-JP" sz="1300" b="0" i="0" u="none"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6</a:t>
            </a:r>
            <a:r>
              <a:rPr kumimoji="1" lang="ja-JP" altLang="en-US" sz="1300" b="0" i="0" u="none"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年度の税制改正（令和</a:t>
            </a:r>
            <a:r>
              <a:rPr kumimoji="1" lang="en-US" altLang="ja-JP" sz="1300" b="0" i="0" u="none"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6</a:t>
            </a:r>
            <a:r>
              <a:rPr kumimoji="1" lang="ja-JP" altLang="en-US" sz="1300" b="0" i="0" u="none"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年</a:t>
            </a:r>
            <a:r>
              <a:rPr kumimoji="1" lang="en-US" altLang="ja-JP" sz="1300" b="0" i="0" u="none"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4</a:t>
            </a:r>
            <a:r>
              <a:rPr kumimoji="1" lang="ja-JP" altLang="en-US" sz="1300" b="0" i="0" u="none"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月施行）により、</a:t>
            </a:r>
            <a:r>
              <a:rPr kumimoji="1" lang="ja-JP" altLang="en-US" sz="1300" b="1" i="0" u="sng"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令和</a:t>
            </a:r>
            <a:r>
              <a:rPr kumimoji="1" lang="en-US" altLang="ja-JP" sz="1300" b="1" i="0" u="sng"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8</a:t>
            </a:r>
            <a:r>
              <a:rPr kumimoji="1" lang="ja-JP" altLang="en-US" sz="1300" b="1" i="0" u="sng"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年</a:t>
            </a:r>
            <a:r>
              <a:rPr kumimoji="1" lang="en-US" altLang="ja-JP" sz="1300" b="1" i="0" u="sng"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3</a:t>
            </a:r>
            <a:r>
              <a:rPr kumimoji="1" lang="ja-JP" altLang="en-US" sz="1300" b="1" i="0" u="sng"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月末まで</a:t>
            </a:r>
            <a:r>
              <a:rPr kumimoji="1" lang="en-US" altLang="ja-JP" sz="1300" b="1" i="0" u="sng"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2</a:t>
            </a:r>
            <a:r>
              <a:rPr kumimoji="1" lang="ja-JP" altLang="en-US" sz="1300" b="1" i="0" u="sng"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年間延長される見込みです。</a:t>
            </a:r>
            <a:endParaRPr kumimoji="1" lang="en-US" altLang="ja-JP" sz="1300" b="1" i="0" u="sng"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9" name="テキスト ボックス 18">
            <a:extLst>
              <a:ext uri="{FF2B5EF4-FFF2-40B4-BE49-F238E27FC236}">
                <a16:creationId xmlns:a16="http://schemas.microsoft.com/office/drawing/2014/main" id="{8F11F272-57E2-B68B-DA8B-9011A1625A6B}"/>
              </a:ext>
            </a:extLst>
          </p:cNvPr>
          <p:cNvSpPr txBox="1"/>
          <p:nvPr/>
        </p:nvSpPr>
        <p:spPr>
          <a:xfrm>
            <a:off x="1604809" y="3717642"/>
            <a:ext cx="5601520" cy="949427"/>
          </a:xfrm>
          <a:prstGeom prst="rect">
            <a:avLst/>
          </a:prstGeom>
          <a:noFill/>
        </p:spPr>
        <p:txBody>
          <a:bodyPr wrap="square">
            <a:spAutoFit/>
          </a:bodyPr>
          <a:lstStyle/>
          <a:p>
            <a:pPr marL="0" marR="0" lvl="0" indent="0" algn="l" defTabSz="1043056" rtl="0" eaLnBrk="1" fontAlgn="auto" latinLnBrk="0" hangingPunct="1">
              <a:lnSpc>
                <a:spcPts val="2300"/>
              </a:lnSpc>
              <a:spcBef>
                <a:spcPts val="300"/>
              </a:spcBef>
              <a:spcAft>
                <a:spcPts val="300"/>
              </a:spcAft>
              <a:buClrTx/>
              <a:buSzTx/>
              <a:buFontTx/>
              <a:buNone/>
              <a:tabLst/>
              <a:defRPr/>
            </a:pPr>
            <a:r>
              <a:rPr kumimoji="1" lang="ja-JP" altLang="en-US" sz="1400" b="0" i="0" u="none"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令和元年度税制改正において、個人・法人の事業承継を促進するため、</a:t>
            </a:r>
            <a:r>
              <a:rPr kumimoji="1" lang="en-US" altLang="ja-JP" sz="1400" b="0" i="0" u="none"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10</a:t>
            </a:r>
            <a:r>
              <a:rPr kumimoji="1" lang="ja-JP" altLang="en-US" sz="1400" b="0" i="0" u="none"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年間限定で、多様な事業用資産の承継に係る</a:t>
            </a:r>
            <a:r>
              <a:rPr kumimoji="1" lang="ja-JP" altLang="en-US" sz="1800" b="1" i="0" u="sng"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贈与税・相続税を</a:t>
            </a:r>
            <a:r>
              <a:rPr kumimoji="1" lang="en-US" altLang="ja-JP" sz="1800" b="1" i="0" u="sng"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100</a:t>
            </a:r>
            <a:r>
              <a:rPr kumimoji="1" lang="ja-JP" altLang="en-US" sz="1800" b="1" i="0" u="sng"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％納税猶予する</a:t>
            </a:r>
            <a:r>
              <a:rPr kumimoji="1" lang="ja-JP" altLang="en-US" sz="1400" b="0" i="0" u="none"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税制が創設されました。</a:t>
            </a:r>
            <a:endParaRPr kumimoji="1" lang="en-US" altLang="ja-JP" sz="1400" b="0" i="0" u="none" strike="noStrike" kern="1200" cap="none" spc="0" normalizeH="0" baseline="0" noProof="0" dirty="0">
              <a:ln>
                <a:noFill/>
              </a:ln>
              <a:solidFill>
                <a:srgbClr val="333333"/>
              </a:solidFill>
              <a:effectLst/>
              <a:uLnTx/>
              <a:uFillTx/>
              <a:latin typeface="YuGothic"/>
              <a:ea typeface="ＭＳ Ｐゴシック" panose="020B0600070205080204" pitchFamily="50" charset="-128"/>
              <a:cs typeface="+mn-cs"/>
            </a:endParaRPr>
          </a:p>
        </p:txBody>
      </p:sp>
      <p:sp>
        <p:nvSpPr>
          <p:cNvPr id="4" name="テキスト ボックス 3">
            <a:extLst>
              <a:ext uri="{FF2B5EF4-FFF2-40B4-BE49-F238E27FC236}">
                <a16:creationId xmlns:a16="http://schemas.microsoft.com/office/drawing/2014/main" id="{98170082-E895-2395-FEF4-2ED208F84DC0}"/>
              </a:ext>
            </a:extLst>
          </p:cNvPr>
          <p:cNvSpPr txBox="1"/>
          <p:nvPr/>
        </p:nvSpPr>
        <p:spPr>
          <a:xfrm>
            <a:off x="452395" y="7186996"/>
            <a:ext cx="4887680" cy="369332"/>
          </a:xfrm>
          <a:prstGeom prst="rect">
            <a:avLst/>
          </a:prstGeom>
          <a:noFill/>
        </p:spPr>
        <p:txBody>
          <a:bodyPr wrap="square" rtlCol="0">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◆補助金◆</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600" b="1" i="0" u="none" strike="noStrike" kern="1200" cap="none" spc="0" normalizeH="0" baseline="0" noProof="0" dirty="0">
                <a:ln>
                  <a:noFill/>
                </a:ln>
                <a:solidFill>
                  <a:srgbClr val="0070C0"/>
                </a:solidFill>
                <a:effectLst/>
                <a:uLnTx/>
                <a:uFillTx/>
                <a:latin typeface="ＭＳ Ｐゴシック" panose="020B0600070205080204" pitchFamily="50" charset="-128"/>
                <a:ea typeface="ＭＳ Ｐゴシック" panose="020B0600070205080204" pitchFamily="50" charset="-128"/>
                <a:cs typeface="+mn-cs"/>
              </a:rPr>
              <a:t>「事業承継・引継ぎ補助金」</a:t>
            </a:r>
            <a:endParaRPr kumimoji="1" lang="ja-JP" altLang="en-US" sz="1600" b="1" i="0" u="none" strike="noStrike" kern="1200" cap="none" spc="0" normalizeH="0" baseline="0" noProof="0" dirty="0">
              <a:ln>
                <a:noFill/>
              </a:ln>
              <a:solidFill>
                <a:srgbClr val="0070C0"/>
              </a:solidFill>
              <a:effectLst/>
              <a:uLnTx/>
              <a:uFillTx/>
              <a:latin typeface="Calibri"/>
              <a:ea typeface="ＭＳ Ｐゴシック" panose="020B0600070205080204" pitchFamily="50" charset="-128"/>
              <a:cs typeface="+mn-cs"/>
            </a:endParaRPr>
          </a:p>
        </p:txBody>
      </p:sp>
      <p:sp>
        <p:nvSpPr>
          <p:cNvPr id="6" name="テキスト ボックス 5">
            <a:extLst>
              <a:ext uri="{FF2B5EF4-FFF2-40B4-BE49-F238E27FC236}">
                <a16:creationId xmlns:a16="http://schemas.microsoft.com/office/drawing/2014/main" id="{8E523E23-DAC2-6EFC-D659-77CE2B904956}"/>
              </a:ext>
            </a:extLst>
          </p:cNvPr>
          <p:cNvSpPr txBox="1"/>
          <p:nvPr/>
        </p:nvSpPr>
        <p:spPr>
          <a:xfrm>
            <a:off x="287176" y="7581530"/>
            <a:ext cx="6630354" cy="1446550"/>
          </a:xfrm>
          <a:prstGeom prst="rect">
            <a:avLst/>
          </a:prstGeom>
          <a:noFill/>
        </p:spPr>
        <p:txBody>
          <a:bodyPr wrap="square" rtlCol="0">
            <a:spAutoFit/>
          </a:bodyPr>
          <a:lstStyle/>
          <a:p>
            <a:pPr marL="0" marR="0" lvl="0" indent="0" algn="l" defTabSz="1043056" rtl="0" eaLnBrk="1" fontAlgn="auto" latinLnBrk="0" hangingPunct="1">
              <a:lnSpc>
                <a:spcPts val="1000"/>
              </a:lnSpc>
              <a:spcBef>
                <a:spcPts val="1200"/>
              </a:spcBef>
              <a:spcAft>
                <a:spcPts val="60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中小企業者や個人事業者が</a:t>
            </a:r>
            <a:r>
              <a:rPr kumimoji="1" lang="ja-JP" altLang="en-US" sz="1800" b="1"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事業承継、事業再編、事業統合</a:t>
            </a:r>
            <a:endParaRPr kumimoji="1" lang="en-US" altLang="ja-JP" sz="1800" b="1"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3056" rtl="0" eaLnBrk="1" fontAlgn="auto" latinLnBrk="0" hangingPunct="1">
              <a:lnSpc>
                <a:spcPts val="1000"/>
              </a:lnSpc>
              <a:spcBef>
                <a:spcPts val="1200"/>
              </a:spcBef>
              <a:spcAft>
                <a:spcPts val="600"/>
              </a:spcAft>
              <a:buClrTx/>
              <a:buSzTx/>
              <a:buFontTx/>
              <a:buNone/>
              <a:tabLst/>
              <a:defRPr/>
            </a:pPr>
            <a:r>
              <a:rPr kumimoji="1" lang="ja-JP" altLang="en-US" sz="1800" b="1"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をきっかけとして新たな取組を行う事業等について、</a:t>
            </a:r>
            <a:endParaRPr kumimoji="1" lang="en-US" altLang="ja-JP" sz="1800" b="1"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3056" rtl="0" eaLnBrk="1" fontAlgn="auto" latinLnBrk="0" hangingPunct="1">
              <a:lnSpc>
                <a:spcPts val="1000"/>
              </a:lnSpc>
              <a:spcBef>
                <a:spcPts val="1200"/>
              </a:spcBef>
              <a:spcAft>
                <a:spcPts val="600"/>
              </a:spcAft>
              <a:buClrTx/>
              <a:buSzTx/>
              <a:buFontTx/>
              <a:buNone/>
              <a:tabLst/>
              <a:defRPr/>
            </a:pPr>
            <a:r>
              <a:rPr kumimoji="1" lang="ja-JP" altLang="en-US" sz="1800" b="1"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その経費の一部を補助する</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ものです。</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3056" rtl="0" eaLnBrk="1" fontAlgn="auto" latinLnBrk="0" hangingPunct="1">
              <a:spcAft>
                <a:spcPts val="60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創業における廃業者からの引継ぎ、親族内や従業員による承継、</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M&amp;A</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といったタイミングでの取り組みに活用できます</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最新の公募は２月１６日に受付終了しています。</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pic>
        <p:nvPicPr>
          <p:cNvPr id="9" name="図 8">
            <a:extLst>
              <a:ext uri="{FF2B5EF4-FFF2-40B4-BE49-F238E27FC236}">
                <a16:creationId xmlns:a16="http://schemas.microsoft.com/office/drawing/2014/main" id="{63429AD9-2C61-A842-8609-B963599CA17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802824" y="7192749"/>
            <a:ext cx="1367157" cy="1290255"/>
          </a:xfrm>
          <a:prstGeom prst="rect">
            <a:avLst/>
          </a:prstGeom>
        </p:spPr>
      </p:pic>
      <p:sp>
        <p:nvSpPr>
          <p:cNvPr id="10" name="テキスト ボックス 9">
            <a:extLst>
              <a:ext uri="{FF2B5EF4-FFF2-40B4-BE49-F238E27FC236}">
                <a16:creationId xmlns:a16="http://schemas.microsoft.com/office/drawing/2014/main" id="{48BB5FD6-33AE-0F0C-011E-7923992ED8FD}"/>
              </a:ext>
            </a:extLst>
          </p:cNvPr>
          <p:cNvSpPr txBox="1"/>
          <p:nvPr/>
        </p:nvSpPr>
        <p:spPr>
          <a:xfrm>
            <a:off x="3022658" y="9104304"/>
            <a:ext cx="1350225" cy="369332"/>
          </a:xfrm>
          <a:prstGeom prst="rect">
            <a:avLst/>
          </a:prstGeom>
          <a:noFill/>
        </p:spPr>
        <p:txBody>
          <a:bodyPr wrap="square" rtlCol="0">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◆相　談◆</a:t>
            </a:r>
          </a:p>
        </p:txBody>
      </p:sp>
      <p:pic>
        <p:nvPicPr>
          <p:cNvPr id="17" name="図 16">
            <a:extLst>
              <a:ext uri="{FF2B5EF4-FFF2-40B4-BE49-F238E27FC236}">
                <a16:creationId xmlns:a16="http://schemas.microsoft.com/office/drawing/2014/main" id="{075C6A68-7F1A-ADAC-57A4-3F7FED485BA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58982" y="9119497"/>
            <a:ext cx="2197513" cy="1395421"/>
          </a:xfrm>
          <a:prstGeom prst="rect">
            <a:avLst/>
          </a:prstGeom>
        </p:spPr>
      </p:pic>
      <p:sp>
        <p:nvSpPr>
          <p:cNvPr id="20" name="テキスト ボックス 19">
            <a:extLst>
              <a:ext uri="{FF2B5EF4-FFF2-40B4-BE49-F238E27FC236}">
                <a16:creationId xmlns:a16="http://schemas.microsoft.com/office/drawing/2014/main" id="{2434E258-9911-D6A7-2690-F8158F026982}"/>
              </a:ext>
            </a:extLst>
          </p:cNvPr>
          <p:cNvSpPr txBox="1"/>
          <p:nvPr/>
        </p:nvSpPr>
        <p:spPr>
          <a:xfrm>
            <a:off x="2809781" y="9416861"/>
            <a:ext cx="4602498" cy="1098058"/>
          </a:xfrm>
          <a:prstGeom prst="rect">
            <a:avLst/>
          </a:prstGeom>
          <a:noFill/>
        </p:spPr>
        <p:txBody>
          <a:bodyPr wrap="square" rtlCol="0">
            <a:spAutoFit/>
          </a:bodyPr>
          <a:lstStyle/>
          <a:p>
            <a:pPr marL="0" marR="0" lvl="0" indent="0" algn="l" defTabSz="1043056" rtl="0" eaLnBrk="1" fontAlgn="auto" latinLnBrk="0" hangingPunct="1">
              <a:lnSpc>
                <a:spcPts val="2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商工会は事業承継・引継ぎ支援センターや日本政策</a:t>
            </a:r>
            <a:endPar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1043056" rtl="0" eaLnBrk="1" fontAlgn="auto" latinLnBrk="0" hangingPunct="1">
              <a:lnSpc>
                <a:spcPts val="2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金融公庫と連携し、公益性のある立場で事業承継に</a:t>
            </a:r>
            <a:endPar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1043056" rtl="0" eaLnBrk="1" fontAlgn="auto" latinLnBrk="0" hangingPunct="1">
              <a:lnSpc>
                <a:spcPts val="2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おける支援を行っております。支援策の情報提供だけ</a:t>
            </a:r>
            <a:endPar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1043056" rtl="0" eaLnBrk="1" fontAlgn="auto" latinLnBrk="0" hangingPunct="1">
              <a:lnSpc>
                <a:spcPts val="2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でも大丈夫です。まずはお近くの商工会へご相談ください。</a:t>
            </a:r>
          </a:p>
        </p:txBody>
      </p:sp>
      <p:pic>
        <p:nvPicPr>
          <p:cNvPr id="3" name="図 2">
            <a:extLst>
              <a:ext uri="{FF2B5EF4-FFF2-40B4-BE49-F238E27FC236}">
                <a16:creationId xmlns:a16="http://schemas.microsoft.com/office/drawing/2014/main" id="{CF49C947-92AC-10E6-BD9F-622F5B7A252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24954" y="3396550"/>
            <a:ext cx="1297699" cy="1504578"/>
          </a:xfrm>
          <a:prstGeom prst="rect">
            <a:avLst/>
          </a:prstGeom>
        </p:spPr>
      </p:pic>
      <p:sp>
        <p:nvSpPr>
          <p:cNvPr id="2" name="テキスト ボックス 1">
            <a:extLst>
              <a:ext uri="{FF2B5EF4-FFF2-40B4-BE49-F238E27FC236}">
                <a16:creationId xmlns:a16="http://schemas.microsoft.com/office/drawing/2014/main" id="{87B2A790-0602-9B11-A21F-AE1F9BD7288B}"/>
              </a:ext>
            </a:extLst>
          </p:cNvPr>
          <p:cNvSpPr txBox="1"/>
          <p:nvPr/>
        </p:nvSpPr>
        <p:spPr>
          <a:xfrm>
            <a:off x="287176" y="4599515"/>
            <a:ext cx="7257704" cy="933782"/>
          </a:xfrm>
          <a:prstGeom prst="rect">
            <a:avLst/>
          </a:prstGeom>
          <a:noFill/>
        </p:spPr>
        <p:txBody>
          <a:bodyPr wrap="square" rtlCol="0">
            <a:spAutoFit/>
          </a:bodyPr>
          <a:lstStyle/>
          <a:p>
            <a:pPr marL="0" marR="0" lvl="0" indent="0" algn="l" defTabSz="1043056" rtl="0" eaLnBrk="1" fontAlgn="auto" latinLnBrk="0" hangingPunct="1">
              <a:lnSpc>
                <a:spcPts val="23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800" b="1" i="0" u="sng"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後継者が非上場会社の株式等</a:t>
            </a:r>
            <a:r>
              <a:rPr kumimoji="1" lang="en-US" altLang="ja-JP" sz="1400" b="1" i="0" u="sng"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400" b="1" i="0" u="sng"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法人の場合</a:t>
            </a:r>
            <a:r>
              <a:rPr kumimoji="1" lang="en-US" altLang="ja-JP" sz="1400" b="1" i="0" u="sng"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sng"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・事業用資産</a:t>
            </a:r>
            <a:endParaRPr kumimoji="1" lang="en-US" altLang="ja-JP" sz="1800" b="1" i="0" u="sng"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3056" rtl="0" eaLnBrk="1" fontAlgn="auto" latinLnBrk="0" hangingPunct="1">
              <a:lnSpc>
                <a:spcPts val="2300"/>
              </a:lnSpc>
              <a:spcBef>
                <a:spcPts val="0"/>
              </a:spcBef>
              <a:spcAft>
                <a:spcPts val="0"/>
              </a:spcAft>
              <a:buClrTx/>
              <a:buSzTx/>
              <a:buFontTx/>
              <a:buNone/>
              <a:tabLst/>
              <a:defRPr/>
            </a:pPr>
            <a:r>
              <a:rPr kumimoji="1" lang="en-US" altLang="ja-JP" sz="1400" b="1" i="0" u="sng"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400" b="1" i="0" u="sng"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個人事業者の場合</a:t>
            </a:r>
            <a:r>
              <a:rPr kumimoji="1" lang="en-US" altLang="ja-JP" sz="1400" b="1" i="0" u="sng"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sng"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を先代経営者等から贈与･相続により取得した場合</a:t>
            </a:r>
            <a:endParaRPr kumimoji="1" lang="en-US" altLang="ja-JP" sz="1800" b="1" i="0" u="sng"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3056" rtl="0" eaLnBrk="1" fontAlgn="auto" latinLnBrk="0" hangingPunct="1">
              <a:lnSpc>
                <a:spcPts val="23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444444"/>
                </a:solidFill>
                <a:effectLst/>
                <a:uLnTx/>
                <a:uFillTx/>
                <a:latin typeface="ＭＳ Ｐゴシック" panose="020B0600070205080204" pitchFamily="50" charset="-128"/>
                <a:ea typeface="ＭＳ Ｐゴシック" panose="020B0600070205080204" pitchFamily="50" charset="-128"/>
                <a:cs typeface="+mn-cs"/>
              </a:rPr>
              <a:t>において、一定の要件を満たせば贈与税･相続税の納税が猶予又は免除されます。</a:t>
            </a: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1161778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567772BE-E7DD-3E30-CD50-807184AC42FE}"/>
              </a:ext>
            </a:extLst>
          </p:cNvPr>
          <p:cNvSpPr/>
          <p:nvPr/>
        </p:nvSpPr>
        <p:spPr>
          <a:xfrm>
            <a:off x="310317" y="3660147"/>
            <a:ext cx="7070714" cy="2290159"/>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72000" rIns="72000" bIns="72000" numCol="1" spcCol="0" rtlCol="0" fromWordArt="0" anchor="t" anchorCtr="0" forceAA="0" compatLnSpc="1">
            <a:prstTxWarp prst="textNoShape">
              <a:avLst/>
            </a:prstTxWarp>
            <a:noAutofit/>
          </a:bodyPr>
          <a:lstStyle/>
          <a:p>
            <a:pPr algn="just">
              <a:lnSpc>
                <a:spcPts val="1600"/>
              </a:lnSpc>
            </a:pPr>
            <a:r>
              <a:rPr lang="en-US" sz="105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0100945B-D99B-750D-6DFA-9EA9BC0DB6CE}"/>
              </a:ext>
            </a:extLst>
          </p:cNvPr>
          <p:cNvSpPr/>
          <p:nvPr/>
        </p:nvSpPr>
        <p:spPr>
          <a:xfrm>
            <a:off x="3861934" y="6354807"/>
            <a:ext cx="3519097" cy="3984326"/>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36000" rIns="72000" bIns="72000" numCol="1" spcCol="0" rtlCol="0" fromWordArt="0" anchor="t" anchorCtr="0" forceAA="0" compatLnSpc="1">
            <a:prstTxWarp prst="textNoShape">
              <a:avLst/>
            </a:prstTxWarp>
            <a:noAutofit/>
          </a:bodyPr>
          <a:lstStyle/>
          <a:p>
            <a:pPr algn="ctr"/>
            <a:r>
              <a:rPr lang="en-US" sz="105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3" name="正方形/長方形 12">
            <a:extLst>
              <a:ext uri="{FF2B5EF4-FFF2-40B4-BE49-F238E27FC236}">
                <a16:creationId xmlns:a16="http://schemas.microsoft.com/office/drawing/2014/main" id="{A98373C6-1287-379D-1974-B69FF6BAB090}"/>
              </a:ext>
            </a:extLst>
          </p:cNvPr>
          <p:cNvSpPr/>
          <p:nvPr/>
        </p:nvSpPr>
        <p:spPr>
          <a:xfrm>
            <a:off x="310317" y="6354812"/>
            <a:ext cx="3437858" cy="3984326"/>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36000" rIns="72000" bIns="72000" numCol="1" spcCol="0" rtlCol="0" fromWordArt="0" anchor="t" anchorCtr="0" forceAA="0" compatLnSpc="1">
            <a:prstTxWarp prst="textNoShape">
              <a:avLst/>
            </a:prstTxWarp>
            <a:noAutofit/>
          </a:bodyPr>
          <a:lstStyle/>
          <a:p>
            <a:pPr algn="ctr"/>
            <a:r>
              <a:rPr lang="en-US" sz="105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4" name="Rectangle 5">
            <a:extLst>
              <a:ext uri="{FF2B5EF4-FFF2-40B4-BE49-F238E27FC236}">
                <a16:creationId xmlns:a16="http://schemas.microsoft.com/office/drawing/2014/main" id="{90251AED-3D79-3C87-7B59-6F44F977816D}"/>
              </a:ext>
            </a:extLst>
          </p:cNvPr>
          <p:cNvSpPr>
            <a:spLocks noChangeArrowheads="1"/>
          </p:cNvSpPr>
          <p:nvPr/>
        </p:nvSpPr>
        <p:spPr bwMode="auto">
          <a:xfrm>
            <a:off x="289003" y="6099780"/>
            <a:ext cx="703733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330575"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3330575"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3330575"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3330575"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3330575"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3330575"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3330575"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3330575"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3330575" algn="l"/>
              </a:tabLst>
              <a:defRPr>
                <a:solidFill>
                  <a:schemeClr val="tx1"/>
                </a:solidFill>
                <a:latin typeface="Arial" panose="020B0604020202020204" pitchFamily="34" charset="0"/>
              </a:defRPr>
            </a:lvl9pPr>
          </a:lstStyle>
          <a:p>
            <a:pPr lvl="0" defTabSz="914400"/>
            <a:r>
              <a:rPr kumimoji="0" lang="ja-JP" altLang="en-US"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▸鉱工業指数　～平成</a:t>
            </a:r>
            <a:r>
              <a:rPr kumimoji="0" lang="en-US" altLang="ja-JP"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27</a:t>
            </a:r>
            <a:r>
              <a:rPr kumimoji="0" lang="ja-JP" altLang="en-US"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年を</a:t>
            </a:r>
            <a:r>
              <a:rPr kumimoji="0" lang="en-US" altLang="ja-JP"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100</a:t>
            </a:r>
            <a:r>
              <a:rPr kumimoji="0" lang="ja-JP" altLang="en-US"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として比較～	　　▸</a:t>
            </a:r>
            <a:r>
              <a:rPr kumimoji="0" lang="ja-JP" altLang="en-US" sz="1200" b="1" i="1"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建設・土木の主要指標　～全国との比較～</a:t>
            </a:r>
            <a:endParaRPr kumimoji="0" lang="ja-JP" altLang="en-US" sz="600" b="0" i="0" u="none" strike="noStrike" cap="none" normalizeH="0" baseline="0" dirty="0">
              <a:ln>
                <a:noFill/>
              </a:ln>
              <a:solidFill>
                <a:schemeClr val="tx1"/>
              </a:solidFill>
              <a:effectLst/>
            </a:endParaRPr>
          </a:p>
        </p:txBody>
      </p:sp>
      <p:sp>
        <p:nvSpPr>
          <p:cNvPr id="15" name="Rectangle 9">
            <a:extLst>
              <a:ext uri="{FF2B5EF4-FFF2-40B4-BE49-F238E27FC236}">
                <a16:creationId xmlns:a16="http://schemas.microsoft.com/office/drawing/2014/main" id="{A5A778ED-D79A-189B-E666-A1E95AA5233E}"/>
              </a:ext>
            </a:extLst>
          </p:cNvPr>
          <p:cNvSpPr>
            <a:spLocks noChangeArrowheads="1"/>
          </p:cNvSpPr>
          <p:nvPr/>
        </p:nvSpPr>
        <p:spPr bwMode="auto">
          <a:xfrm>
            <a:off x="0" y="457200"/>
            <a:ext cx="7561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6" name="Rectangle 11">
            <a:extLst>
              <a:ext uri="{FF2B5EF4-FFF2-40B4-BE49-F238E27FC236}">
                <a16:creationId xmlns:a16="http://schemas.microsoft.com/office/drawing/2014/main" id="{DA5E77E5-71E4-6153-DDA7-1A4104D89074}"/>
              </a:ext>
            </a:extLst>
          </p:cNvPr>
          <p:cNvSpPr>
            <a:spLocks noChangeArrowheads="1"/>
          </p:cNvSpPr>
          <p:nvPr/>
        </p:nvSpPr>
        <p:spPr bwMode="auto">
          <a:xfrm>
            <a:off x="0" y="5210175"/>
            <a:ext cx="7561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 name="テキスト ボックス 1">
            <a:extLst>
              <a:ext uri="{FF2B5EF4-FFF2-40B4-BE49-F238E27FC236}">
                <a16:creationId xmlns:a16="http://schemas.microsoft.com/office/drawing/2014/main" id="{CD84DF28-798E-B75A-D9B8-A67D2F872373}"/>
              </a:ext>
            </a:extLst>
          </p:cNvPr>
          <p:cNvSpPr txBox="1"/>
          <p:nvPr/>
        </p:nvSpPr>
        <p:spPr>
          <a:xfrm>
            <a:off x="293756" y="176385"/>
            <a:ext cx="7101009" cy="268535"/>
          </a:xfrm>
          <a:prstGeom prst="rect">
            <a:avLst/>
          </a:prstGeom>
          <a:noFill/>
        </p:spPr>
        <p:txBody>
          <a:bodyPr wrap="square">
            <a:spAutoFit/>
          </a:bodyPr>
          <a:lstStyle/>
          <a:p>
            <a:pPr algn="just">
              <a:lnSpc>
                <a:spcPts val="1500"/>
              </a:lnSpc>
              <a:spcBef>
                <a:spcPts val="600"/>
              </a:spcBef>
            </a:pPr>
            <a:r>
              <a:rPr lang="en-US" altLang="ja-JP" sz="1200" b="1" i="1" kern="100" dirty="0">
                <a:solidFill>
                  <a:srgbClr val="0070C0"/>
                </a:solidFill>
                <a:effectLst/>
                <a:latin typeface="ＭＳ ゴシック" panose="020B0609070205080204" pitchFamily="49" charset="-128"/>
                <a:ea typeface="ＭＳ 明朝" panose="02020609040205080304" pitchFamily="17" charset="-128"/>
                <a:cs typeface="Times New Roman" panose="02020603050405020304" pitchFamily="18" charset="0"/>
              </a:rPr>
              <a:t>▶</a:t>
            </a:r>
            <a:r>
              <a:rPr kumimoji="0" lang="ja-JP" altLang="en-US"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小売りの主要指標　～岐阜県と全国の比較～　　　　　　　　　　　　　　　　　　　</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nvGrpSpPr>
          <p:cNvPr id="29" name="グループ化 28">
            <a:extLst>
              <a:ext uri="{FF2B5EF4-FFF2-40B4-BE49-F238E27FC236}">
                <a16:creationId xmlns:a16="http://schemas.microsoft.com/office/drawing/2014/main" id="{67E9345A-27F0-516D-70DF-CF9FCD52239A}"/>
              </a:ext>
            </a:extLst>
          </p:cNvPr>
          <p:cNvGrpSpPr/>
          <p:nvPr/>
        </p:nvGrpSpPr>
        <p:grpSpPr>
          <a:xfrm>
            <a:off x="303282" y="403611"/>
            <a:ext cx="7101010" cy="2910941"/>
            <a:chOff x="280021" y="565548"/>
            <a:chExt cx="7101010" cy="2910941"/>
          </a:xfrm>
        </p:grpSpPr>
        <p:sp>
          <p:nvSpPr>
            <p:cNvPr id="6" name="正方形/長方形 5">
              <a:extLst>
                <a:ext uri="{FF2B5EF4-FFF2-40B4-BE49-F238E27FC236}">
                  <a16:creationId xmlns:a16="http://schemas.microsoft.com/office/drawing/2014/main" id="{81CCE5F8-0923-D293-2A98-C3E142555C47}"/>
                </a:ext>
              </a:extLst>
            </p:cNvPr>
            <p:cNvSpPr/>
            <p:nvPr/>
          </p:nvSpPr>
          <p:spPr>
            <a:xfrm>
              <a:off x="280021" y="565548"/>
              <a:ext cx="7101010" cy="2910941"/>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72000" rIns="72000" bIns="72000" numCol="1" spcCol="0" rtlCol="0" fromWordArt="0" anchor="t" anchorCtr="0" forceAA="0" compatLnSpc="1">
              <a:prstTxWarp prst="textNoShape">
                <a:avLst/>
              </a:prstTxWarp>
              <a:noAutofit/>
            </a:bodyPr>
            <a:lstStyle/>
            <a:p>
              <a:pPr marR="3508375" algn="just">
                <a:lnSpc>
                  <a:spcPts val="1600"/>
                </a:lnSpc>
              </a:pPr>
              <a:r>
                <a:rPr lang="en-US" sz="1050" kern="100" dirty="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cxnSp>
          <p:nvCxnSpPr>
            <p:cNvPr id="12" name="直線コネクタ 11">
              <a:extLst>
                <a:ext uri="{FF2B5EF4-FFF2-40B4-BE49-F238E27FC236}">
                  <a16:creationId xmlns:a16="http://schemas.microsoft.com/office/drawing/2014/main" id="{87AC7B96-2B3F-6986-1843-E64667DA2BE2}"/>
                </a:ext>
              </a:extLst>
            </p:cNvPr>
            <p:cNvCxnSpPr>
              <a:cxnSpLocks/>
            </p:cNvCxnSpPr>
            <p:nvPr/>
          </p:nvCxnSpPr>
          <p:spPr>
            <a:xfrm>
              <a:off x="3708623" y="565549"/>
              <a:ext cx="0" cy="291094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9" name="テキスト ボックス 18">
            <a:extLst>
              <a:ext uri="{FF2B5EF4-FFF2-40B4-BE49-F238E27FC236}">
                <a16:creationId xmlns:a16="http://schemas.microsoft.com/office/drawing/2014/main" id="{13650538-A32A-A4FD-6974-119BB0450F3D}"/>
              </a:ext>
            </a:extLst>
          </p:cNvPr>
          <p:cNvSpPr txBox="1"/>
          <p:nvPr/>
        </p:nvSpPr>
        <p:spPr>
          <a:xfrm>
            <a:off x="342372" y="2694602"/>
            <a:ext cx="3477349" cy="577081"/>
          </a:xfrm>
          <a:prstGeom prst="rect">
            <a:avLst/>
          </a:prstGeom>
          <a:noFill/>
        </p:spPr>
        <p:txBody>
          <a:bodyPr wrap="square" rtlCol="0">
            <a:spAutoFit/>
          </a:bodyPr>
          <a:lstStyle/>
          <a:p>
            <a:r>
              <a:rPr lang="ja-JP" altLang="en-US" sz="1050" dirty="0"/>
              <a:t>軽を除く普通自動車は前年の供給不足が解消され各月前年対比大きくプラスとなりましたが、今後は国内大手メーカーの不正問題の影響で、停滞することが予想されます。</a:t>
            </a:r>
            <a:endParaRPr kumimoji="1" lang="ja-JP" altLang="en-US" sz="1050" dirty="0"/>
          </a:p>
        </p:txBody>
      </p:sp>
      <p:sp>
        <p:nvSpPr>
          <p:cNvPr id="20" name="テキスト ボックス 19">
            <a:extLst>
              <a:ext uri="{FF2B5EF4-FFF2-40B4-BE49-F238E27FC236}">
                <a16:creationId xmlns:a16="http://schemas.microsoft.com/office/drawing/2014/main" id="{25F43FED-926A-F5EE-ADDD-724046AA8325}"/>
              </a:ext>
            </a:extLst>
          </p:cNvPr>
          <p:cNvSpPr txBox="1"/>
          <p:nvPr/>
        </p:nvSpPr>
        <p:spPr>
          <a:xfrm>
            <a:off x="3801081" y="2696097"/>
            <a:ext cx="3477349" cy="577081"/>
          </a:xfrm>
          <a:prstGeom prst="rect">
            <a:avLst/>
          </a:prstGeom>
          <a:noFill/>
        </p:spPr>
        <p:txBody>
          <a:bodyPr wrap="square" rtlCol="0">
            <a:spAutoFit/>
          </a:bodyPr>
          <a:lstStyle/>
          <a:p>
            <a:r>
              <a:rPr lang="ja-JP" altLang="en-US" sz="1050" dirty="0"/>
              <a:t>期間を通じて岐阜県の販売額は全国の指標の５％程度下で連動しています。県内個人の商業支出は全国と比較して厳しいことが伺える結果となっています。</a:t>
            </a:r>
            <a:endParaRPr kumimoji="1" lang="ja-JP" altLang="en-US" sz="1050" dirty="0"/>
          </a:p>
        </p:txBody>
      </p:sp>
      <p:pic>
        <p:nvPicPr>
          <p:cNvPr id="26" name="図 25">
            <a:extLst>
              <a:ext uri="{FF2B5EF4-FFF2-40B4-BE49-F238E27FC236}">
                <a16:creationId xmlns:a16="http://schemas.microsoft.com/office/drawing/2014/main" id="{E6ED4E2C-AD68-8516-5E3C-6B290F322D1E}"/>
              </a:ext>
            </a:extLst>
          </p:cNvPr>
          <p:cNvPicPr>
            <a:picLocks noChangeAspect="1"/>
          </p:cNvPicPr>
          <p:nvPr/>
        </p:nvPicPr>
        <p:blipFill>
          <a:blip r:embed="rId2"/>
          <a:stretch>
            <a:fillRect/>
          </a:stretch>
        </p:blipFill>
        <p:spPr>
          <a:xfrm>
            <a:off x="3956331" y="8872319"/>
            <a:ext cx="3352692" cy="619253"/>
          </a:xfrm>
          <a:prstGeom prst="rect">
            <a:avLst/>
          </a:prstGeom>
        </p:spPr>
      </p:pic>
      <p:sp>
        <p:nvSpPr>
          <p:cNvPr id="33" name="テキスト ボックス 32">
            <a:extLst>
              <a:ext uri="{FF2B5EF4-FFF2-40B4-BE49-F238E27FC236}">
                <a16:creationId xmlns:a16="http://schemas.microsoft.com/office/drawing/2014/main" id="{A250DC72-C5EA-0A64-61B9-1F9D63E711F0}"/>
              </a:ext>
            </a:extLst>
          </p:cNvPr>
          <p:cNvSpPr txBox="1"/>
          <p:nvPr/>
        </p:nvSpPr>
        <p:spPr>
          <a:xfrm>
            <a:off x="3947601" y="6426820"/>
            <a:ext cx="3340951" cy="415498"/>
          </a:xfrm>
          <a:prstGeom prst="rect">
            <a:avLst/>
          </a:prstGeom>
          <a:noFill/>
        </p:spPr>
        <p:txBody>
          <a:bodyPr wrap="square" rtlCol="0">
            <a:spAutoFit/>
          </a:bodyPr>
          <a:lstStyle/>
          <a:p>
            <a:r>
              <a:rPr kumimoji="1" lang="ja-JP" altLang="en-US" sz="1050" dirty="0"/>
              <a:t>建設・土木の主要指標である新築住宅着工戸数と公共工事請負金額の直近６か月間の統計データです。</a:t>
            </a:r>
          </a:p>
        </p:txBody>
      </p:sp>
      <p:sp>
        <p:nvSpPr>
          <p:cNvPr id="34" name="テキスト ボックス 33">
            <a:extLst>
              <a:ext uri="{FF2B5EF4-FFF2-40B4-BE49-F238E27FC236}">
                <a16:creationId xmlns:a16="http://schemas.microsoft.com/office/drawing/2014/main" id="{72A1FD0D-695C-4393-27AD-C77C4CAABDBD}"/>
              </a:ext>
            </a:extLst>
          </p:cNvPr>
          <p:cNvSpPr txBox="1"/>
          <p:nvPr/>
        </p:nvSpPr>
        <p:spPr>
          <a:xfrm>
            <a:off x="3950621" y="8068530"/>
            <a:ext cx="3322848" cy="738664"/>
          </a:xfrm>
          <a:prstGeom prst="rect">
            <a:avLst/>
          </a:prstGeom>
          <a:noFill/>
        </p:spPr>
        <p:txBody>
          <a:bodyPr wrap="square" rtlCol="0">
            <a:spAutoFit/>
          </a:bodyPr>
          <a:lstStyle/>
          <a:p>
            <a:r>
              <a:rPr lang="ja-JP" altLang="en-US" sz="1050" dirty="0"/>
              <a:t>岐阜県で７月に前年対比増加となりましたが、そのほかは全国を含めすべての月で前年より減少しています。</a:t>
            </a:r>
            <a:endParaRPr lang="en-US" altLang="ja-JP" sz="1050" dirty="0"/>
          </a:p>
          <a:p>
            <a:r>
              <a:rPr lang="ja-JP" altLang="en-US" sz="1050" dirty="0"/>
              <a:t>人口減少という長期的・構造的な要因があり、今後も減少傾向が維持されると予想されています。</a:t>
            </a:r>
            <a:endParaRPr kumimoji="1" lang="ja-JP" altLang="en-US" sz="1050" dirty="0"/>
          </a:p>
        </p:txBody>
      </p:sp>
      <p:pic>
        <p:nvPicPr>
          <p:cNvPr id="35" name="図 34">
            <a:extLst>
              <a:ext uri="{FF2B5EF4-FFF2-40B4-BE49-F238E27FC236}">
                <a16:creationId xmlns:a16="http://schemas.microsoft.com/office/drawing/2014/main" id="{E528A26A-7653-FA30-F9B6-FE900CD71325}"/>
              </a:ext>
            </a:extLst>
          </p:cNvPr>
          <p:cNvPicPr>
            <a:picLocks noChangeAspect="1"/>
          </p:cNvPicPr>
          <p:nvPr/>
        </p:nvPicPr>
        <p:blipFill>
          <a:blip r:embed="rId3"/>
          <a:stretch>
            <a:fillRect/>
          </a:stretch>
        </p:blipFill>
        <p:spPr>
          <a:xfrm>
            <a:off x="3956255" y="6797152"/>
            <a:ext cx="3337087" cy="1073372"/>
          </a:xfrm>
          <a:prstGeom prst="rect">
            <a:avLst/>
          </a:prstGeom>
        </p:spPr>
      </p:pic>
      <p:sp>
        <p:nvSpPr>
          <p:cNvPr id="37" name="テキスト ボックス 36">
            <a:extLst>
              <a:ext uri="{FF2B5EF4-FFF2-40B4-BE49-F238E27FC236}">
                <a16:creationId xmlns:a16="http://schemas.microsoft.com/office/drawing/2014/main" id="{B86028D4-E2AF-6591-C4F8-D0C2EDC008AB}"/>
              </a:ext>
            </a:extLst>
          </p:cNvPr>
          <p:cNvSpPr txBox="1"/>
          <p:nvPr/>
        </p:nvSpPr>
        <p:spPr>
          <a:xfrm>
            <a:off x="3954059" y="9593818"/>
            <a:ext cx="3306493" cy="738664"/>
          </a:xfrm>
          <a:prstGeom prst="rect">
            <a:avLst/>
          </a:prstGeom>
          <a:noFill/>
        </p:spPr>
        <p:txBody>
          <a:bodyPr wrap="square" rtlCol="0">
            <a:spAutoFit/>
          </a:bodyPr>
          <a:lstStyle/>
          <a:p>
            <a:r>
              <a:rPr lang="ja-JP" altLang="en-US" sz="1050" dirty="0"/>
              <a:t>岐阜県では</a:t>
            </a:r>
            <a:r>
              <a:rPr lang="en-US" altLang="ja-JP" sz="1050" dirty="0"/>
              <a:t>10</a:t>
            </a:r>
            <a:r>
              <a:rPr lang="ja-JP" altLang="en-US" sz="1050" dirty="0"/>
              <a:t>、</a:t>
            </a:r>
            <a:r>
              <a:rPr lang="en-US" altLang="ja-JP" sz="1050" dirty="0"/>
              <a:t>11</a:t>
            </a:r>
            <a:r>
              <a:rPr lang="ja-JP" altLang="en-US" sz="1050" dirty="0"/>
              <a:t>月と大幅な悪化となりました。全国的には</a:t>
            </a:r>
            <a:r>
              <a:rPr lang="en-US" altLang="ja-JP" sz="1050" dirty="0"/>
              <a:t>9</a:t>
            </a:r>
            <a:r>
              <a:rPr lang="ja-JP" altLang="en-US" sz="1050" dirty="0"/>
              <a:t>月以降回復傾向にありますが、災害復旧のインフラ整備も必要となることから、今後の動向には注視していく必要があります。</a:t>
            </a:r>
            <a:endParaRPr kumimoji="1" lang="ja-JP" altLang="en-US" sz="1050" dirty="0"/>
          </a:p>
        </p:txBody>
      </p:sp>
      <p:pic>
        <p:nvPicPr>
          <p:cNvPr id="3" name="図 2">
            <a:extLst>
              <a:ext uri="{FF2B5EF4-FFF2-40B4-BE49-F238E27FC236}">
                <a16:creationId xmlns:a16="http://schemas.microsoft.com/office/drawing/2014/main" id="{4B0BDB2E-5988-15D7-FFFA-F8DCDCC39C64}"/>
              </a:ext>
            </a:extLst>
          </p:cNvPr>
          <p:cNvPicPr>
            <a:picLocks noChangeAspect="1"/>
          </p:cNvPicPr>
          <p:nvPr/>
        </p:nvPicPr>
        <p:blipFill>
          <a:blip r:embed="rId4"/>
          <a:stretch>
            <a:fillRect/>
          </a:stretch>
        </p:blipFill>
        <p:spPr>
          <a:xfrm>
            <a:off x="370901" y="460834"/>
            <a:ext cx="3306440" cy="2200974"/>
          </a:xfrm>
          <a:prstGeom prst="rect">
            <a:avLst/>
          </a:prstGeom>
        </p:spPr>
      </p:pic>
      <p:pic>
        <p:nvPicPr>
          <p:cNvPr id="4" name="図 3">
            <a:extLst>
              <a:ext uri="{FF2B5EF4-FFF2-40B4-BE49-F238E27FC236}">
                <a16:creationId xmlns:a16="http://schemas.microsoft.com/office/drawing/2014/main" id="{5FDB28A0-CDD8-98B4-E0A1-2A1C6FCAA8F6}"/>
              </a:ext>
            </a:extLst>
          </p:cNvPr>
          <p:cNvPicPr>
            <a:picLocks noChangeAspect="1"/>
          </p:cNvPicPr>
          <p:nvPr/>
        </p:nvPicPr>
        <p:blipFill>
          <a:blip r:embed="rId5"/>
          <a:stretch>
            <a:fillRect/>
          </a:stretch>
        </p:blipFill>
        <p:spPr>
          <a:xfrm>
            <a:off x="3838097" y="454778"/>
            <a:ext cx="3450456" cy="2192581"/>
          </a:xfrm>
          <a:prstGeom prst="rect">
            <a:avLst/>
          </a:prstGeom>
        </p:spPr>
      </p:pic>
      <p:sp>
        <p:nvSpPr>
          <p:cNvPr id="5" name="テキスト ボックス 4">
            <a:extLst>
              <a:ext uri="{FF2B5EF4-FFF2-40B4-BE49-F238E27FC236}">
                <a16:creationId xmlns:a16="http://schemas.microsoft.com/office/drawing/2014/main" id="{7E190270-E72C-96BB-4B4E-991EDBEA72D5}"/>
              </a:ext>
            </a:extLst>
          </p:cNvPr>
          <p:cNvSpPr txBox="1"/>
          <p:nvPr/>
        </p:nvSpPr>
        <p:spPr>
          <a:xfrm>
            <a:off x="5661492" y="7844113"/>
            <a:ext cx="1728192" cy="200054"/>
          </a:xfrm>
          <a:prstGeom prst="rect">
            <a:avLst/>
          </a:prstGeom>
          <a:noFill/>
        </p:spPr>
        <p:txBody>
          <a:bodyPr wrap="square" rtlCol="0">
            <a:spAutoFit/>
          </a:bodyPr>
          <a:lstStyle/>
          <a:p>
            <a:r>
              <a:rPr kumimoji="1" lang="ja-JP" altLang="en-US" sz="700" dirty="0"/>
              <a:t>　岐阜県統計課「経済指標」をもとに作成</a:t>
            </a:r>
          </a:p>
        </p:txBody>
      </p:sp>
      <p:sp>
        <p:nvSpPr>
          <p:cNvPr id="7" name="テキスト ボックス 6">
            <a:extLst>
              <a:ext uri="{FF2B5EF4-FFF2-40B4-BE49-F238E27FC236}">
                <a16:creationId xmlns:a16="http://schemas.microsoft.com/office/drawing/2014/main" id="{152E3A30-5061-F01E-5100-4B4BF0E9D3AB}"/>
              </a:ext>
            </a:extLst>
          </p:cNvPr>
          <p:cNvSpPr txBox="1"/>
          <p:nvPr/>
        </p:nvSpPr>
        <p:spPr>
          <a:xfrm>
            <a:off x="5675228" y="9462945"/>
            <a:ext cx="1728192" cy="200054"/>
          </a:xfrm>
          <a:prstGeom prst="rect">
            <a:avLst/>
          </a:prstGeom>
          <a:noFill/>
        </p:spPr>
        <p:txBody>
          <a:bodyPr wrap="square" rtlCol="0">
            <a:spAutoFit/>
          </a:bodyPr>
          <a:lstStyle/>
          <a:p>
            <a:r>
              <a:rPr kumimoji="1" lang="ja-JP" altLang="en-US" sz="700" dirty="0"/>
              <a:t>　岐阜県統計課「経済指標」をもとに作成</a:t>
            </a:r>
          </a:p>
        </p:txBody>
      </p:sp>
      <p:cxnSp>
        <p:nvCxnSpPr>
          <p:cNvPr id="21" name="直線コネクタ 20">
            <a:extLst>
              <a:ext uri="{FF2B5EF4-FFF2-40B4-BE49-F238E27FC236}">
                <a16:creationId xmlns:a16="http://schemas.microsoft.com/office/drawing/2014/main" id="{41A7F250-ADB2-7AC6-5D86-F942BF8C45C9}"/>
              </a:ext>
            </a:extLst>
          </p:cNvPr>
          <p:cNvCxnSpPr>
            <a:cxnSpLocks/>
          </p:cNvCxnSpPr>
          <p:nvPr/>
        </p:nvCxnSpPr>
        <p:spPr>
          <a:xfrm>
            <a:off x="3930575" y="8786810"/>
            <a:ext cx="3378448" cy="0"/>
          </a:xfrm>
          <a:prstGeom prst="line">
            <a:avLst/>
          </a:prstGeom>
        </p:spPr>
        <p:style>
          <a:lnRef idx="1">
            <a:schemeClr val="accent1"/>
          </a:lnRef>
          <a:fillRef idx="0">
            <a:schemeClr val="accent1"/>
          </a:fillRef>
          <a:effectRef idx="0">
            <a:schemeClr val="accent1"/>
          </a:effectRef>
          <a:fontRef idx="minor">
            <a:schemeClr val="tx1"/>
          </a:fontRef>
        </p:style>
      </p:cxnSp>
      <p:pic>
        <p:nvPicPr>
          <p:cNvPr id="43" name="図 42">
            <a:extLst>
              <a:ext uri="{FF2B5EF4-FFF2-40B4-BE49-F238E27FC236}">
                <a16:creationId xmlns:a16="http://schemas.microsoft.com/office/drawing/2014/main" id="{ACA06C06-6D84-8296-3ED8-56ACA68DEF18}"/>
              </a:ext>
            </a:extLst>
          </p:cNvPr>
          <p:cNvPicPr>
            <a:picLocks noChangeAspect="1"/>
          </p:cNvPicPr>
          <p:nvPr/>
        </p:nvPicPr>
        <p:blipFill>
          <a:blip r:embed="rId6"/>
          <a:stretch>
            <a:fillRect/>
          </a:stretch>
        </p:blipFill>
        <p:spPr>
          <a:xfrm>
            <a:off x="697488" y="9032063"/>
            <a:ext cx="2888313" cy="275077"/>
          </a:xfrm>
          <a:prstGeom prst="rect">
            <a:avLst/>
          </a:prstGeom>
        </p:spPr>
      </p:pic>
      <p:sp>
        <p:nvSpPr>
          <p:cNvPr id="18" name="テキスト ボックス 17">
            <a:extLst>
              <a:ext uri="{FF2B5EF4-FFF2-40B4-BE49-F238E27FC236}">
                <a16:creationId xmlns:a16="http://schemas.microsoft.com/office/drawing/2014/main" id="{D071B013-48A5-E6E1-E97A-D9D005BF3634}"/>
              </a:ext>
            </a:extLst>
          </p:cNvPr>
          <p:cNvSpPr txBox="1"/>
          <p:nvPr/>
        </p:nvSpPr>
        <p:spPr>
          <a:xfrm>
            <a:off x="402130" y="9253423"/>
            <a:ext cx="3244365" cy="1061829"/>
          </a:xfrm>
          <a:prstGeom prst="rect">
            <a:avLst/>
          </a:prstGeom>
          <a:noFill/>
        </p:spPr>
        <p:txBody>
          <a:bodyPr wrap="square" rtlCol="0">
            <a:spAutoFit/>
          </a:bodyPr>
          <a:lstStyle/>
          <a:p>
            <a:r>
              <a:rPr lang="ja-JP" altLang="en-US" sz="1050" b="0" i="0" dirty="0">
                <a:solidFill>
                  <a:srgbClr val="222222"/>
                </a:solidFill>
                <a:effectLst/>
                <a:latin typeface="+mn-ea"/>
              </a:rPr>
              <a:t>上表は、県の経済活動の実態を鉱工業生産物の需給関係から総合的に判断する基礎資料です。令和</a:t>
            </a:r>
            <a:r>
              <a:rPr lang="en-US" altLang="ja-JP" sz="1050" b="0" i="0" dirty="0">
                <a:solidFill>
                  <a:srgbClr val="222222"/>
                </a:solidFill>
                <a:effectLst/>
                <a:latin typeface="+mn-ea"/>
              </a:rPr>
              <a:t>5</a:t>
            </a:r>
            <a:r>
              <a:rPr lang="ja-JP" altLang="en-US" sz="1050" b="0" i="0" dirty="0">
                <a:solidFill>
                  <a:srgbClr val="222222"/>
                </a:solidFill>
                <a:effectLst/>
                <a:latin typeface="+mn-ea"/>
              </a:rPr>
              <a:t>年</a:t>
            </a:r>
            <a:r>
              <a:rPr lang="en-US" altLang="ja-JP" sz="1050" b="0" i="0" dirty="0">
                <a:solidFill>
                  <a:srgbClr val="222222"/>
                </a:solidFill>
                <a:effectLst/>
                <a:latin typeface="+mn-ea"/>
              </a:rPr>
              <a:t>11</a:t>
            </a:r>
            <a:r>
              <a:rPr lang="ja-JP" altLang="en-US" sz="1050" b="0" i="0" dirty="0">
                <a:solidFill>
                  <a:srgbClr val="222222"/>
                </a:solidFill>
                <a:effectLst/>
                <a:latin typeface="+mn-ea"/>
              </a:rPr>
              <a:t>月の県内鉱工業の動向を季節調整済指数でみると、化学工業、輸送機械工業等が低下したものの、電気機械工業、食料品工業等が上昇したため、前月に比べ生産指数は</a:t>
            </a:r>
            <a:r>
              <a:rPr lang="en-US" altLang="ja-JP" sz="1050" b="0" i="0" dirty="0">
                <a:solidFill>
                  <a:srgbClr val="222222"/>
                </a:solidFill>
                <a:effectLst/>
                <a:latin typeface="+mn-ea"/>
              </a:rPr>
              <a:t>0.6</a:t>
            </a:r>
            <a:r>
              <a:rPr lang="ja-JP" altLang="en-US" sz="1050" b="0" i="0" dirty="0">
                <a:solidFill>
                  <a:srgbClr val="222222"/>
                </a:solidFill>
                <a:effectLst/>
                <a:latin typeface="+mn-ea"/>
              </a:rPr>
              <a:t>％の上昇となっています。</a:t>
            </a:r>
            <a:endParaRPr kumimoji="1" lang="ja-JP" altLang="en-US" sz="1050" dirty="0">
              <a:latin typeface="+mn-ea"/>
            </a:endParaRPr>
          </a:p>
        </p:txBody>
      </p:sp>
      <p:sp>
        <p:nvSpPr>
          <p:cNvPr id="17" name="テキスト ボックス 16">
            <a:extLst>
              <a:ext uri="{FF2B5EF4-FFF2-40B4-BE49-F238E27FC236}">
                <a16:creationId xmlns:a16="http://schemas.microsoft.com/office/drawing/2014/main" id="{C6584CFE-BDFC-9AB8-31A9-7E4AF142BFC6}"/>
              </a:ext>
            </a:extLst>
          </p:cNvPr>
          <p:cNvSpPr txBox="1"/>
          <p:nvPr/>
        </p:nvSpPr>
        <p:spPr>
          <a:xfrm>
            <a:off x="310317" y="5723942"/>
            <a:ext cx="3382046" cy="200055"/>
          </a:xfrm>
          <a:prstGeom prst="rect">
            <a:avLst/>
          </a:prstGeom>
          <a:noFill/>
        </p:spPr>
        <p:txBody>
          <a:bodyPr wrap="square" rtlCol="0">
            <a:spAutoFit/>
          </a:bodyPr>
          <a:lstStyle/>
          <a:p>
            <a:r>
              <a:rPr kumimoji="1" lang="en-US" altLang="ja-JP" sz="700" dirty="0">
                <a:latin typeface="BIZ UDPゴシック" panose="020B0400000000000000" pitchFamily="50" charset="-128"/>
                <a:ea typeface="BIZ UDPゴシック" panose="020B0400000000000000" pitchFamily="50" charset="-128"/>
              </a:rPr>
              <a:t>※</a:t>
            </a:r>
            <a:r>
              <a:rPr kumimoji="1" lang="ja-JP" altLang="en-US" sz="700" dirty="0">
                <a:latin typeface="BIZ UDPゴシック" panose="020B0400000000000000" pitchFamily="50" charset="-128"/>
                <a:ea typeface="BIZ UDPゴシック" panose="020B0400000000000000" pitchFamily="50" charset="-128"/>
              </a:rPr>
              <a:t>総務省「家計調査」喫茶代の</a:t>
            </a:r>
            <a:r>
              <a:rPr kumimoji="1" lang="en-US" altLang="ja-JP" sz="700" dirty="0">
                <a:latin typeface="BIZ UDPゴシック" panose="020B0400000000000000" pitchFamily="50" charset="-128"/>
                <a:ea typeface="BIZ UDPゴシック" panose="020B0400000000000000" pitchFamily="50" charset="-128"/>
              </a:rPr>
              <a:t>1</a:t>
            </a:r>
            <a:r>
              <a:rPr kumimoji="1" lang="ja-JP" altLang="en-US" sz="700" dirty="0">
                <a:latin typeface="BIZ UDPゴシック" panose="020B0400000000000000" pitchFamily="50" charset="-128"/>
                <a:ea typeface="BIZ UDPゴシック" panose="020B0400000000000000" pitchFamily="50" charset="-128"/>
              </a:rPr>
              <a:t>世帯当たり年間支出額（</a:t>
            </a:r>
            <a:r>
              <a:rPr kumimoji="1" lang="en-US" altLang="ja-JP" sz="700" dirty="0">
                <a:latin typeface="BIZ UDPゴシック" panose="020B0400000000000000" pitchFamily="50" charset="-128"/>
                <a:ea typeface="BIZ UDPゴシック" panose="020B0400000000000000" pitchFamily="50" charset="-128"/>
              </a:rPr>
              <a:t>2</a:t>
            </a:r>
            <a:r>
              <a:rPr kumimoji="1" lang="ja-JP" altLang="en-US" sz="700" dirty="0">
                <a:latin typeface="BIZ UDPゴシック" panose="020B0400000000000000" pitchFamily="50" charset="-128"/>
                <a:ea typeface="BIZ UDPゴシック" panose="020B0400000000000000" pitchFamily="50" charset="-128"/>
              </a:rPr>
              <a:t>人以上の世帯）より作成</a:t>
            </a:r>
          </a:p>
        </p:txBody>
      </p:sp>
      <p:sp>
        <p:nvSpPr>
          <p:cNvPr id="22" name="テキスト ボックス 21">
            <a:extLst>
              <a:ext uri="{FF2B5EF4-FFF2-40B4-BE49-F238E27FC236}">
                <a16:creationId xmlns:a16="http://schemas.microsoft.com/office/drawing/2014/main" id="{1EBE714D-33BC-AD5A-3F89-9DAE95BF2F02}"/>
              </a:ext>
            </a:extLst>
          </p:cNvPr>
          <p:cNvSpPr txBox="1"/>
          <p:nvPr/>
        </p:nvSpPr>
        <p:spPr>
          <a:xfrm>
            <a:off x="3597701" y="3712541"/>
            <a:ext cx="3783330" cy="2251001"/>
          </a:xfrm>
          <a:prstGeom prst="rect">
            <a:avLst/>
          </a:prstGeom>
          <a:noFill/>
        </p:spPr>
        <p:txBody>
          <a:bodyPr wrap="square">
            <a:spAutoFit/>
          </a:bodyPr>
          <a:lstStyle/>
          <a:p>
            <a:pPr marL="72000" algn="just">
              <a:lnSpc>
                <a:spcPts val="1320"/>
              </a:lnSpc>
            </a:pPr>
            <a:r>
              <a:rPr lang="ja-JP" alt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050" kern="100" dirty="0">
                <a:effectLst/>
                <a:latin typeface="+mn-ea"/>
                <a:cs typeface="Times New Roman" panose="02020603050405020304" pitchFamily="18" charset="0"/>
              </a:rPr>
              <a:t>総務省が令和</a:t>
            </a:r>
            <a:r>
              <a:rPr lang="ja-JP" altLang="en-US" sz="1050" kern="100" dirty="0">
                <a:effectLst/>
                <a:latin typeface="+mn-ea"/>
                <a:cs typeface="Times New Roman" panose="02020603050405020304" pitchFamily="18" charset="0"/>
              </a:rPr>
              <a:t>６</a:t>
            </a:r>
            <a:r>
              <a:rPr lang="ja-JP" altLang="ja-JP" sz="1050" kern="100" dirty="0">
                <a:effectLst/>
                <a:latin typeface="+mn-ea"/>
                <a:cs typeface="Times New Roman" panose="02020603050405020304" pitchFamily="18" charset="0"/>
              </a:rPr>
              <a:t>年</a:t>
            </a:r>
            <a:r>
              <a:rPr lang="ja-JP" altLang="en-US" sz="1050" kern="100" dirty="0">
                <a:effectLst/>
                <a:latin typeface="+mn-ea"/>
                <a:cs typeface="Times New Roman" panose="02020603050405020304" pitchFamily="18" charset="0"/>
              </a:rPr>
              <a:t>２</a:t>
            </a:r>
            <a:r>
              <a:rPr lang="ja-JP" altLang="ja-JP" sz="1050" kern="100" dirty="0">
                <a:effectLst/>
                <a:latin typeface="+mn-ea"/>
                <a:cs typeface="Times New Roman" panose="02020603050405020304" pitchFamily="18" charset="0"/>
              </a:rPr>
              <a:t>月</a:t>
            </a:r>
            <a:r>
              <a:rPr lang="ja-JP" altLang="en-US" sz="1050" kern="100" dirty="0">
                <a:effectLst/>
                <a:latin typeface="+mn-ea"/>
                <a:cs typeface="Times New Roman" panose="02020603050405020304" pitchFamily="18" charset="0"/>
              </a:rPr>
              <a:t>６</a:t>
            </a:r>
            <a:r>
              <a:rPr lang="ja-JP" altLang="ja-JP" sz="1050" kern="100" dirty="0">
                <a:effectLst/>
                <a:latin typeface="+mn-ea"/>
                <a:cs typeface="Times New Roman" panose="02020603050405020304" pitchFamily="18" charset="0"/>
              </a:rPr>
              <a:t>日に公表した全国の都道府県庁所在市と政令指定都市の</a:t>
            </a:r>
            <a:r>
              <a:rPr lang="en-US" altLang="ja-JP" sz="1050" kern="100" dirty="0">
                <a:effectLst/>
                <a:latin typeface="+mn-ea"/>
                <a:cs typeface="Times New Roman" panose="02020603050405020304" pitchFamily="18" charset="0"/>
              </a:rPr>
              <a:t>2</a:t>
            </a:r>
            <a:r>
              <a:rPr lang="ja-JP" altLang="ja-JP" sz="1050" kern="100" dirty="0">
                <a:effectLst/>
                <a:latin typeface="+mn-ea"/>
                <a:cs typeface="Times New Roman" panose="02020603050405020304" pitchFamily="18" charset="0"/>
              </a:rPr>
              <a:t>人以上の世帯を対象に行った</a:t>
            </a:r>
            <a:r>
              <a:rPr lang="en-US" altLang="ja-JP" sz="1050" kern="100" dirty="0">
                <a:effectLst/>
                <a:latin typeface="+mn-ea"/>
                <a:cs typeface="Times New Roman" panose="02020603050405020304" pitchFamily="18" charset="0"/>
              </a:rPr>
              <a:t>2023</a:t>
            </a:r>
            <a:r>
              <a:rPr lang="ja-JP" altLang="ja-JP" sz="1050" kern="100" dirty="0">
                <a:effectLst/>
                <a:latin typeface="+mn-ea"/>
                <a:cs typeface="Times New Roman" panose="02020603050405020304" pitchFamily="18" charset="0"/>
              </a:rPr>
              <a:t>年の家計調査によると、喫茶代支出額において岐阜市は</a:t>
            </a:r>
            <a:r>
              <a:rPr lang="en-US" altLang="ja-JP" sz="1050" kern="100" dirty="0">
                <a:effectLst/>
                <a:latin typeface="+mn-ea"/>
                <a:cs typeface="Times New Roman" panose="02020603050405020304" pitchFamily="18" charset="0"/>
              </a:rPr>
              <a:t>1</a:t>
            </a:r>
            <a:r>
              <a:rPr lang="ja-JP" altLang="ja-JP" sz="1050" kern="100" dirty="0">
                <a:effectLst/>
                <a:latin typeface="+mn-ea"/>
                <a:cs typeface="Times New Roman" panose="02020603050405020304" pitchFamily="18" charset="0"/>
              </a:rPr>
              <a:t>世帯当たり</a:t>
            </a:r>
            <a:r>
              <a:rPr lang="en-US" altLang="ja-JP" sz="1050" kern="100" dirty="0">
                <a:effectLst/>
                <a:latin typeface="+mn-ea"/>
                <a:cs typeface="Times New Roman" panose="02020603050405020304" pitchFamily="18" charset="0"/>
              </a:rPr>
              <a:t>15,099</a:t>
            </a:r>
            <a:r>
              <a:rPr lang="ja-JP" altLang="ja-JP" sz="1050" kern="100" dirty="0">
                <a:effectLst/>
                <a:latin typeface="+mn-ea"/>
                <a:cs typeface="Times New Roman" panose="02020603050405020304" pitchFamily="18" charset="0"/>
              </a:rPr>
              <a:t>円、</a:t>
            </a:r>
            <a:r>
              <a:rPr lang="en-US" altLang="ja-JP" sz="1050" kern="100" dirty="0">
                <a:effectLst/>
                <a:latin typeface="+mn-ea"/>
                <a:cs typeface="Times New Roman" panose="02020603050405020304" pitchFamily="18" charset="0"/>
              </a:rPr>
              <a:t>2022</a:t>
            </a:r>
            <a:r>
              <a:rPr lang="ja-JP" altLang="ja-JP" sz="1050" kern="100" dirty="0">
                <a:effectLst/>
                <a:latin typeface="+mn-ea"/>
                <a:cs typeface="Times New Roman" panose="02020603050405020304" pitchFamily="18" charset="0"/>
              </a:rPr>
              <a:t>年の</a:t>
            </a:r>
            <a:r>
              <a:rPr lang="en-US" altLang="ja-JP" sz="1050" kern="100" dirty="0">
                <a:effectLst/>
                <a:latin typeface="+mn-ea"/>
                <a:cs typeface="Times New Roman" panose="02020603050405020304" pitchFamily="18" charset="0"/>
              </a:rPr>
              <a:t>15,616</a:t>
            </a:r>
            <a:r>
              <a:rPr lang="ja-JP" altLang="ja-JP" sz="1050" kern="100" dirty="0">
                <a:effectLst/>
                <a:latin typeface="+mn-ea"/>
                <a:cs typeface="Times New Roman" panose="02020603050405020304" pitchFamily="18" charset="0"/>
              </a:rPr>
              <a:t>円から</a:t>
            </a:r>
            <a:r>
              <a:rPr lang="en-US" altLang="ja-JP" sz="1050" kern="100" dirty="0">
                <a:effectLst/>
                <a:latin typeface="+mn-ea"/>
                <a:cs typeface="Times New Roman" panose="02020603050405020304" pitchFamily="18" charset="0"/>
              </a:rPr>
              <a:t>517</a:t>
            </a:r>
            <a:r>
              <a:rPr lang="ja-JP" altLang="ja-JP" sz="1050" kern="100" dirty="0">
                <a:effectLst/>
                <a:latin typeface="+mn-ea"/>
                <a:cs typeface="Times New Roman" panose="02020603050405020304" pitchFamily="18" charset="0"/>
              </a:rPr>
              <a:t>円減少したものの</a:t>
            </a:r>
            <a:r>
              <a:rPr lang="en-US" altLang="ja-JP" sz="1050" kern="100" dirty="0">
                <a:effectLst/>
                <a:latin typeface="+mn-ea"/>
                <a:cs typeface="Times New Roman" panose="02020603050405020304" pitchFamily="18" charset="0"/>
              </a:rPr>
              <a:t>4</a:t>
            </a:r>
            <a:r>
              <a:rPr lang="ja-JP" altLang="ja-JP" sz="1050" kern="100" dirty="0">
                <a:effectLst/>
                <a:latin typeface="+mn-ea"/>
                <a:cs typeface="Times New Roman" panose="02020603050405020304" pitchFamily="18" charset="0"/>
              </a:rPr>
              <a:t>年連続で日本一となりました。</a:t>
            </a:r>
            <a:endParaRPr lang="en-US" altLang="ja-JP" sz="1050" kern="100" dirty="0">
              <a:effectLst/>
              <a:latin typeface="+mn-ea"/>
              <a:cs typeface="Times New Roman" panose="02020603050405020304" pitchFamily="18" charset="0"/>
            </a:endParaRPr>
          </a:p>
          <a:p>
            <a:pPr marL="72000" algn="just">
              <a:lnSpc>
                <a:spcPts val="1320"/>
              </a:lnSpc>
            </a:pPr>
            <a:r>
              <a:rPr lang="ja-JP" altLang="en-US" sz="1050" kern="100" dirty="0">
                <a:effectLst/>
                <a:latin typeface="+mn-ea"/>
                <a:cs typeface="Times New Roman" panose="02020603050405020304" pitchFamily="18" charset="0"/>
              </a:rPr>
              <a:t>　</a:t>
            </a:r>
            <a:r>
              <a:rPr lang="ja-JP" altLang="ja-JP" sz="1050" kern="100" dirty="0">
                <a:effectLst/>
                <a:latin typeface="+mn-ea"/>
                <a:cs typeface="Times New Roman" panose="02020603050405020304" pitchFamily="18" charset="0"/>
              </a:rPr>
              <a:t>ちなみに</a:t>
            </a:r>
            <a:r>
              <a:rPr lang="en-US" altLang="ja-JP" sz="1050" kern="100" dirty="0">
                <a:effectLst/>
                <a:latin typeface="+mn-ea"/>
                <a:cs typeface="Times New Roman" panose="02020603050405020304" pitchFamily="18" charset="0"/>
              </a:rPr>
              <a:t>2</a:t>
            </a:r>
            <a:r>
              <a:rPr lang="ja-JP" altLang="ja-JP" sz="1050" kern="100" dirty="0">
                <a:effectLst/>
                <a:latin typeface="+mn-ea"/>
                <a:cs typeface="Times New Roman" panose="02020603050405020304" pitchFamily="18" charset="0"/>
              </a:rPr>
              <a:t>位は</a:t>
            </a:r>
            <a:r>
              <a:rPr lang="en-US" altLang="ja-JP" sz="1050" kern="100" dirty="0">
                <a:effectLst/>
                <a:latin typeface="+mn-ea"/>
                <a:cs typeface="Times New Roman" panose="02020603050405020304" pitchFamily="18" charset="0"/>
              </a:rPr>
              <a:t>2020</a:t>
            </a:r>
            <a:r>
              <a:rPr lang="ja-JP" altLang="ja-JP" sz="1050" kern="100" dirty="0">
                <a:effectLst/>
                <a:latin typeface="+mn-ea"/>
                <a:cs typeface="Times New Roman" panose="02020603050405020304" pitchFamily="18" charset="0"/>
              </a:rPr>
              <a:t>年神戸市、</a:t>
            </a:r>
            <a:r>
              <a:rPr lang="en-US" altLang="ja-JP" sz="1050" kern="100" dirty="0">
                <a:effectLst/>
                <a:latin typeface="+mn-ea"/>
                <a:cs typeface="Times New Roman" panose="02020603050405020304" pitchFamily="18" charset="0"/>
              </a:rPr>
              <a:t>2021</a:t>
            </a:r>
            <a:r>
              <a:rPr lang="ja-JP" altLang="ja-JP" sz="1050" kern="100" dirty="0">
                <a:effectLst/>
                <a:latin typeface="+mn-ea"/>
                <a:cs typeface="Times New Roman" panose="02020603050405020304" pitchFamily="18" charset="0"/>
              </a:rPr>
              <a:t>年東京都区部、</a:t>
            </a:r>
            <a:r>
              <a:rPr lang="en-US" altLang="ja-JP" sz="1050" kern="100" dirty="0">
                <a:effectLst/>
                <a:latin typeface="+mn-ea"/>
                <a:cs typeface="Times New Roman" panose="02020603050405020304" pitchFamily="18" charset="0"/>
              </a:rPr>
              <a:t>2022</a:t>
            </a:r>
            <a:r>
              <a:rPr lang="ja-JP" altLang="ja-JP" sz="1050" kern="100" dirty="0">
                <a:effectLst/>
                <a:latin typeface="+mn-ea"/>
                <a:cs typeface="Times New Roman" panose="02020603050405020304" pitchFamily="18" charset="0"/>
              </a:rPr>
              <a:t>年名古屋市、</a:t>
            </a:r>
            <a:r>
              <a:rPr lang="en-US" altLang="ja-JP" sz="1050" kern="100" dirty="0">
                <a:effectLst/>
                <a:latin typeface="+mn-ea"/>
                <a:cs typeface="Times New Roman" panose="02020603050405020304" pitchFamily="18" charset="0"/>
              </a:rPr>
              <a:t>2023</a:t>
            </a:r>
            <a:r>
              <a:rPr lang="ja-JP" altLang="ja-JP" sz="1050" kern="100" dirty="0">
                <a:effectLst/>
                <a:latin typeface="+mn-ea"/>
                <a:cs typeface="Times New Roman" panose="02020603050405020304" pitchFamily="18" charset="0"/>
              </a:rPr>
              <a:t>年東京都区部となっており、年を追うごとに</a:t>
            </a:r>
            <a:r>
              <a:rPr lang="en-US" altLang="ja-JP" sz="1050" kern="100" dirty="0">
                <a:effectLst/>
                <a:latin typeface="+mn-ea"/>
                <a:cs typeface="Times New Roman" panose="02020603050405020304" pitchFamily="18" charset="0"/>
              </a:rPr>
              <a:t>1</a:t>
            </a:r>
            <a:r>
              <a:rPr lang="ja-JP" altLang="ja-JP" sz="1050" kern="100" dirty="0">
                <a:effectLst/>
                <a:latin typeface="+mn-ea"/>
                <a:cs typeface="Times New Roman" panose="02020603050405020304" pitchFamily="18" charset="0"/>
              </a:rPr>
              <a:t>位岐阜市との差を詰めています。</a:t>
            </a:r>
            <a:endParaRPr lang="en-US" altLang="ja-JP" sz="1050" kern="100" dirty="0">
              <a:effectLst/>
              <a:latin typeface="+mn-ea"/>
              <a:cs typeface="Times New Roman" panose="02020603050405020304" pitchFamily="18" charset="0"/>
            </a:endParaRPr>
          </a:p>
          <a:p>
            <a:pPr marL="72000" algn="just">
              <a:lnSpc>
                <a:spcPts val="1320"/>
              </a:lnSpc>
            </a:pPr>
            <a:r>
              <a:rPr lang="ja-JP" altLang="en-US" sz="1050" kern="100" dirty="0">
                <a:effectLst/>
                <a:latin typeface="+mn-ea"/>
                <a:cs typeface="Times New Roman" panose="02020603050405020304" pitchFamily="18" charset="0"/>
              </a:rPr>
              <a:t>　</a:t>
            </a:r>
            <a:r>
              <a:rPr lang="ja-JP" altLang="ja-JP" sz="1050" kern="100" dirty="0">
                <a:effectLst/>
                <a:latin typeface="+mn-ea"/>
                <a:cs typeface="Times New Roman" panose="02020603050405020304" pitchFamily="18" charset="0"/>
              </a:rPr>
              <a:t>岐阜市では</a:t>
            </a:r>
            <a:r>
              <a:rPr lang="en-US" altLang="ja-JP" sz="1050" kern="100" dirty="0">
                <a:effectLst/>
                <a:latin typeface="+mn-ea"/>
                <a:cs typeface="Times New Roman" panose="02020603050405020304" pitchFamily="18" charset="0"/>
              </a:rPr>
              <a:t>2012</a:t>
            </a:r>
            <a:r>
              <a:rPr lang="ja-JP" altLang="ja-JP" sz="1050" kern="100" dirty="0">
                <a:effectLst/>
                <a:latin typeface="+mn-ea"/>
                <a:cs typeface="Times New Roman" panose="02020603050405020304" pitchFamily="18" charset="0"/>
              </a:rPr>
              <a:t>（平成</a:t>
            </a:r>
            <a:r>
              <a:rPr lang="en-US" altLang="ja-JP" sz="1050" kern="100" dirty="0">
                <a:effectLst/>
                <a:latin typeface="+mn-ea"/>
                <a:cs typeface="Times New Roman" panose="02020603050405020304" pitchFamily="18" charset="0"/>
              </a:rPr>
              <a:t>24</a:t>
            </a:r>
            <a:r>
              <a:rPr lang="ja-JP" altLang="ja-JP" sz="1050" kern="100" dirty="0">
                <a:effectLst/>
                <a:latin typeface="+mn-ea"/>
                <a:cs typeface="Times New Roman" panose="02020603050405020304" pitchFamily="18" charset="0"/>
              </a:rPr>
              <a:t>）年より「珈琲・喫茶店」文化を活かした地域振興活動を行っており、</a:t>
            </a:r>
            <a:r>
              <a:rPr lang="en-US" altLang="ja-JP" sz="1050" kern="100" dirty="0">
                <a:effectLst/>
                <a:latin typeface="+mn-ea"/>
                <a:cs typeface="Times New Roman" panose="02020603050405020304" pitchFamily="18" charset="0"/>
              </a:rPr>
              <a:t>2024</a:t>
            </a:r>
            <a:r>
              <a:rPr lang="ja-JP" altLang="ja-JP" sz="1050" kern="100" dirty="0">
                <a:effectLst/>
                <a:latin typeface="+mn-ea"/>
                <a:cs typeface="Times New Roman" panose="02020603050405020304" pitchFamily="18" charset="0"/>
              </a:rPr>
              <a:t>年も</a:t>
            </a:r>
            <a:r>
              <a:rPr lang="en-US" altLang="ja-JP" sz="1050" kern="100" dirty="0">
                <a:effectLst/>
                <a:latin typeface="+mn-ea"/>
                <a:cs typeface="Times New Roman" panose="02020603050405020304" pitchFamily="18" charset="0"/>
              </a:rPr>
              <a:t>1</a:t>
            </a:r>
            <a:r>
              <a:rPr lang="ja-JP" altLang="ja-JP" sz="1050" kern="100" dirty="0">
                <a:effectLst/>
                <a:latin typeface="+mn-ea"/>
                <a:cs typeface="Times New Roman" panose="02020603050405020304" pitchFamily="18" charset="0"/>
              </a:rPr>
              <a:t>位を守れるかが注目されます。</a:t>
            </a:r>
            <a:r>
              <a:rPr lang="ja-JP" altLang="en-US" sz="1050" kern="100" dirty="0">
                <a:effectLst/>
                <a:latin typeface="+mn-ea"/>
                <a:cs typeface="Times New Roman" panose="02020603050405020304" pitchFamily="18" charset="0"/>
              </a:rPr>
              <a:t>家計調査では餃子をめぐって、浜松市、宮崎市、宇都宮市もしのぎを削っており、地域経済戦略の一端が垣間見えます。</a:t>
            </a:r>
            <a:endParaRPr lang="ja-JP" altLang="ja-JP" sz="1050" kern="100" dirty="0">
              <a:effectLst/>
              <a:latin typeface="+mn-ea"/>
              <a:cs typeface="Times New Roman" panose="02020603050405020304" pitchFamily="18" charset="0"/>
            </a:endParaRPr>
          </a:p>
        </p:txBody>
      </p:sp>
      <p:sp>
        <p:nvSpPr>
          <p:cNvPr id="8" name="テキスト ボックス 7">
            <a:extLst>
              <a:ext uri="{FF2B5EF4-FFF2-40B4-BE49-F238E27FC236}">
                <a16:creationId xmlns:a16="http://schemas.microsoft.com/office/drawing/2014/main" id="{1E9B0CA2-2D55-811B-35E1-3A14D4EB8CA0}"/>
              </a:ext>
            </a:extLst>
          </p:cNvPr>
          <p:cNvSpPr txBox="1"/>
          <p:nvPr/>
        </p:nvSpPr>
        <p:spPr>
          <a:xfrm>
            <a:off x="263474" y="3415200"/>
            <a:ext cx="6097809" cy="268535"/>
          </a:xfrm>
          <a:prstGeom prst="rect">
            <a:avLst/>
          </a:prstGeom>
          <a:noFill/>
        </p:spPr>
        <p:txBody>
          <a:bodyPr wrap="square">
            <a:spAutoFit/>
          </a:bodyPr>
          <a:lstStyle/>
          <a:p>
            <a:pPr algn="just">
              <a:lnSpc>
                <a:spcPts val="1500"/>
              </a:lnSpc>
              <a:spcBef>
                <a:spcPts val="600"/>
              </a:spcBef>
            </a:pPr>
            <a:r>
              <a:rPr lang="en-US" altLang="ja-JP" sz="1200" b="1" i="1" kern="100" dirty="0">
                <a:solidFill>
                  <a:srgbClr val="0070C0"/>
                </a:solidFill>
                <a:effectLst/>
                <a:latin typeface="ＭＳ ゴシック" panose="020B0609070205080204" pitchFamily="49" charset="-128"/>
                <a:ea typeface="ＭＳ 明朝" panose="02020609040205080304" pitchFamily="17" charset="-128"/>
                <a:cs typeface="Times New Roman" panose="02020603050405020304" pitchFamily="18" charset="0"/>
              </a:rPr>
              <a:t>▶</a:t>
            </a:r>
            <a:r>
              <a:rPr lang="ja-JP" altLang="en-US"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岐阜市４年連続第１位！「喫茶代支出額」～総務省　家計調査（</a:t>
            </a:r>
            <a:r>
              <a:rPr lang="en-US"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2023</a:t>
            </a:r>
            <a:r>
              <a:rPr lang="ja-JP" altLang="en-US"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年）より～</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24" name="図 23">
            <a:extLst>
              <a:ext uri="{FF2B5EF4-FFF2-40B4-BE49-F238E27FC236}">
                <a16:creationId xmlns:a16="http://schemas.microsoft.com/office/drawing/2014/main" id="{B76AC90A-28C6-2CB2-B9F5-C84746751967}"/>
              </a:ext>
            </a:extLst>
          </p:cNvPr>
          <p:cNvPicPr>
            <a:picLocks noChangeAspect="1"/>
          </p:cNvPicPr>
          <p:nvPr/>
        </p:nvPicPr>
        <p:blipFill>
          <a:blip r:embed="rId7"/>
          <a:stretch>
            <a:fillRect/>
          </a:stretch>
        </p:blipFill>
        <p:spPr>
          <a:xfrm>
            <a:off x="402131" y="6423947"/>
            <a:ext cx="3298340" cy="2584230"/>
          </a:xfrm>
          <a:prstGeom prst="rect">
            <a:avLst/>
          </a:prstGeom>
        </p:spPr>
      </p:pic>
      <p:grpSp>
        <p:nvGrpSpPr>
          <p:cNvPr id="28" name="グループ化 27">
            <a:extLst>
              <a:ext uri="{FF2B5EF4-FFF2-40B4-BE49-F238E27FC236}">
                <a16:creationId xmlns:a16="http://schemas.microsoft.com/office/drawing/2014/main" id="{C7418622-0F84-5EF8-0EA8-C6C15A0380C7}"/>
              </a:ext>
            </a:extLst>
          </p:cNvPr>
          <p:cNvGrpSpPr/>
          <p:nvPr/>
        </p:nvGrpSpPr>
        <p:grpSpPr>
          <a:xfrm>
            <a:off x="348709" y="3747330"/>
            <a:ext cx="3305261" cy="1988424"/>
            <a:chOff x="348709" y="3747330"/>
            <a:chExt cx="3305261" cy="1988424"/>
          </a:xfrm>
        </p:grpSpPr>
        <p:pic>
          <p:nvPicPr>
            <p:cNvPr id="11" name="図 10">
              <a:extLst>
                <a:ext uri="{FF2B5EF4-FFF2-40B4-BE49-F238E27FC236}">
                  <a16:creationId xmlns:a16="http://schemas.microsoft.com/office/drawing/2014/main" id="{CDE5462D-CBCA-A59D-9A6E-C45EFA1C78D2}"/>
                </a:ext>
              </a:extLst>
            </p:cNvPr>
            <p:cNvPicPr>
              <a:picLocks noChangeAspect="1"/>
            </p:cNvPicPr>
            <p:nvPr/>
          </p:nvPicPr>
          <p:blipFill>
            <a:blip r:embed="rId8"/>
            <a:stretch>
              <a:fillRect/>
            </a:stretch>
          </p:blipFill>
          <p:spPr>
            <a:xfrm>
              <a:off x="348709" y="3747330"/>
              <a:ext cx="3305261" cy="1988424"/>
            </a:xfrm>
            <a:prstGeom prst="rect">
              <a:avLst/>
            </a:prstGeom>
          </p:spPr>
        </p:pic>
        <p:sp>
          <p:nvSpPr>
            <p:cNvPr id="23" name="テキスト ボックス 22">
              <a:extLst>
                <a:ext uri="{FF2B5EF4-FFF2-40B4-BE49-F238E27FC236}">
                  <a16:creationId xmlns:a16="http://schemas.microsoft.com/office/drawing/2014/main" id="{8C2BABD8-BFE5-508A-F206-E95284476E71}"/>
                </a:ext>
              </a:extLst>
            </p:cNvPr>
            <p:cNvSpPr txBox="1"/>
            <p:nvPr/>
          </p:nvSpPr>
          <p:spPr>
            <a:xfrm>
              <a:off x="972319" y="4392981"/>
              <a:ext cx="576064" cy="215444"/>
            </a:xfrm>
            <a:prstGeom prst="rect">
              <a:avLst/>
            </a:prstGeom>
            <a:noFill/>
          </p:spPr>
          <p:txBody>
            <a:bodyPr wrap="square" rtlCol="0">
              <a:spAutoFit/>
            </a:bodyPr>
            <a:lstStyle/>
            <a:p>
              <a:r>
                <a:rPr kumimoji="1" lang="ja-JP" altLang="en-US" sz="800" dirty="0"/>
                <a:t>岐阜市</a:t>
              </a:r>
            </a:p>
          </p:txBody>
        </p:sp>
        <p:sp>
          <p:nvSpPr>
            <p:cNvPr id="25" name="テキスト ボックス 24">
              <a:extLst>
                <a:ext uri="{FF2B5EF4-FFF2-40B4-BE49-F238E27FC236}">
                  <a16:creationId xmlns:a16="http://schemas.microsoft.com/office/drawing/2014/main" id="{1FEADCD1-49FA-F985-0132-486266B8B80B}"/>
                </a:ext>
              </a:extLst>
            </p:cNvPr>
            <p:cNvSpPr txBox="1"/>
            <p:nvPr/>
          </p:nvSpPr>
          <p:spPr>
            <a:xfrm>
              <a:off x="1044327" y="4721196"/>
              <a:ext cx="354415" cy="215444"/>
            </a:xfrm>
            <a:prstGeom prst="rect">
              <a:avLst/>
            </a:prstGeom>
            <a:noFill/>
          </p:spPr>
          <p:txBody>
            <a:bodyPr wrap="square" rtlCol="0">
              <a:spAutoFit/>
            </a:bodyPr>
            <a:lstStyle/>
            <a:p>
              <a:r>
                <a:rPr kumimoji="1" lang="en-US" altLang="ja-JP" sz="800" dirty="0"/>
                <a:t>2</a:t>
              </a:r>
              <a:r>
                <a:rPr kumimoji="1" lang="ja-JP" altLang="en-US" sz="800" dirty="0"/>
                <a:t>位</a:t>
              </a:r>
            </a:p>
          </p:txBody>
        </p:sp>
        <p:sp>
          <p:nvSpPr>
            <p:cNvPr id="27" name="テキスト ボックス 26">
              <a:extLst>
                <a:ext uri="{FF2B5EF4-FFF2-40B4-BE49-F238E27FC236}">
                  <a16:creationId xmlns:a16="http://schemas.microsoft.com/office/drawing/2014/main" id="{CC7B5379-0603-6957-B69A-1F155B5E5724}"/>
                </a:ext>
              </a:extLst>
            </p:cNvPr>
            <p:cNvSpPr txBox="1"/>
            <p:nvPr/>
          </p:nvSpPr>
          <p:spPr>
            <a:xfrm>
              <a:off x="1044327" y="5004759"/>
              <a:ext cx="576064" cy="215444"/>
            </a:xfrm>
            <a:prstGeom prst="rect">
              <a:avLst/>
            </a:prstGeom>
            <a:noFill/>
          </p:spPr>
          <p:txBody>
            <a:bodyPr wrap="square" rtlCol="0">
              <a:spAutoFit/>
            </a:bodyPr>
            <a:lstStyle/>
            <a:p>
              <a:r>
                <a:rPr kumimoji="1" lang="ja-JP" altLang="en-US" sz="800" dirty="0"/>
                <a:t>全国</a:t>
              </a:r>
            </a:p>
          </p:txBody>
        </p:sp>
      </p:grpSp>
    </p:spTree>
    <p:extLst>
      <p:ext uri="{BB962C8B-B14F-4D97-AF65-F5344CB8AC3E}">
        <p14:creationId xmlns:p14="http://schemas.microsoft.com/office/powerpoint/2010/main" val="8617726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SXHash xmlns="1119c2e5-8fb9-4d5f-baf1-202c530f2c34" xsi:nil="true"/>
    <IntlLangReviewDate xmlns="1119c2e5-8fb9-4d5f-baf1-202c530f2c34" xsi:nil="true"/>
    <PrimaryImageGen xmlns="1119c2e5-8fb9-4d5f-baf1-202c530f2c34">false</PrimaryImageGen>
    <TPInstallLocation xmlns="1119c2e5-8fb9-4d5f-baf1-202c530f2c34" xsi:nil="true"/>
    <IntlLangReview xmlns="1119c2e5-8fb9-4d5f-baf1-202c530f2c34" xsi:nil="true"/>
    <LocPublishedDependentAssetsLookup xmlns="1119c2e5-8fb9-4d5f-baf1-202c530f2c34" xsi:nil="true"/>
    <Manager xmlns="1119c2e5-8fb9-4d5f-baf1-202c530f2c34" xsi:nil="true"/>
    <NumericId xmlns="1119c2e5-8fb9-4d5f-baf1-202c530f2c34" xsi:nil="true"/>
    <OOCacheId xmlns="1119c2e5-8fb9-4d5f-baf1-202c530f2c34" xsi:nil="true"/>
    <AverageRating xmlns="1119c2e5-8fb9-4d5f-baf1-202c530f2c34" xsi:nil="true"/>
    <CSXUpdate xmlns="1119c2e5-8fb9-4d5f-baf1-202c530f2c34">false</CSXUpdate>
    <APDescription xmlns="1119c2e5-8fb9-4d5f-baf1-202c530f2c34" xsi:nil="true"/>
    <FeatureTagsTaxHTField0 xmlns="1119c2e5-8fb9-4d5f-baf1-202c530f2c34">
      <Terms xmlns="http://schemas.microsoft.com/office/infopath/2007/PartnerControls"/>
    </FeatureTagsTaxHTField0>
    <IntlLangReviewer xmlns="1119c2e5-8fb9-4d5f-baf1-202c530f2c34" xsi:nil="true"/>
    <OpenTemplate xmlns="1119c2e5-8fb9-4d5f-baf1-202c530f2c34">true</OpenTemplate>
    <TaxCatchAll xmlns="1119c2e5-8fb9-4d5f-baf1-202c530f2c34"/>
    <ApprovalLog xmlns="1119c2e5-8fb9-4d5f-baf1-202c530f2c34" xsi:nil="true"/>
    <TPComponent xmlns="1119c2e5-8fb9-4d5f-baf1-202c530f2c34" xsi:nil="true"/>
    <EditorialTags xmlns="1119c2e5-8fb9-4d5f-baf1-202c530f2c34" xsi:nil="true"/>
    <LastModifiedDateTime xmlns="1119c2e5-8fb9-4d5f-baf1-202c530f2c34" xsi:nil="true"/>
    <LegacyData xmlns="1119c2e5-8fb9-4d5f-baf1-202c530f2c34" xsi:nil="true"/>
    <TPLaunchHelpLink xmlns="1119c2e5-8fb9-4d5f-baf1-202c530f2c34" xsi:nil="true"/>
    <LocComments xmlns="1119c2e5-8fb9-4d5f-baf1-202c530f2c34" xsi:nil="true"/>
    <LocProcessedForMarketsLookup xmlns="1119c2e5-8fb9-4d5f-baf1-202c530f2c34" xsi:nil="true"/>
    <Milestone xmlns="1119c2e5-8fb9-4d5f-baf1-202c530f2c34">Beta 1</Milestone>
    <BusinessGroup xmlns="1119c2e5-8fb9-4d5f-baf1-202c530f2c34" xsi:nil="true"/>
    <Providers xmlns="1119c2e5-8fb9-4d5f-baf1-202c530f2c34" xsi:nil="true"/>
    <RecommendationsModifier xmlns="1119c2e5-8fb9-4d5f-baf1-202c530f2c34" xsi:nil="true"/>
    <SourceTitle xmlns="1119c2e5-8fb9-4d5f-baf1-202c530f2c34" xsi:nil="true"/>
    <HandoffToMSDN xmlns="1119c2e5-8fb9-4d5f-baf1-202c530f2c34" xsi:nil="true"/>
    <LocOverallHandbackStatusLookup xmlns="1119c2e5-8fb9-4d5f-baf1-202c530f2c34" xsi:nil="true"/>
    <DirectSourceMarket xmlns="1119c2e5-8fb9-4d5f-baf1-202c530f2c34" xsi:nil="true"/>
    <APEditor xmlns="1119c2e5-8fb9-4d5f-baf1-202c530f2c34">
      <UserInfo>
        <DisplayName/>
        <AccountId xsi:nil="true"/>
        <AccountType/>
      </UserInfo>
    </APEditor>
    <LocNewPublishedVersionLookup xmlns="1119c2e5-8fb9-4d5f-baf1-202c530f2c34" xsi:nil="true"/>
    <SubmitterId xmlns="1119c2e5-8fb9-4d5f-baf1-202c530f2c34" xsi:nil="true"/>
    <TemplateStatus xmlns="1119c2e5-8fb9-4d5f-baf1-202c530f2c34">Complete</TemplateStatus>
    <UAProjectedTotalWords xmlns="1119c2e5-8fb9-4d5f-baf1-202c530f2c34" xsi:nil="true"/>
    <Provider xmlns="1119c2e5-8fb9-4d5f-baf1-202c530f2c34" xsi:nil="true"/>
    <CSXSubmissionDate xmlns="1119c2e5-8fb9-4d5f-baf1-202c530f2c34" xsi:nil="true"/>
    <BlockPublish xmlns="1119c2e5-8fb9-4d5f-baf1-202c530f2c34" xsi:nil="true"/>
    <BugNumber xmlns="1119c2e5-8fb9-4d5f-baf1-202c530f2c34" xsi:nil="true"/>
    <TPLaunchHelpLinkType xmlns="1119c2e5-8fb9-4d5f-baf1-202c530f2c34">Template</TPLaunchHelpLinkType>
    <PublishStatusLookup xmlns="1119c2e5-8fb9-4d5f-baf1-202c530f2c34">
      <Value>452420</Value>
      <Value>502678</Value>
    </PublishStatusLookup>
    <ScenarioTagsTaxHTField0 xmlns="1119c2e5-8fb9-4d5f-baf1-202c530f2c34">
      <Terms xmlns="http://schemas.microsoft.com/office/infopath/2007/PartnerControls"/>
    </ScenarioTagsTaxHTField0>
    <TimesCloned xmlns="1119c2e5-8fb9-4d5f-baf1-202c530f2c34" xsi:nil="true"/>
    <IsDeleted xmlns="1119c2e5-8fb9-4d5f-baf1-202c530f2c34">false</IsDeleted>
    <OriginAsset xmlns="1119c2e5-8fb9-4d5f-baf1-202c530f2c34" xsi:nil="true"/>
    <UALocComments xmlns="1119c2e5-8fb9-4d5f-baf1-202c530f2c34" xsi:nil="true"/>
    <UALocRecommendation xmlns="1119c2e5-8fb9-4d5f-baf1-202c530f2c34">Localize</UALocRecommendation>
    <DSATActionTaken xmlns="1119c2e5-8fb9-4d5f-baf1-202c530f2c34" xsi:nil="true"/>
    <MachineTranslated xmlns="1119c2e5-8fb9-4d5f-baf1-202c530f2c34">false</MachineTranslated>
    <OutputCachingOn xmlns="1119c2e5-8fb9-4d5f-baf1-202c530f2c34">false</OutputCachingOn>
    <ParentAssetId xmlns="1119c2e5-8fb9-4d5f-baf1-202c530f2c34" xsi:nil="true"/>
    <APAuthor xmlns="1119c2e5-8fb9-4d5f-baf1-202c530f2c34">
      <UserInfo>
        <DisplayName>System Account</DisplayName>
        <AccountId>1073741823</AccountId>
        <AccountType/>
      </UserInfo>
    </APAuthor>
    <ClipArtFilename xmlns="1119c2e5-8fb9-4d5f-baf1-202c530f2c34" xsi:nil="true"/>
    <LocOverallLocStatusLookup xmlns="1119c2e5-8fb9-4d5f-baf1-202c530f2c34" xsi:nil="true"/>
    <LocOverallPreviewStatusLookup xmlns="1119c2e5-8fb9-4d5f-baf1-202c530f2c34" xsi:nil="true"/>
    <IntlLocPriority xmlns="1119c2e5-8fb9-4d5f-baf1-202c530f2c34" xsi:nil="true"/>
    <ApprovalStatus xmlns="1119c2e5-8fb9-4d5f-baf1-202c530f2c34">InProgress</ApprovalStatus>
    <LocManualTestRequired xmlns="1119c2e5-8fb9-4d5f-baf1-202c530f2c34" xsi:nil="true"/>
    <TPNamespace xmlns="1119c2e5-8fb9-4d5f-baf1-202c530f2c34" xsi:nil="true"/>
    <TemplateTemplateType xmlns="1119c2e5-8fb9-4d5f-baf1-202c530f2c34">PowerPoint 12 Default</TemplateTemplateType>
    <UANotes xmlns="1119c2e5-8fb9-4d5f-baf1-202c530f2c34" xsi:nil="true"/>
    <ThumbnailAssetId xmlns="1119c2e5-8fb9-4d5f-baf1-202c530f2c34" xsi:nil="true"/>
    <AssetId xmlns="1119c2e5-8fb9-4d5f-baf1-202c530f2c34">TP102773771</AssetId>
    <AssetType xmlns="1119c2e5-8fb9-4d5f-baf1-202c530f2c34" xsi:nil="true"/>
    <TPClientViewer xmlns="1119c2e5-8fb9-4d5f-baf1-202c530f2c34" xsi:nil="true"/>
    <TPFriendlyName xmlns="1119c2e5-8fb9-4d5f-baf1-202c530f2c34" xsi:nil="true"/>
    <PlannedPubDate xmlns="1119c2e5-8fb9-4d5f-baf1-202c530f2c34" xsi:nil="true"/>
    <PolicheckWords xmlns="1119c2e5-8fb9-4d5f-baf1-202c530f2c34" xsi:nil="true"/>
    <TPCommandLine xmlns="1119c2e5-8fb9-4d5f-baf1-202c530f2c34" xsi:nil="true"/>
    <LocOverallPublishStatusLookup xmlns="1119c2e5-8fb9-4d5f-baf1-202c530f2c34" xsi:nil="true"/>
    <LocPublishedLinkedAssetsLookup xmlns="1119c2e5-8fb9-4d5f-baf1-202c530f2c34" xsi:nil="true"/>
    <CrawlForDependencies xmlns="1119c2e5-8fb9-4d5f-baf1-202c530f2c34">false</CrawlForDependencies>
    <InternalTagsTaxHTField0 xmlns="1119c2e5-8fb9-4d5f-baf1-202c530f2c34">
      <Terms xmlns="http://schemas.microsoft.com/office/infopath/2007/PartnerControls"/>
    </InternalTagsTaxHTField0>
    <MarketSpecific xmlns="1119c2e5-8fb9-4d5f-baf1-202c530f2c34" xsi:nil="true"/>
    <LastHandOff xmlns="1119c2e5-8fb9-4d5f-baf1-202c530f2c34" xsi:nil="true"/>
    <LocProcessedForHandoffsLookup xmlns="1119c2e5-8fb9-4d5f-baf1-202c530f2c34" xsi:nil="true"/>
    <LocalizationTagsTaxHTField0 xmlns="1119c2e5-8fb9-4d5f-baf1-202c530f2c34">
      <Terms xmlns="http://schemas.microsoft.com/office/infopath/2007/PartnerControls"/>
    </LocalizationTagsTaxHTField0>
    <VoteCount xmlns="1119c2e5-8fb9-4d5f-baf1-202c530f2c34" xsi:nil="true"/>
    <ContentItem xmlns="1119c2e5-8fb9-4d5f-baf1-202c530f2c34" xsi:nil="true"/>
    <Markets xmlns="1119c2e5-8fb9-4d5f-baf1-202c530f2c34"/>
    <OriginalSourceMarket xmlns="1119c2e5-8fb9-4d5f-baf1-202c530f2c34" xsi:nil="true"/>
    <PublishTargets xmlns="1119c2e5-8fb9-4d5f-baf1-202c530f2c34">OfficeOnline</PublishTargets>
    <ShowIn xmlns="1119c2e5-8fb9-4d5f-baf1-202c530f2c34">Show everywhere</ShowIn>
    <UACurrentWords xmlns="1119c2e5-8fb9-4d5f-baf1-202c530f2c34" xsi:nil="true"/>
    <TPApplication xmlns="1119c2e5-8fb9-4d5f-baf1-202c530f2c34" xsi:nil="true"/>
    <AssetExpire xmlns="1119c2e5-8fb9-4d5f-baf1-202c530f2c34">2100-01-01T00:00:00+00:00</AssetExpire>
    <CampaignTagsTaxHTField0 xmlns="1119c2e5-8fb9-4d5f-baf1-202c530f2c34">
      <Terms xmlns="http://schemas.microsoft.com/office/infopath/2007/PartnerControls"/>
    </CampaignTagsTaxHTField0>
    <LocLastLocAttemptVersionLookup xmlns="1119c2e5-8fb9-4d5f-baf1-202c530f2c34">134650</LocLastLocAttemptVersionLookup>
    <LocLastLocAttemptVersionTypeLookup xmlns="1119c2e5-8fb9-4d5f-baf1-202c530f2c34" xsi:nil="true"/>
    <AssetStart xmlns="1119c2e5-8fb9-4d5f-baf1-202c530f2c34">2011-11-08T08:02:55+00:00</AssetStart>
    <TPExecutable xmlns="1119c2e5-8fb9-4d5f-baf1-202c530f2c34" xsi:nil="true"/>
    <FriendlyTitle xmlns="1119c2e5-8fb9-4d5f-baf1-202c530f2c34" xsi:nil="true"/>
    <LocRecommendedHandoff xmlns="1119c2e5-8fb9-4d5f-baf1-202c530f2c34" xsi:nil="true"/>
    <TPAppVersion xmlns="1119c2e5-8fb9-4d5f-baf1-202c530f2c34" xsi:nil="true"/>
    <AcquiredFrom xmlns="1119c2e5-8fb9-4d5f-baf1-202c530f2c34">Internal MS</AcquiredFrom>
    <IsSearchable xmlns="1119c2e5-8fb9-4d5f-baf1-202c530f2c34">true</IsSearchable>
    <CSXSubmissionMarket xmlns="1119c2e5-8fb9-4d5f-baf1-202c530f2c34" xsi:nil="true"/>
    <Downloads xmlns="1119c2e5-8fb9-4d5f-baf1-202c530f2c34">0</Downloads>
    <EditorialStatus xmlns="1119c2e5-8fb9-4d5f-baf1-202c530f2c34">Complete</EditorialStatus>
    <ArtSampleDocs xmlns="1119c2e5-8fb9-4d5f-baf1-202c530f2c34" xsi:nil="true"/>
    <TrustLevel xmlns="1119c2e5-8fb9-4d5f-baf1-202c530f2c34">1 Microsoft Managed Content</TrustLevel>
    <OriginalRelease xmlns="1119c2e5-8fb9-4d5f-baf1-202c530f2c34">14</OriginalRelease>
    <LocMarketGroupTiers2 xmlns="1119c2e5-8fb9-4d5f-baf1-202c530f2c3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F6E1CA76AAD4564AAF106FC3CFA868360400186944AA932D8046A3B88E9B37BEBDF5" ma:contentTypeVersion="57" ma:contentTypeDescription="Create a new document." ma:contentTypeScope="" ma:versionID="99516f8994b63f46a279aa564b61ee37">
  <xsd:schema xmlns:xsd="http://www.w3.org/2001/XMLSchema" xmlns:xs="http://www.w3.org/2001/XMLSchema" xmlns:p="http://schemas.microsoft.com/office/2006/metadata/properties" xmlns:ns2="1119c2e5-8fb9-4d5f-baf1-202c530f2c34" targetNamespace="http://schemas.microsoft.com/office/2006/metadata/properties" ma:root="true" ma:fieldsID="4ccc0999b57010467b6aff3ba0e15941" ns2:_="">
    <xsd:import namespace="1119c2e5-8fb9-4d5f-baf1-202c530f2c34"/>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9c2e5-8fb9-4d5f-baf1-202c530f2c34"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04032b9e-8ee6-4e89-b9db-4ffff205d025}"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388FC2BA-F530-4FF7-911A-621CAE6AFBD3}" ma:internalName="CSXSubmissionMarket" ma:readOnly="false" ma:showField="MarketName" ma:web="1119c2e5-8fb9-4d5f-baf1-202c530f2c34">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dcf7547-996b-4a0e-b7d1-0f761d14131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4D83B164-8C00-474C-8363-38E0B8FF22E3}" ma:internalName="InProjectListLookup" ma:readOnly="true" ma:showField="InProjectLis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e5aec8e1-0842-4156-acaa-2defcf90540a}"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4D83B164-8C00-474C-8363-38E0B8FF22E3}" ma:internalName="LastCompleteVersionLookup" ma:readOnly="true" ma:showField="LastComplete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4D83B164-8C00-474C-8363-38E0B8FF22E3}" ma:internalName="LastPreviewErrorLookup" ma:readOnly="true" ma:showField="LastPreview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4D83B164-8C00-474C-8363-38E0B8FF22E3}" ma:internalName="LastPreviewResultLookup" ma:readOnly="true" ma:showField="LastPreview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4D83B164-8C00-474C-8363-38E0B8FF22E3}" ma:internalName="LastPreviewAttemptDateLookup" ma:readOnly="true" ma:showField="LastPreview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4D83B164-8C00-474C-8363-38E0B8FF22E3}" ma:internalName="LastPreviewedByLookup" ma:readOnly="true" ma:showField="LastPreview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4D83B164-8C00-474C-8363-38E0B8FF22E3}" ma:internalName="LastPreviewTimeLookup" ma:readOnly="true" ma:showField="LastPreview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4D83B164-8C00-474C-8363-38E0B8FF22E3}" ma:internalName="LastPreviewVersionLookup" ma:readOnly="true" ma:showField="LastPreview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4D83B164-8C00-474C-8363-38E0B8FF22E3}" ma:internalName="LastPublishErrorLookup" ma:readOnly="true" ma:showField="LastPublish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4D83B164-8C00-474C-8363-38E0B8FF22E3}" ma:internalName="LastPublishResultLookup" ma:readOnly="true" ma:showField="LastPublish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4D83B164-8C00-474C-8363-38E0B8FF22E3}" ma:internalName="LastPublishAttemptDateLookup" ma:readOnly="true" ma:showField="LastPublish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4D83B164-8C00-474C-8363-38E0B8FF22E3}" ma:internalName="LastPublishedByLookup" ma:readOnly="true" ma:showField="LastPublish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4D83B164-8C00-474C-8363-38E0B8FF22E3}" ma:internalName="LastPublishTimeLookup" ma:readOnly="true" ma:showField="LastPublish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4D83B164-8C00-474C-8363-38E0B8FF22E3}" ma:internalName="LastPublishVersionLookup" ma:readOnly="true" ma:showField="LastPublish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C39992D-5589-4A4E-8B38-02E0637E5C25}" ma:internalName="LocLastLocAttemptVersionLookup" ma:readOnly="false" ma:showField="LastLocAttemptVersion" ma:web="1119c2e5-8fb9-4d5f-baf1-202c530f2c34">
      <xsd:simpleType>
        <xsd:restriction base="dms:Lookup"/>
      </xsd:simpleType>
    </xsd:element>
    <xsd:element name="LocLastLocAttemptVersionTypeLookup" ma:index="72" nillable="true" ma:displayName="Loc Last Loc Attempt Version Type" ma:default="" ma:list="{BC39992D-5589-4A4E-8B38-02E0637E5C25}" ma:internalName="LocLastLocAttemptVersionTypeLookup" ma:readOnly="true" ma:showField="LastLocAttemptVersionType" ma:web="1119c2e5-8fb9-4d5f-baf1-202c530f2c34">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C39992D-5589-4A4E-8B38-02E0637E5C25}" ma:internalName="LocNewPublishedVersionLookup" ma:readOnly="true" ma:showField="NewPublishedVersion" ma:web="1119c2e5-8fb9-4d5f-baf1-202c530f2c34">
      <xsd:simpleType>
        <xsd:restriction base="dms:Lookup"/>
      </xsd:simpleType>
    </xsd:element>
    <xsd:element name="LocOverallHandbackStatusLookup" ma:index="76" nillable="true" ma:displayName="Loc Overall Handback Status" ma:default="" ma:list="{BC39992D-5589-4A4E-8B38-02E0637E5C25}" ma:internalName="LocOverallHandbackStatusLookup" ma:readOnly="true" ma:showField="OverallHandbackStatus" ma:web="1119c2e5-8fb9-4d5f-baf1-202c530f2c34">
      <xsd:simpleType>
        <xsd:restriction base="dms:Lookup"/>
      </xsd:simpleType>
    </xsd:element>
    <xsd:element name="LocOverallLocStatusLookup" ma:index="77" nillable="true" ma:displayName="Loc Overall Localize Status" ma:default="" ma:list="{BC39992D-5589-4A4E-8B38-02E0637E5C25}" ma:internalName="LocOverallLocStatusLookup" ma:readOnly="true" ma:showField="OverallLocStatus" ma:web="1119c2e5-8fb9-4d5f-baf1-202c530f2c34">
      <xsd:simpleType>
        <xsd:restriction base="dms:Lookup"/>
      </xsd:simpleType>
    </xsd:element>
    <xsd:element name="LocOverallPreviewStatusLookup" ma:index="78" nillable="true" ma:displayName="Loc Overall Preview Status" ma:default="" ma:list="{BC39992D-5589-4A4E-8B38-02E0637E5C25}" ma:internalName="LocOverallPreviewStatusLookup" ma:readOnly="true" ma:showField="OverallPreviewStatus" ma:web="1119c2e5-8fb9-4d5f-baf1-202c530f2c34">
      <xsd:simpleType>
        <xsd:restriction base="dms:Lookup"/>
      </xsd:simpleType>
    </xsd:element>
    <xsd:element name="LocOverallPublishStatusLookup" ma:index="79" nillable="true" ma:displayName="Loc Overall Publish Status" ma:default="" ma:list="{BC39992D-5589-4A4E-8B38-02E0637E5C25}" ma:internalName="LocOverallPublishStatusLookup" ma:readOnly="true" ma:showField="OverallPublishStatus" ma:web="1119c2e5-8fb9-4d5f-baf1-202c530f2c34">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C39992D-5589-4A4E-8B38-02E0637E5C25}" ma:internalName="LocProcessedForHandoffsLookup" ma:readOnly="true" ma:showField="ProcessedForHandoffs" ma:web="1119c2e5-8fb9-4d5f-baf1-202c530f2c34">
      <xsd:simpleType>
        <xsd:restriction base="dms:Lookup"/>
      </xsd:simpleType>
    </xsd:element>
    <xsd:element name="LocProcessedForMarketsLookup" ma:index="82" nillable="true" ma:displayName="Loc Processed For Markets" ma:default="" ma:list="{BC39992D-5589-4A4E-8B38-02E0637E5C25}" ma:internalName="LocProcessedForMarketsLookup" ma:readOnly="true" ma:showField="ProcessedForMarkets" ma:web="1119c2e5-8fb9-4d5f-baf1-202c530f2c34">
      <xsd:simpleType>
        <xsd:restriction base="dms:Lookup"/>
      </xsd:simpleType>
    </xsd:element>
    <xsd:element name="LocPublishedDependentAssetsLookup" ma:index="83" nillable="true" ma:displayName="Loc Published Dependent Assets" ma:default="" ma:list="{BC39992D-5589-4A4E-8B38-02E0637E5C25}" ma:internalName="LocPublishedDependentAssetsLookup" ma:readOnly="true" ma:showField="PublishedDependentAssets" ma:web="1119c2e5-8fb9-4d5f-baf1-202c530f2c34">
      <xsd:simpleType>
        <xsd:restriction base="dms:Lookup"/>
      </xsd:simpleType>
    </xsd:element>
    <xsd:element name="LocPublishedLinkedAssetsLookup" ma:index="84" nillable="true" ma:displayName="Loc Published Linked Assets" ma:default="" ma:list="{BC39992D-5589-4A4E-8B38-02E0637E5C25}" ma:internalName="LocPublishedLinkedAssetsLookup" ma:readOnly="true" ma:showField="PublishedLinkedAssets" ma:web="1119c2e5-8fb9-4d5f-baf1-202c530f2c34">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28ca5b26-415b-4822-b35b-d9a845b1b83b}"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388FC2BA-F530-4FF7-911A-621CAE6AFBD3}" ma:internalName="Markets" ma:readOnly="false" ma:showField="MarketNa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4D83B164-8C00-474C-8363-38E0B8FF22E3}" ma:internalName="NumOfRatingsLookup" ma:readOnly="true" ma:showField="NumOfRating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4D83B164-8C00-474C-8363-38E0B8FF22E3}" ma:internalName="PublishStatusLookup" ma:readOnly="false" ma:showField="PublishStatu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1c8e7b99-44ca-46c8-84b8-12cd8d7cf8ee}"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c59171da-55f1-4c8b-8421-0d1d3f99d741}" ma:internalName="TaxCatchAll" ma:showField="CatchAllData"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c59171da-55f1-4c8b-8421-0d1d3f99d741}" ma:internalName="TaxCatchAllLabel" ma:readOnly="true" ma:showField="CatchAllDataLabel"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939EDA-EE09-4224-82B0-6C4936D0A4DD}">
  <ds:schemaRefs>
    <ds:schemaRef ds:uri="http://schemas.microsoft.com/sharepoint/v3/contenttype/forms"/>
  </ds:schemaRefs>
</ds:datastoreItem>
</file>

<file path=customXml/itemProps2.xml><?xml version="1.0" encoding="utf-8"?>
<ds:datastoreItem xmlns:ds="http://schemas.openxmlformats.org/officeDocument/2006/customXml" ds:itemID="{DE51E62B-5042-4C2F-84BF-087733CA8974}">
  <ds:schemaRefs>
    <ds:schemaRef ds:uri="http://schemas.microsoft.com/office/2006/documentManagement/types"/>
    <ds:schemaRef ds:uri="http://www.w3.org/XML/1998/namespac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1119c2e5-8fb9-4d5f-baf1-202c530f2c34"/>
    <ds:schemaRef ds:uri="http://purl.org/dc/dcmitype/"/>
    <ds:schemaRef ds:uri="http://purl.org/dc/terms/"/>
  </ds:schemaRefs>
</ds:datastoreItem>
</file>

<file path=customXml/itemProps3.xml><?xml version="1.0" encoding="utf-8"?>
<ds:datastoreItem xmlns:ds="http://schemas.openxmlformats.org/officeDocument/2006/customXml" ds:itemID="{D93AD8B6-1E99-4A41-9173-AFB0988ABF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9c2e5-8fb9-4d5f-baf1-202c530f2c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サークル部員募集チラシ</Template>
  <TotalTime>2425</TotalTime>
  <Words>1058</Words>
  <Application>Microsoft Office PowerPoint</Application>
  <PresentationFormat>ユーザー設定</PresentationFormat>
  <Paragraphs>52</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UDPゴシック</vt:lpstr>
      <vt:lpstr>HGP創英角ｺﾞｼｯｸUB</vt:lpstr>
      <vt:lpstr>ＭＳ Ｐゴシック</vt:lpstr>
      <vt:lpstr>ＭＳ ゴシック</vt:lpstr>
      <vt:lpstr>YuGothic</vt:lpstr>
      <vt:lpstr>Arial</vt:lpstr>
      <vt:lpstr>Calibri</vt:lpstr>
      <vt:lpstr>Century</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岐阜県商工会連合会</dc:creator>
  <cp:lastModifiedBy>岐阜県商工会連合会</cp:lastModifiedBy>
  <cp:revision>35</cp:revision>
  <cp:lastPrinted>2024-02-15T06:55:18Z</cp:lastPrinted>
  <dcterms:created xsi:type="dcterms:W3CDTF">2023-08-08T02:22:22Z</dcterms:created>
  <dcterms:modified xsi:type="dcterms:W3CDTF">2024-03-18T04:52:33Z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0x010100F6E1CA76AAD4564AAF106FC3CFA868360400186944AA932D8046A3B88E9B37BEBDF5</vt:lpwstr>
  </property>
</Properties>
</file>