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sldIdLst>
    <p:sldId id="256" r:id="rId5"/>
    <p:sldId id="258" r:id="rId6"/>
  </p:sldIdLst>
  <p:sldSz cx="7561263" cy="10693400"/>
  <p:notesSz cx="6797675" cy="9926638"/>
  <p:defaultText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9">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ED8F7"/>
    <a:srgbClr val="7C08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howGuides="1">
      <p:cViewPr>
        <p:scale>
          <a:sx n="75" d="100"/>
          <a:sy n="75" d="100"/>
        </p:scale>
        <p:origin x="1632" y="54"/>
      </p:cViewPr>
      <p:guideLst>
        <p:guide orient="horz" pos="3369"/>
        <p:guide pos="238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S:\shokokai\gifushoko\1.&#20196;&#21644;7&#24180;&#24230;\4.&#24195;&#22495;&#25512;&#36914;&#35506;\02&#65306;&#24195;&#22495;&#25903;&#25588;&#23460;\05&#65306;&#22320;&#22495;&#32076;&#28168;&#12524;&#12509;&#12540;&#12488;\03&#65306;%20&#31532;&#65299;&#22238;&#22320;&#22495;&#32076;&#28168;&#12524;&#12509;&#12540;&#12488;\&#35023;&#38754;&#19979;&#27573;\&#24460;&#34276;&#25285;&#24403;&#37096;&#20998;&#65288;&#26377;&#21177;&#27714;&#20154;&#20493;&#29575;&#65289;\&#9314;&#9315;&#12464;&#12521;&#12501;&#12487;&#12540;&#12479;%20.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有効求人倍率!$B$5</c:f>
              <c:strCache>
                <c:ptCount val="1"/>
                <c:pt idx="0">
                  <c:v>R7年7月</c:v>
                </c:pt>
              </c:strCache>
            </c:strRef>
          </c:tx>
          <c:spPr>
            <a:solidFill>
              <a:schemeClr val="accent1"/>
            </a:solidFill>
            <a:ln>
              <a:noFill/>
            </a:ln>
            <a:effectLst/>
          </c:spPr>
          <c:invertIfNegative val="0"/>
          <c:cat>
            <c:strRef>
              <c:f>有効求人倍率!$A$6:$A$16</c:f>
              <c:strCache>
                <c:ptCount val="11"/>
                <c:pt idx="0">
                  <c:v>県全体</c:v>
                </c:pt>
                <c:pt idx="1">
                  <c:v>岐阜</c:v>
                </c:pt>
                <c:pt idx="2">
                  <c:v>大垣</c:v>
                </c:pt>
                <c:pt idx="3">
                  <c:v>揖斐</c:v>
                </c:pt>
                <c:pt idx="4">
                  <c:v>多治見</c:v>
                </c:pt>
                <c:pt idx="5">
                  <c:v>高山</c:v>
                </c:pt>
                <c:pt idx="6">
                  <c:v>恵那</c:v>
                </c:pt>
                <c:pt idx="7">
                  <c:v>関</c:v>
                </c:pt>
                <c:pt idx="8">
                  <c:v>岐阜八幡</c:v>
                </c:pt>
                <c:pt idx="9">
                  <c:v>美濃加茂</c:v>
                </c:pt>
                <c:pt idx="10">
                  <c:v>中津川</c:v>
                </c:pt>
              </c:strCache>
            </c:strRef>
          </c:cat>
          <c:val>
            <c:numRef>
              <c:f>有効求人倍率!$B$6:$B$16</c:f>
              <c:numCache>
                <c:formatCode>#,##0.00_);[Red]\(#,##0.00\)</c:formatCode>
                <c:ptCount val="11"/>
                <c:pt idx="0">
                  <c:v>1.41</c:v>
                </c:pt>
                <c:pt idx="1">
                  <c:v>1.44</c:v>
                </c:pt>
                <c:pt idx="2">
                  <c:v>1.1100000000000001</c:v>
                </c:pt>
                <c:pt idx="3">
                  <c:v>0.81</c:v>
                </c:pt>
                <c:pt idx="4">
                  <c:v>1.99</c:v>
                </c:pt>
                <c:pt idx="5">
                  <c:v>1.29</c:v>
                </c:pt>
                <c:pt idx="6">
                  <c:v>1.1499999999999999</c:v>
                </c:pt>
                <c:pt idx="7">
                  <c:v>1.02</c:v>
                </c:pt>
                <c:pt idx="8">
                  <c:v>1.02</c:v>
                </c:pt>
                <c:pt idx="9">
                  <c:v>1.25</c:v>
                </c:pt>
                <c:pt idx="10">
                  <c:v>1.64</c:v>
                </c:pt>
              </c:numCache>
            </c:numRef>
          </c:val>
          <c:extLst>
            <c:ext xmlns:c16="http://schemas.microsoft.com/office/drawing/2014/chart" uri="{C3380CC4-5D6E-409C-BE32-E72D297353CC}">
              <c16:uniqueId val="{00000000-1F86-423B-A264-CE4768C18546}"/>
            </c:ext>
          </c:extLst>
        </c:ser>
        <c:ser>
          <c:idx val="1"/>
          <c:order val="1"/>
          <c:tx>
            <c:strRef>
              <c:f>有効求人倍率!$C$5</c:f>
              <c:strCache>
                <c:ptCount val="1"/>
                <c:pt idx="0">
                  <c:v>R7年8月</c:v>
                </c:pt>
              </c:strCache>
            </c:strRef>
          </c:tx>
          <c:spPr>
            <a:solidFill>
              <a:schemeClr val="accent2"/>
            </a:solidFill>
            <a:ln>
              <a:noFill/>
            </a:ln>
            <a:effectLst/>
          </c:spPr>
          <c:invertIfNegative val="0"/>
          <c:cat>
            <c:strRef>
              <c:f>有効求人倍率!$A$6:$A$16</c:f>
              <c:strCache>
                <c:ptCount val="11"/>
                <c:pt idx="0">
                  <c:v>県全体</c:v>
                </c:pt>
                <c:pt idx="1">
                  <c:v>岐阜</c:v>
                </c:pt>
                <c:pt idx="2">
                  <c:v>大垣</c:v>
                </c:pt>
                <c:pt idx="3">
                  <c:v>揖斐</c:v>
                </c:pt>
                <c:pt idx="4">
                  <c:v>多治見</c:v>
                </c:pt>
                <c:pt idx="5">
                  <c:v>高山</c:v>
                </c:pt>
                <c:pt idx="6">
                  <c:v>恵那</c:v>
                </c:pt>
                <c:pt idx="7">
                  <c:v>関</c:v>
                </c:pt>
                <c:pt idx="8">
                  <c:v>岐阜八幡</c:v>
                </c:pt>
                <c:pt idx="9">
                  <c:v>美濃加茂</c:v>
                </c:pt>
                <c:pt idx="10">
                  <c:v>中津川</c:v>
                </c:pt>
              </c:strCache>
            </c:strRef>
          </c:cat>
          <c:val>
            <c:numRef>
              <c:f>有効求人倍率!$C$6:$C$16</c:f>
              <c:numCache>
                <c:formatCode>#,##0.00_);[Red]\(#,##0.00\)</c:formatCode>
                <c:ptCount val="11"/>
                <c:pt idx="0">
                  <c:v>1.41</c:v>
                </c:pt>
                <c:pt idx="1">
                  <c:v>1.44</c:v>
                </c:pt>
                <c:pt idx="2">
                  <c:v>1.08</c:v>
                </c:pt>
                <c:pt idx="3">
                  <c:v>0.82</c:v>
                </c:pt>
                <c:pt idx="4">
                  <c:v>1.95</c:v>
                </c:pt>
                <c:pt idx="5">
                  <c:v>1.29</c:v>
                </c:pt>
                <c:pt idx="6">
                  <c:v>1.1100000000000001</c:v>
                </c:pt>
                <c:pt idx="7">
                  <c:v>1.1499999999999999</c:v>
                </c:pt>
                <c:pt idx="8">
                  <c:v>1.19</c:v>
                </c:pt>
                <c:pt idx="9">
                  <c:v>1.29</c:v>
                </c:pt>
                <c:pt idx="10">
                  <c:v>1.69</c:v>
                </c:pt>
              </c:numCache>
            </c:numRef>
          </c:val>
          <c:extLst>
            <c:ext xmlns:c16="http://schemas.microsoft.com/office/drawing/2014/chart" uri="{C3380CC4-5D6E-409C-BE32-E72D297353CC}">
              <c16:uniqueId val="{00000001-1F86-423B-A264-CE4768C18546}"/>
            </c:ext>
          </c:extLst>
        </c:ser>
        <c:ser>
          <c:idx val="2"/>
          <c:order val="2"/>
          <c:tx>
            <c:strRef>
              <c:f>有効求人倍率!$D$5</c:f>
              <c:strCache>
                <c:ptCount val="1"/>
                <c:pt idx="0">
                  <c:v>R7年9月</c:v>
                </c:pt>
              </c:strCache>
            </c:strRef>
          </c:tx>
          <c:spPr>
            <a:solidFill>
              <a:schemeClr val="accent3"/>
            </a:solidFill>
            <a:ln>
              <a:noFill/>
            </a:ln>
            <a:effectLst/>
          </c:spPr>
          <c:invertIfNegative val="0"/>
          <c:cat>
            <c:strRef>
              <c:f>有効求人倍率!$A$6:$A$16</c:f>
              <c:strCache>
                <c:ptCount val="11"/>
                <c:pt idx="0">
                  <c:v>県全体</c:v>
                </c:pt>
                <c:pt idx="1">
                  <c:v>岐阜</c:v>
                </c:pt>
                <c:pt idx="2">
                  <c:v>大垣</c:v>
                </c:pt>
                <c:pt idx="3">
                  <c:v>揖斐</c:v>
                </c:pt>
                <c:pt idx="4">
                  <c:v>多治見</c:v>
                </c:pt>
                <c:pt idx="5">
                  <c:v>高山</c:v>
                </c:pt>
                <c:pt idx="6">
                  <c:v>恵那</c:v>
                </c:pt>
                <c:pt idx="7">
                  <c:v>関</c:v>
                </c:pt>
                <c:pt idx="8">
                  <c:v>岐阜八幡</c:v>
                </c:pt>
                <c:pt idx="9">
                  <c:v>美濃加茂</c:v>
                </c:pt>
                <c:pt idx="10">
                  <c:v>中津川</c:v>
                </c:pt>
              </c:strCache>
            </c:strRef>
          </c:cat>
          <c:val>
            <c:numRef>
              <c:f>有効求人倍率!$D$6:$D$16</c:f>
              <c:numCache>
                <c:formatCode>#,##0.00_);[Red]\(#,##0.00\)</c:formatCode>
                <c:ptCount val="11"/>
                <c:pt idx="0">
                  <c:v>1.43</c:v>
                </c:pt>
                <c:pt idx="1">
                  <c:v>1.48</c:v>
                </c:pt>
                <c:pt idx="2">
                  <c:v>1.0900000000000001</c:v>
                </c:pt>
                <c:pt idx="3">
                  <c:v>0.79</c:v>
                </c:pt>
                <c:pt idx="4">
                  <c:v>2.0099999999999998</c:v>
                </c:pt>
                <c:pt idx="5">
                  <c:v>1.29</c:v>
                </c:pt>
                <c:pt idx="6">
                  <c:v>1.07</c:v>
                </c:pt>
                <c:pt idx="7">
                  <c:v>1.1599999999999999</c:v>
                </c:pt>
                <c:pt idx="8">
                  <c:v>1.24</c:v>
                </c:pt>
                <c:pt idx="9">
                  <c:v>1.37</c:v>
                </c:pt>
                <c:pt idx="10">
                  <c:v>1.62</c:v>
                </c:pt>
              </c:numCache>
            </c:numRef>
          </c:val>
          <c:extLst>
            <c:ext xmlns:c16="http://schemas.microsoft.com/office/drawing/2014/chart" uri="{C3380CC4-5D6E-409C-BE32-E72D297353CC}">
              <c16:uniqueId val="{00000002-1F86-423B-A264-CE4768C18546}"/>
            </c:ext>
          </c:extLst>
        </c:ser>
        <c:ser>
          <c:idx val="3"/>
          <c:order val="3"/>
          <c:tx>
            <c:strRef>
              <c:f>有効求人倍率!$E$5</c:f>
              <c:strCache>
                <c:ptCount val="1"/>
                <c:pt idx="0">
                  <c:v>R7年10月</c:v>
                </c:pt>
              </c:strCache>
            </c:strRef>
          </c:tx>
          <c:spPr>
            <a:solidFill>
              <a:schemeClr val="accent4"/>
            </a:solidFill>
            <a:ln>
              <a:noFill/>
            </a:ln>
            <a:effectLst/>
          </c:spPr>
          <c:invertIfNegative val="0"/>
          <c:cat>
            <c:strRef>
              <c:f>有効求人倍率!$A$6:$A$16</c:f>
              <c:strCache>
                <c:ptCount val="11"/>
                <c:pt idx="0">
                  <c:v>県全体</c:v>
                </c:pt>
                <c:pt idx="1">
                  <c:v>岐阜</c:v>
                </c:pt>
                <c:pt idx="2">
                  <c:v>大垣</c:v>
                </c:pt>
                <c:pt idx="3">
                  <c:v>揖斐</c:v>
                </c:pt>
                <c:pt idx="4">
                  <c:v>多治見</c:v>
                </c:pt>
                <c:pt idx="5">
                  <c:v>高山</c:v>
                </c:pt>
                <c:pt idx="6">
                  <c:v>恵那</c:v>
                </c:pt>
                <c:pt idx="7">
                  <c:v>関</c:v>
                </c:pt>
                <c:pt idx="8">
                  <c:v>岐阜八幡</c:v>
                </c:pt>
                <c:pt idx="9">
                  <c:v>美濃加茂</c:v>
                </c:pt>
                <c:pt idx="10">
                  <c:v>中津川</c:v>
                </c:pt>
              </c:strCache>
            </c:strRef>
          </c:cat>
          <c:val>
            <c:numRef>
              <c:f>有効求人倍率!$E$6:$E$16</c:f>
              <c:numCache>
                <c:formatCode>#,##0.00_);[Red]\(#,##0.00\)</c:formatCode>
                <c:ptCount val="11"/>
                <c:pt idx="0">
                  <c:v>1.42</c:v>
                </c:pt>
                <c:pt idx="1">
                  <c:v>1.51</c:v>
                </c:pt>
                <c:pt idx="2">
                  <c:v>1.05</c:v>
                </c:pt>
                <c:pt idx="3">
                  <c:v>0.8</c:v>
                </c:pt>
                <c:pt idx="4">
                  <c:v>1.88</c:v>
                </c:pt>
                <c:pt idx="5">
                  <c:v>1.29</c:v>
                </c:pt>
                <c:pt idx="6">
                  <c:v>1.1100000000000001</c:v>
                </c:pt>
                <c:pt idx="7">
                  <c:v>1.1599999999999999</c:v>
                </c:pt>
                <c:pt idx="8">
                  <c:v>1.23</c:v>
                </c:pt>
                <c:pt idx="9">
                  <c:v>1.35</c:v>
                </c:pt>
                <c:pt idx="10">
                  <c:v>1.6</c:v>
                </c:pt>
              </c:numCache>
            </c:numRef>
          </c:val>
          <c:extLst>
            <c:ext xmlns:c16="http://schemas.microsoft.com/office/drawing/2014/chart" uri="{C3380CC4-5D6E-409C-BE32-E72D297353CC}">
              <c16:uniqueId val="{00000003-1F86-423B-A264-CE4768C18546}"/>
            </c:ext>
          </c:extLst>
        </c:ser>
        <c:dLbls>
          <c:showLegendKey val="0"/>
          <c:showVal val="0"/>
          <c:showCatName val="0"/>
          <c:showSerName val="0"/>
          <c:showPercent val="0"/>
          <c:showBubbleSize val="0"/>
        </c:dLbls>
        <c:gapWidth val="219"/>
        <c:overlap val="-27"/>
        <c:axId val="1714827183"/>
        <c:axId val="1714825519"/>
      </c:barChart>
      <c:catAx>
        <c:axId val="17148271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714825519"/>
        <c:crosses val="autoZero"/>
        <c:auto val="1"/>
        <c:lblAlgn val="ctr"/>
        <c:lblOffset val="100"/>
        <c:noMultiLvlLbl val="0"/>
      </c:catAx>
      <c:valAx>
        <c:axId val="1714825519"/>
        <c:scaling>
          <c:orientation val="minMax"/>
        </c:scaling>
        <c:delete val="0"/>
        <c:axPos val="l"/>
        <c:majorGridlines>
          <c:spPr>
            <a:ln w="9525" cap="flat" cmpd="sng" algn="ctr">
              <a:solidFill>
                <a:schemeClr val="tx1">
                  <a:lumMod val="15000"/>
                  <a:lumOff val="85000"/>
                </a:schemeClr>
              </a:solidFill>
              <a:round/>
            </a:ln>
            <a:effectLst/>
          </c:spPr>
        </c:majorGridlines>
        <c:numFmt formatCode="#,##0.00_);[Red]\(#,##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71482718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7"/>
            <a:ext cx="6427074" cy="229215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34190" y="6059595"/>
            <a:ext cx="5292884" cy="2732758"/>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5992211-4E42-49E3-B075-3ECF1222EB6E}" type="datetimeFigureOut">
              <a:rPr kumimoji="1" lang="ja-JP" altLang="en-US" smtClean="0"/>
              <a:t>2026/1/5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901F917-49AD-4EE1-9C85-6FDD3999AF96}" type="slidenum">
              <a:rPr kumimoji="1" lang="ja-JP" altLang="en-US" smtClean="0"/>
              <a:t>‹#›</a:t>
            </a:fld>
            <a:endParaRPr kumimoji="1" lang="ja-JP" altLang="en-US"/>
          </a:p>
        </p:txBody>
      </p:sp>
    </p:spTree>
    <p:extLst>
      <p:ext uri="{BB962C8B-B14F-4D97-AF65-F5344CB8AC3E}">
        <p14:creationId xmlns:p14="http://schemas.microsoft.com/office/powerpoint/2010/main" val="3345519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5992211-4E42-49E3-B075-3ECF1222EB6E}" type="datetimeFigureOut">
              <a:rPr kumimoji="1" lang="ja-JP" altLang="en-US" smtClean="0"/>
              <a:t>2026/1/5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901F917-49AD-4EE1-9C85-6FDD3999AF96}" type="slidenum">
              <a:rPr kumimoji="1" lang="ja-JP" altLang="en-US" smtClean="0"/>
              <a:t>‹#›</a:t>
            </a:fld>
            <a:endParaRPr kumimoji="1" lang="ja-JP" altLang="en-US"/>
          </a:p>
        </p:txBody>
      </p:sp>
    </p:spTree>
    <p:extLst>
      <p:ext uri="{BB962C8B-B14F-4D97-AF65-F5344CB8AC3E}">
        <p14:creationId xmlns:p14="http://schemas.microsoft.com/office/powerpoint/2010/main" val="317323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11321" y="472787"/>
            <a:ext cx="1988770" cy="1005971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42387" y="472787"/>
            <a:ext cx="5842913" cy="1005971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5992211-4E42-49E3-B075-3ECF1222EB6E}" type="datetimeFigureOut">
              <a:rPr kumimoji="1" lang="ja-JP" altLang="en-US" smtClean="0"/>
              <a:t>2026/1/5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901F917-49AD-4EE1-9C85-6FDD3999AF96}" type="slidenum">
              <a:rPr kumimoji="1" lang="ja-JP" altLang="en-US" smtClean="0"/>
              <a:t>‹#›</a:t>
            </a:fld>
            <a:endParaRPr kumimoji="1" lang="ja-JP" altLang="en-US"/>
          </a:p>
        </p:txBody>
      </p:sp>
    </p:spTree>
    <p:extLst>
      <p:ext uri="{BB962C8B-B14F-4D97-AF65-F5344CB8AC3E}">
        <p14:creationId xmlns:p14="http://schemas.microsoft.com/office/powerpoint/2010/main" val="665451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5992211-4E42-49E3-B075-3ECF1222EB6E}" type="datetimeFigureOut">
              <a:rPr kumimoji="1" lang="ja-JP" altLang="en-US" smtClean="0"/>
              <a:t>2026/1/5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901F917-49AD-4EE1-9C85-6FDD3999AF96}" type="slidenum">
              <a:rPr kumimoji="1" lang="ja-JP" altLang="en-US" smtClean="0"/>
              <a:t>‹#›</a:t>
            </a:fld>
            <a:endParaRPr kumimoji="1" lang="ja-JP" altLang="en-US"/>
          </a:p>
        </p:txBody>
      </p:sp>
    </p:spTree>
    <p:extLst>
      <p:ext uri="{BB962C8B-B14F-4D97-AF65-F5344CB8AC3E}">
        <p14:creationId xmlns:p14="http://schemas.microsoft.com/office/powerpoint/2010/main" val="3738373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8" y="6871501"/>
            <a:ext cx="6427074" cy="2123828"/>
          </a:xfrm>
        </p:spPr>
        <p:txBody>
          <a:bodyPr anchor="t"/>
          <a:lstStyle>
            <a:lvl1pPr algn="l">
              <a:defRPr sz="4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97288" y="4532319"/>
            <a:ext cx="6427074" cy="2339181"/>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5992211-4E42-49E3-B075-3ECF1222EB6E}" type="datetimeFigureOut">
              <a:rPr kumimoji="1" lang="ja-JP" altLang="en-US" smtClean="0"/>
              <a:t>2026/1/5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901F917-49AD-4EE1-9C85-6FDD3999AF96}" type="slidenum">
              <a:rPr kumimoji="1" lang="ja-JP" altLang="en-US" smtClean="0"/>
              <a:t>‹#›</a:t>
            </a:fld>
            <a:endParaRPr kumimoji="1" lang="ja-JP" altLang="en-US"/>
          </a:p>
        </p:txBody>
      </p:sp>
    </p:spTree>
    <p:extLst>
      <p:ext uri="{BB962C8B-B14F-4D97-AF65-F5344CB8AC3E}">
        <p14:creationId xmlns:p14="http://schemas.microsoft.com/office/powerpoint/2010/main" val="2926375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42387" y="2750086"/>
            <a:ext cx="3915841" cy="77824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484250" y="2750086"/>
            <a:ext cx="3915842" cy="77824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5992211-4E42-49E3-B075-3ECF1222EB6E}" type="datetimeFigureOut">
              <a:rPr kumimoji="1" lang="ja-JP" altLang="en-US" smtClean="0"/>
              <a:t>2026/1/5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901F917-49AD-4EE1-9C85-6FDD3999AF96}" type="slidenum">
              <a:rPr kumimoji="1" lang="ja-JP" altLang="en-US" smtClean="0"/>
              <a:t>‹#›</a:t>
            </a:fld>
            <a:endParaRPr kumimoji="1" lang="ja-JP" altLang="en-US"/>
          </a:p>
        </p:txBody>
      </p:sp>
    </p:spTree>
    <p:extLst>
      <p:ext uri="{BB962C8B-B14F-4D97-AF65-F5344CB8AC3E}">
        <p14:creationId xmlns:p14="http://schemas.microsoft.com/office/powerpoint/2010/main" val="3015527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3" y="428232"/>
            <a:ext cx="6805137" cy="1782234"/>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3" y="2393640"/>
            <a:ext cx="3340871" cy="997554"/>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78063" y="3391195"/>
            <a:ext cx="3340871"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41017" y="2393640"/>
            <a:ext cx="3342183" cy="997554"/>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41017" y="3391195"/>
            <a:ext cx="3342183"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5992211-4E42-49E3-B075-3ECF1222EB6E}" type="datetimeFigureOut">
              <a:rPr kumimoji="1" lang="ja-JP" altLang="en-US" smtClean="0"/>
              <a:t>2026/1/5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901F917-49AD-4EE1-9C85-6FDD3999AF96}" type="slidenum">
              <a:rPr kumimoji="1" lang="ja-JP" altLang="en-US" smtClean="0"/>
              <a:t>‹#›</a:t>
            </a:fld>
            <a:endParaRPr kumimoji="1" lang="ja-JP" altLang="en-US"/>
          </a:p>
        </p:txBody>
      </p:sp>
    </p:spTree>
    <p:extLst>
      <p:ext uri="{BB962C8B-B14F-4D97-AF65-F5344CB8AC3E}">
        <p14:creationId xmlns:p14="http://schemas.microsoft.com/office/powerpoint/2010/main" val="4106787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5992211-4E42-49E3-B075-3ECF1222EB6E}" type="datetimeFigureOut">
              <a:rPr kumimoji="1" lang="ja-JP" altLang="en-US" smtClean="0"/>
              <a:t>2026/1/5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901F917-49AD-4EE1-9C85-6FDD3999AF96}" type="slidenum">
              <a:rPr kumimoji="1" lang="ja-JP" altLang="en-US" smtClean="0"/>
              <a:t>‹#›</a:t>
            </a:fld>
            <a:endParaRPr kumimoji="1" lang="ja-JP" altLang="en-US"/>
          </a:p>
        </p:txBody>
      </p:sp>
    </p:spTree>
    <p:extLst>
      <p:ext uri="{BB962C8B-B14F-4D97-AF65-F5344CB8AC3E}">
        <p14:creationId xmlns:p14="http://schemas.microsoft.com/office/powerpoint/2010/main" val="3405781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5992211-4E42-49E3-B075-3ECF1222EB6E}" type="datetimeFigureOut">
              <a:rPr kumimoji="1" lang="ja-JP" altLang="en-US" smtClean="0"/>
              <a:t>2026/1/5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901F917-49AD-4EE1-9C85-6FDD3999AF96}" type="slidenum">
              <a:rPr kumimoji="1" lang="ja-JP" altLang="en-US" smtClean="0"/>
              <a:t>‹#›</a:t>
            </a:fld>
            <a:endParaRPr kumimoji="1" lang="ja-JP" altLang="en-US"/>
          </a:p>
        </p:txBody>
      </p:sp>
    </p:spTree>
    <p:extLst>
      <p:ext uri="{BB962C8B-B14F-4D97-AF65-F5344CB8AC3E}">
        <p14:creationId xmlns:p14="http://schemas.microsoft.com/office/powerpoint/2010/main" val="2114714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4" y="425755"/>
            <a:ext cx="2487603" cy="1811937"/>
          </a:xfrm>
        </p:spPr>
        <p:txBody>
          <a:bodyPr anchor="b"/>
          <a:lstStyle>
            <a:lvl1pPr algn="l">
              <a:defRPr sz="23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956244" y="425757"/>
            <a:ext cx="4226956" cy="9126520"/>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8064" y="2237694"/>
            <a:ext cx="2487603" cy="7314583"/>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5992211-4E42-49E3-B075-3ECF1222EB6E}" type="datetimeFigureOut">
              <a:rPr kumimoji="1" lang="ja-JP" altLang="en-US" smtClean="0"/>
              <a:t>2026/1/5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901F917-49AD-4EE1-9C85-6FDD3999AF96}" type="slidenum">
              <a:rPr kumimoji="1" lang="ja-JP" altLang="en-US" smtClean="0"/>
              <a:t>‹#›</a:t>
            </a:fld>
            <a:endParaRPr kumimoji="1" lang="ja-JP" altLang="en-US"/>
          </a:p>
        </p:txBody>
      </p:sp>
    </p:spTree>
    <p:extLst>
      <p:ext uri="{BB962C8B-B14F-4D97-AF65-F5344CB8AC3E}">
        <p14:creationId xmlns:p14="http://schemas.microsoft.com/office/powerpoint/2010/main" val="3271971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0"/>
            <a:ext cx="4536758" cy="883692"/>
          </a:xfrm>
        </p:spPr>
        <p:txBody>
          <a:bodyPr anchor="b"/>
          <a:lstStyle>
            <a:lvl1pPr algn="l">
              <a:defRPr sz="2300" b="1"/>
            </a:lvl1pPr>
          </a:lstStyle>
          <a:p>
            <a:r>
              <a:rPr kumimoji="1" lang="ja-JP" altLang="en-US"/>
              <a:t>マスター タイトルの書式設定</a:t>
            </a:r>
          </a:p>
        </p:txBody>
      </p:sp>
      <p:sp>
        <p:nvSpPr>
          <p:cNvPr id="3" name="図プレースホルダー 2"/>
          <p:cNvSpPr>
            <a:spLocks noGrp="1"/>
          </p:cNvSpPr>
          <p:nvPr>
            <p:ph type="pic" idx="1"/>
          </p:nvPr>
        </p:nvSpPr>
        <p:spPr>
          <a:xfrm>
            <a:off x="1482060" y="955475"/>
            <a:ext cx="4536758" cy="6416040"/>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482060" y="8369071"/>
            <a:ext cx="4536758" cy="1254989"/>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5992211-4E42-49E3-B075-3ECF1222EB6E}" type="datetimeFigureOut">
              <a:rPr kumimoji="1" lang="ja-JP" altLang="en-US" smtClean="0"/>
              <a:t>2026/1/5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901F917-49AD-4EE1-9C85-6FDD3999AF96}" type="slidenum">
              <a:rPr kumimoji="1" lang="ja-JP" altLang="en-US" smtClean="0"/>
              <a:t>‹#›</a:t>
            </a:fld>
            <a:endParaRPr kumimoji="1" lang="ja-JP" altLang="en-US"/>
          </a:p>
        </p:txBody>
      </p:sp>
    </p:spTree>
    <p:extLst>
      <p:ext uri="{BB962C8B-B14F-4D97-AF65-F5344CB8AC3E}">
        <p14:creationId xmlns:p14="http://schemas.microsoft.com/office/powerpoint/2010/main" val="2342837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8063" y="428232"/>
            <a:ext cx="6805137" cy="1782234"/>
          </a:xfrm>
          <a:prstGeom prst="rect">
            <a:avLst/>
          </a:prstGeom>
        </p:spPr>
        <p:txBody>
          <a:bodyPr vert="horz" lIns="104306" tIns="52153" rIns="104306" bIns="5215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3" y="2495127"/>
            <a:ext cx="6805137" cy="7057150"/>
          </a:xfrm>
          <a:prstGeom prst="rect">
            <a:avLst/>
          </a:prstGeom>
        </p:spPr>
        <p:txBody>
          <a:bodyPr vert="horz" lIns="104306" tIns="52153" rIns="104306" bIns="5215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78063" y="9911199"/>
            <a:ext cx="1764295" cy="569324"/>
          </a:xfrm>
          <a:prstGeom prst="rect">
            <a:avLst/>
          </a:prstGeom>
        </p:spPr>
        <p:txBody>
          <a:bodyPr vert="horz" lIns="104306" tIns="52153" rIns="104306" bIns="52153" rtlCol="0" anchor="ctr"/>
          <a:lstStyle>
            <a:lvl1pPr algn="l">
              <a:defRPr sz="1400">
                <a:solidFill>
                  <a:schemeClr val="tx1">
                    <a:tint val="75000"/>
                  </a:schemeClr>
                </a:solidFill>
              </a:defRPr>
            </a:lvl1pPr>
          </a:lstStyle>
          <a:p>
            <a:fld id="{35992211-4E42-49E3-B075-3ECF1222EB6E}" type="datetimeFigureOut">
              <a:rPr kumimoji="1" lang="ja-JP" altLang="en-US" smtClean="0"/>
              <a:t>2026/1/5</a:t>
            </a:fld>
            <a:endParaRPr kumimoji="1" lang="ja-JP" altLang="en-US"/>
          </a:p>
        </p:txBody>
      </p:sp>
      <p:sp>
        <p:nvSpPr>
          <p:cNvPr id="5" name="フッター プレースホルダー 4"/>
          <p:cNvSpPr>
            <a:spLocks noGrp="1"/>
          </p:cNvSpPr>
          <p:nvPr>
            <p:ph type="ftr" sz="quarter" idx="3"/>
          </p:nvPr>
        </p:nvSpPr>
        <p:spPr>
          <a:xfrm>
            <a:off x="2583432" y="9911199"/>
            <a:ext cx="2394400" cy="569324"/>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8905" y="9911199"/>
            <a:ext cx="1764295" cy="569324"/>
          </a:xfrm>
          <a:prstGeom prst="rect">
            <a:avLst/>
          </a:prstGeom>
        </p:spPr>
        <p:txBody>
          <a:bodyPr vert="horz" lIns="104306" tIns="52153" rIns="104306" bIns="52153" rtlCol="0" anchor="ctr"/>
          <a:lstStyle>
            <a:lvl1pPr algn="r">
              <a:defRPr sz="1400">
                <a:solidFill>
                  <a:schemeClr val="tx1">
                    <a:tint val="75000"/>
                  </a:schemeClr>
                </a:solidFill>
              </a:defRPr>
            </a:lvl1pPr>
          </a:lstStyle>
          <a:p>
            <a:fld id="{8901F917-49AD-4EE1-9C85-6FDD3999AF96}" type="slidenum">
              <a:rPr kumimoji="1" lang="ja-JP" altLang="en-US" smtClean="0"/>
              <a:t>‹#›</a:t>
            </a:fld>
            <a:endParaRPr kumimoji="1" lang="ja-JP" altLang="en-US"/>
          </a:p>
        </p:txBody>
      </p:sp>
    </p:spTree>
    <p:extLst>
      <p:ext uri="{BB962C8B-B14F-4D97-AF65-F5344CB8AC3E}">
        <p14:creationId xmlns:p14="http://schemas.microsoft.com/office/powerpoint/2010/main" val="31490265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3056" rtl="0" eaLnBrk="1" latinLnBrk="0" hangingPunct="1">
        <a:spcBef>
          <a:spcPct val="0"/>
        </a:spcBef>
        <a:buNone/>
        <a:defRPr kumimoji="1"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itchFamily="34" charset="0"/>
        <a:buChar char="•"/>
        <a:defRPr kumimoji="1" sz="3700" kern="1200">
          <a:solidFill>
            <a:schemeClr val="tx1"/>
          </a:solidFill>
          <a:latin typeface="+mn-lt"/>
          <a:ea typeface="+mn-ea"/>
          <a:cs typeface="+mn-cs"/>
        </a:defRPr>
      </a:lvl1pPr>
      <a:lvl2pPr marL="847483" indent="-325955" algn="l" defTabSz="1043056" rtl="0" eaLnBrk="1" latinLnBrk="0" hangingPunct="1">
        <a:spcBef>
          <a:spcPct val="20000"/>
        </a:spcBef>
        <a:buFont typeface="Arial" pitchFamily="34" charset="0"/>
        <a:buChar char="–"/>
        <a:defRPr kumimoji="1"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itchFamily="34" charset="0"/>
        <a:buChar char="•"/>
        <a:defRPr kumimoji="1"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9pPr>
    </p:bodyStyle>
    <p:other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gif"/><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8.emf"/><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a:extLst>
              <a:ext uri="{FF2B5EF4-FFF2-40B4-BE49-F238E27FC236}">
                <a16:creationId xmlns:a16="http://schemas.microsoft.com/office/drawing/2014/main" id="{54B68814-33A0-29FE-995B-DC39E6F64F20}"/>
              </a:ext>
            </a:extLst>
          </p:cNvPr>
          <p:cNvSpPr/>
          <p:nvPr/>
        </p:nvSpPr>
        <p:spPr>
          <a:xfrm>
            <a:off x="-33444" y="250988"/>
            <a:ext cx="7541895" cy="4749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a:ln>
                  <a:noFill/>
                </a:ln>
                <a:solidFill>
                  <a:prstClr val="white"/>
                </a:solidFill>
                <a:effectLst/>
                <a:uLnTx/>
                <a:uFillTx/>
                <a:latin typeface="Calibri"/>
                <a:ea typeface="ＭＳ ゴシック" panose="020B0609070205080204" pitchFamily="49" charset="-128"/>
                <a:cs typeface="Times New Roman" panose="02020603050405020304" pitchFamily="18" charset="0"/>
              </a:rPr>
              <a:t>地 域 経 済 動 向 調 査 ＲＥＰＯＲＴ</a:t>
            </a:r>
            <a:endParaRPr kumimoji="1" lang="ja-JP" altLang="en-US" sz="1200" b="0" i="0" u="none" strike="noStrike" kern="100" cap="none" spc="0" normalizeH="0" baseline="0" noProof="0">
              <a:ln>
                <a:noFill/>
              </a:ln>
              <a:solidFill>
                <a:prstClr val="white"/>
              </a:solidFill>
              <a:effectLst/>
              <a:uLnTx/>
              <a:uFillTx/>
              <a:latin typeface="Calibri"/>
              <a:ea typeface="ＭＳ 明朝" panose="02020609040205080304" pitchFamily="17" charset="-128"/>
              <a:cs typeface="Times New Roman" panose="02020603050405020304" pitchFamily="18" charset="0"/>
            </a:endParaRPr>
          </a:p>
        </p:txBody>
      </p:sp>
      <p:sp>
        <p:nvSpPr>
          <p:cNvPr id="24" name="正方形/長方形 23">
            <a:extLst>
              <a:ext uri="{FF2B5EF4-FFF2-40B4-BE49-F238E27FC236}">
                <a16:creationId xmlns:a16="http://schemas.microsoft.com/office/drawing/2014/main" id="{62BAA697-7188-2640-5B36-752A58FDDF32}"/>
              </a:ext>
            </a:extLst>
          </p:cNvPr>
          <p:cNvSpPr/>
          <p:nvPr/>
        </p:nvSpPr>
        <p:spPr>
          <a:xfrm>
            <a:off x="180231" y="1026220"/>
            <a:ext cx="1695450" cy="297180"/>
          </a:xfrm>
          <a:prstGeom prst="rect">
            <a:avLst/>
          </a:prstGeom>
          <a:solidFill>
            <a:srgbClr val="FFC000">
              <a:lumMod val="40000"/>
              <a:lumOff val="60000"/>
            </a:srgbClr>
          </a:solidFill>
          <a:ln w="12700" cap="flat" cmpd="sng" algn="ctr">
            <a:solidFill>
              <a:srgbClr val="FFC000">
                <a:lumMod val="75000"/>
              </a:srgbClr>
            </a:solidFill>
            <a:prstDash val="solid"/>
            <a:miter lim="800000"/>
          </a:ln>
          <a:effectLst/>
        </p:spPr>
        <p:txBody>
          <a:bodyPr rot="0" spcFirstLastPara="0" vert="horz" wrap="squar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0000"/>
                </a:solidFill>
                <a:effectLst/>
                <a:uLnTx/>
                <a:uFillTx/>
                <a:latin typeface="Century" panose="020F0502020204030204"/>
                <a:ea typeface="ＭＳ ゴシック" panose="020B0609070205080204" pitchFamily="49" charset="-128"/>
                <a:cs typeface="Times New Roman" panose="02020603050405020304" pitchFamily="18" charset="0"/>
              </a:rPr>
              <a:t>２０２５年度　第３号</a:t>
            </a:r>
            <a:endParaRPr kumimoji="0" lang="ja-JP" altLang="en-US" sz="1200" b="0" i="0" u="none" strike="noStrike" kern="100" cap="none" spc="0" normalizeH="0" baseline="0" noProof="0" dirty="0">
              <a:ln>
                <a:noFill/>
              </a:ln>
              <a:solidFill>
                <a:sysClr val="window" lastClr="FFFFFF"/>
              </a:solidFill>
              <a:effectLst/>
              <a:uLnTx/>
              <a:uFillTx/>
              <a:latin typeface="Century" panose="020F0502020204030204"/>
              <a:ea typeface="ＭＳ 明朝" panose="02020609040205080304" pitchFamily="17" charset="-128"/>
              <a:cs typeface="Times New Roman" panose="02020603050405020304" pitchFamily="18" charset="0"/>
            </a:endParaRPr>
          </a:p>
        </p:txBody>
      </p:sp>
      <p:sp>
        <p:nvSpPr>
          <p:cNvPr id="29" name="テキスト ボックス 7">
            <a:extLst>
              <a:ext uri="{FF2B5EF4-FFF2-40B4-BE49-F238E27FC236}">
                <a16:creationId xmlns:a16="http://schemas.microsoft.com/office/drawing/2014/main" id="{776076B6-974F-89BB-0882-C59A2AF2792E}"/>
              </a:ext>
            </a:extLst>
          </p:cNvPr>
          <p:cNvSpPr txBox="1"/>
          <p:nvPr/>
        </p:nvSpPr>
        <p:spPr>
          <a:xfrm>
            <a:off x="2246591" y="829738"/>
            <a:ext cx="4972050" cy="297180"/>
          </a:xfrm>
          <a:prstGeom prst="rect">
            <a:avLst/>
          </a:prstGeom>
          <a:noFill/>
          <a:ln w="6350">
            <a:noFill/>
          </a:ln>
          <a:effectLst/>
        </p:spPr>
        <p:txBody>
          <a:bodyPr rot="0" spcFirstLastPara="0"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800" b="0" i="0" u="none" strike="noStrike" kern="100" cap="none" spc="0" normalizeH="0" baseline="0" noProof="0" dirty="0">
                <a:ln>
                  <a:noFill/>
                </a:ln>
                <a:solidFill>
                  <a:srgbClr val="262626"/>
                </a:solidFill>
                <a:effectLst/>
                <a:uLnTx/>
                <a:uFillTx/>
                <a:latin typeface="Century" panose="020F0502020204030204"/>
                <a:ea typeface="ＭＳ ゴシック" panose="020B0609070205080204" pitchFamily="49" charset="-128"/>
                <a:cs typeface="Times New Roman" panose="02020603050405020304" pitchFamily="18" charset="0"/>
              </a:rPr>
              <a:t>本レポートは、経済産業大臣の認定を受けた経営発達支援計画に基づき作成・発刊いたします。</a:t>
            </a:r>
            <a:endParaRPr kumimoji="0" lang="ja-JP" altLang="en-US" sz="1200" b="0" i="0" u="none" strike="noStrike" kern="100" cap="none" spc="0" normalizeH="0" baseline="0" noProof="0" dirty="0">
              <a:ln>
                <a:noFill/>
              </a:ln>
              <a:solidFill>
                <a:sysClr val="windowText" lastClr="000000"/>
              </a:solidFill>
              <a:effectLst/>
              <a:uLnTx/>
              <a:uFillTx/>
              <a:latin typeface="Century" panose="020F0502020204030204"/>
              <a:ea typeface="ＭＳ 明朝" panose="02020609040205080304" pitchFamily="17" charset="-128"/>
              <a:cs typeface="Times New Roman" panose="02020603050405020304" pitchFamily="18" charset="0"/>
            </a:endParaRPr>
          </a:p>
        </p:txBody>
      </p:sp>
      <p:grpSp>
        <p:nvGrpSpPr>
          <p:cNvPr id="34" name="グループ化 33">
            <a:extLst>
              <a:ext uri="{FF2B5EF4-FFF2-40B4-BE49-F238E27FC236}">
                <a16:creationId xmlns:a16="http://schemas.microsoft.com/office/drawing/2014/main" id="{968AE1E2-5AF5-B6EA-E68D-E2C410992EA9}"/>
              </a:ext>
            </a:extLst>
          </p:cNvPr>
          <p:cNvGrpSpPr/>
          <p:nvPr/>
        </p:nvGrpSpPr>
        <p:grpSpPr>
          <a:xfrm>
            <a:off x="202179" y="2085650"/>
            <a:ext cx="7172144" cy="2380263"/>
            <a:chOff x="0" y="180956"/>
            <a:chExt cx="2601580" cy="3249175"/>
          </a:xfrm>
        </p:grpSpPr>
        <p:sp>
          <p:nvSpPr>
            <p:cNvPr id="35" name="正方形/長方形 34">
              <a:extLst>
                <a:ext uri="{FF2B5EF4-FFF2-40B4-BE49-F238E27FC236}">
                  <a16:creationId xmlns:a16="http://schemas.microsoft.com/office/drawing/2014/main" id="{F9ACBCAA-38B3-C5F6-D141-F1CAE63C578D}"/>
                </a:ext>
              </a:extLst>
            </p:cNvPr>
            <p:cNvSpPr/>
            <p:nvPr/>
          </p:nvSpPr>
          <p:spPr>
            <a:xfrm>
              <a:off x="0" y="497137"/>
              <a:ext cx="2601580" cy="2932994"/>
            </a:xfrm>
            <a:prstGeom prst="rect">
              <a:avLst/>
            </a:prstGeom>
            <a:noFill/>
            <a:ln w="19050" cap="flat" cmpd="sng" algn="ctr">
              <a:solidFill>
                <a:srgbClr val="5B9BD5">
                  <a:lumMod val="60000"/>
                  <a:lumOff val="40000"/>
                </a:srgbClr>
              </a:solidFill>
              <a:prstDash val="solid"/>
              <a:miter lim="800000"/>
            </a:ln>
            <a:effectLst/>
          </p:spPr>
          <p:txBody>
            <a:bodyPr rot="0" spcFirstLastPara="0" vert="horz" wrap="square" lIns="72000" tIns="54000" rIns="72000" bIns="54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00" cap="none" spc="0" normalizeH="0" baseline="0" noProof="0">
                  <a:ln>
                    <a:noFill/>
                  </a:ln>
                  <a:solidFill>
                    <a:srgbClr val="000000"/>
                  </a:solidFill>
                  <a:effectLst/>
                  <a:uLnTx/>
                  <a:uFillTx/>
                  <a:latin typeface="Century" panose="020F0502020204030204"/>
                  <a:ea typeface="ＭＳ ゴシック" panose="020B0609070205080204" pitchFamily="49" charset="-128"/>
                  <a:cs typeface="Times New Roman" panose="02020603050405020304" pitchFamily="18" charset="0"/>
                </a:rPr>
                <a:t>　</a:t>
              </a:r>
              <a:endParaRPr kumimoji="0" lang="ja-JP" altLang="en-US" sz="1200" b="0" i="0" u="none" strike="noStrike" kern="100" cap="none" spc="0" normalizeH="0" baseline="0" noProof="0">
                <a:ln>
                  <a:noFill/>
                </a:ln>
                <a:solidFill>
                  <a:sysClr val="window" lastClr="FFFFFF"/>
                </a:solidFill>
                <a:effectLst/>
                <a:uLnTx/>
                <a:uFillTx/>
                <a:latin typeface="Century" panose="020F0502020204030204"/>
                <a:ea typeface="ＭＳ 明朝" panose="02020609040205080304" pitchFamily="17" charset="-128"/>
                <a:cs typeface="Times New Roman" panose="02020603050405020304" pitchFamily="18" charset="0"/>
              </a:endParaRPr>
            </a:p>
          </p:txBody>
        </p:sp>
        <p:sp>
          <p:nvSpPr>
            <p:cNvPr id="36" name="正方形/長方形 35">
              <a:extLst>
                <a:ext uri="{FF2B5EF4-FFF2-40B4-BE49-F238E27FC236}">
                  <a16:creationId xmlns:a16="http://schemas.microsoft.com/office/drawing/2014/main" id="{65C8131F-09FC-7E66-0D1B-478C75FA54D6}"/>
                </a:ext>
              </a:extLst>
            </p:cNvPr>
            <p:cNvSpPr/>
            <p:nvPr/>
          </p:nvSpPr>
          <p:spPr>
            <a:xfrm>
              <a:off x="2764" y="180956"/>
              <a:ext cx="2410691" cy="316122"/>
            </a:xfrm>
            <a:prstGeom prst="rect">
              <a:avLst/>
            </a:prstGeom>
            <a:noFill/>
            <a:ln w="12700" cap="flat" cmpd="sng" algn="ctr">
              <a:noFill/>
              <a:prstDash val="solid"/>
              <a:miter lim="800000"/>
            </a:ln>
            <a:effectLst/>
          </p:spPr>
          <p:txBody>
            <a:bodyPr rot="0" spcFirstLastPara="0"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1" u="none" strike="noStrike" kern="100" cap="none" spc="0" normalizeH="0" baseline="0" noProof="0" dirty="0">
                  <a:ln>
                    <a:noFill/>
                  </a:ln>
                  <a:solidFill>
                    <a:srgbClr val="0070C0"/>
                  </a:solidFill>
                  <a:effectLst/>
                  <a:uLnTx/>
                  <a:uFillTx/>
                  <a:latin typeface="Century" panose="020F0502020204030204"/>
                  <a:ea typeface="ＭＳ ゴシック" panose="020B0609070205080204" pitchFamily="49" charset="-128"/>
                  <a:cs typeface="Times New Roman" panose="02020603050405020304" pitchFamily="18" charset="0"/>
                </a:rPr>
                <a:t>▸①労働力不足時代に求められる「多様な働き方」</a:t>
              </a:r>
              <a:endParaRPr kumimoji="0" lang="ja-JP" altLang="en-US" sz="1200" b="0" i="0" u="none" strike="noStrike" kern="100" cap="none" spc="0" normalizeH="0" baseline="0" noProof="0" dirty="0">
                <a:ln>
                  <a:noFill/>
                </a:ln>
                <a:solidFill>
                  <a:sysClr val="window" lastClr="FFFFFF"/>
                </a:solidFill>
                <a:effectLst/>
                <a:uLnTx/>
                <a:uFillTx/>
                <a:latin typeface="Century" panose="020F0502020204030204"/>
                <a:ea typeface="ＭＳ 明朝" panose="02020609040205080304" pitchFamily="17" charset="-128"/>
                <a:cs typeface="Times New Roman" panose="02020603050405020304" pitchFamily="18" charset="0"/>
              </a:endParaRPr>
            </a:p>
          </p:txBody>
        </p:sp>
      </p:grpSp>
      <p:grpSp>
        <p:nvGrpSpPr>
          <p:cNvPr id="37" name="グループ化 36">
            <a:extLst>
              <a:ext uri="{FF2B5EF4-FFF2-40B4-BE49-F238E27FC236}">
                <a16:creationId xmlns:a16="http://schemas.microsoft.com/office/drawing/2014/main" id="{D662DA2D-4414-2EF1-0A08-F8A68FCE9A33}"/>
              </a:ext>
            </a:extLst>
          </p:cNvPr>
          <p:cNvGrpSpPr/>
          <p:nvPr/>
        </p:nvGrpSpPr>
        <p:grpSpPr>
          <a:xfrm>
            <a:off x="223598" y="4452697"/>
            <a:ext cx="7172143" cy="2676883"/>
            <a:chOff x="-2844166" y="454379"/>
            <a:chExt cx="4035418" cy="1921595"/>
          </a:xfrm>
        </p:grpSpPr>
        <p:sp>
          <p:nvSpPr>
            <p:cNvPr id="38" name="正方形/長方形 37">
              <a:extLst>
                <a:ext uri="{FF2B5EF4-FFF2-40B4-BE49-F238E27FC236}">
                  <a16:creationId xmlns:a16="http://schemas.microsoft.com/office/drawing/2014/main" id="{6D9C73EC-F828-0C78-57FF-8D5B9734129B}"/>
                </a:ext>
              </a:extLst>
            </p:cNvPr>
            <p:cNvSpPr/>
            <p:nvPr/>
          </p:nvSpPr>
          <p:spPr>
            <a:xfrm>
              <a:off x="-2844100" y="664363"/>
              <a:ext cx="4035352" cy="1711611"/>
            </a:xfrm>
            <a:prstGeom prst="rect">
              <a:avLst/>
            </a:prstGeom>
            <a:noFill/>
            <a:ln w="19050" cap="flat" cmpd="sng" algn="ctr">
              <a:solidFill>
                <a:srgbClr val="5B9BD5">
                  <a:lumMod val="60000"/>
                  <a:lumOff val="40000"/>
                </a:srgbClr>
              </a:solidFill>
              <a:prstDash val="solid"/>
              <a:miter lim="800000"/>
            </a:ln>
            <a:effectLst/>
          </p:spPr>
          <p:txBody>
            <a:bodyPr rot="0" spcFirstLastPara="0" vert="horz" wrap="square" lIns="72000" tIns="54000" rIns="72000" bIns="54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00" cap="none" spc="0" normalizeH="0" baseline="0" noProof="0">
                  <a:ln>
                    <a:noFill/>
                  </a:ln>
                  <a:solidFill>
                    <a:srgbClr val="000000"/>
                  </a:solidFill>
                  <a:effectLst/>
                  <a:uLnTx/>
                  <a:uFillTx/>
                  <a:latin typeface="Century" panose="020F0502020204030204"/>
                  <a:ea typeface="ＭＳ ゴシック" panose="020B0609070205080204" pitchFamily="49" charset="-128"/>
                  <a:cs typeface="ＭＳ 明朝" panose="02020609040205080304" pitchFamily="17" charset="-128"/>
                </a:rPr>
                <a:t>　</a:t>
              </a:r>
              <a:endParaRPr kumimoji="0" lang="ja-JP" altLang="en-US" sz="1200" b="0" i="0" u="none" strike="noStrike" kern="100" cap="none" spc="0" normalizeH="0" baseline="0" noProof="0">
                <a:ln>
                  <a:noFill/>
                </a:ln>
                <a:solidFill>
                  <a:sysClr val="window" lastClr="FFFFFF"/>
                </a:solidFill>
                <a:effectLst/>
                <a:uLnTx/>
                <a:uFillTx/>
                <a:latin typeface="Century" panose="020F0502020204030204"/>
                <a:ea typeface="ＭＳ 明朝" panose="02020609040205080304" pitchFamily="17" charset="-128"/>
                <a:cs typeface="Times New Roman" panose="02020603050405020304" pitchFamily="18" charset="0"/>
              </a:endParaRPr>
            </a:p>
          </p:txBody>
        </p:sp>
        <p:sp>
          <p:nvSpPr>
            <p:cNvPr id="39" name="正方形/長方形 38">
              <a:extLst>
                <a:ext uri="{FF2B5EF4-FFF2-40B4-BE49-F238E27FC236}">
                  <a16:creationId xmlns:a16="http://schemas.microsoft.com/office/drawing/2014/main" id="{CD910F5D-960F-2C67-AA0F-DD396C0EB477}"/>
                </a:ext>
              </a:extLst>
            </p:cNvPr>
            <p:cNvSpPr/>
            <p:nvPr/>
          </p:nvSpPr>
          <p:spPr>
            <a:xfrm>
              <a:off x="-2844166" y="454379"/>
              <a:ext cx="3242402" cy="209984"/>
            </a:xfrm>
            <a:prstGeom prst="rect">
              <a:avLst/>
            </a:prstGeom>
            <a:noFill/>
            <a:ln w="12700" cap="flat" cmpd="sng" algn="ctr">
              <a:noFill/>
              <a:prstDash val="solid"/>
              <a:miter lim="800000"/>
            </a:ln>
            <a:effectLst/>
          </p:spPr>
          <p:txBody>
            <a:bodyPr rot="0" spcFirstLastPara="0"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1" u="none" strike="noStrike" kern="100" cap="none" spc="0" normalizeH="0" baseline="0" noProof="0" dirty="0">
                  <a:ln>
                    <a:noFill/>
                  </a:ln>
                  <a:solidFill>
                    <a:srgbClr val="0070C0"/>
                  </a:solidFill>
                  <a:effectLst/>
                  <a:uLnTx/>
                  <a:uFillTx/>
                  <a:latin typeface="Century" panose="020F0502020204030204"/>
                  <a:ea typeface="ＭＳ ゴシック" panose="020B0609070205080204" pitchFamily="49" charset="-128"/>
                  <a:cs typeface="Times New Roman" panose="02020603050405020304" pitchFamily="18" charset="0"/>
                </a:rPr>
                <a:t>▸②多様な働き方に対応できない企業の現状と課題</a:t>
              </a:r>
              <a:endParaRPr kumimoji="0" lang="ja-JP" altLang="en-US" sz="1200" b="0" i="0" u="none" strike="noStrike" kern="100" cap="none" spc="0" normalizeH="0" baseline="0" noProof="0" dirty="0">
                <a:ln>
                  <a:noFill/>
                </a:ln>
                <a:solidFill>
                  <a:sysClr val="window" lastClr="FFFFFF"/>
                </a:solidFill>
                <a:effectLst/>
                <a:uLnTx/>
                <a:uFillTx/>
                <a:latin typeface="Century" panose="020F0502020204030204"/>
                <a:ea typeface="ＭＳ 明朝" panose="02020609040205080304" pitchFamily="17" charset="-128"/>
                <a:cs typeface="Times New Roman" panose="02020603050405020304" pitchFamily="18" charset="0"/>
              </a:endParaRPr>
            </a:p>
          </p:txBody>
        </p:sp>
      </p:grpSp>
      <p:grpSp>
        <p:nvGrpSpPr>
          <p:cNvPr id="40" name="グループ化 39">
            <a:extLst>
              <a:ext uri="{FF2B5EF4-FFF2-40B4-BE49-F238E27FC236}">
                <a16:creationId xmlns:a16="http://schemas.microsoft.com/office/drawing/2014/main" id="{26BC06F4-A313-93E9-A8D5-8DEFA640C079}"/>
              </a:ext>
            </a:extLst>
          </p:cNvPr>
          <p:cNvGrpSpPr/>
          <p:nvPr/>
        </p:nvGrpSpPr>
        <p:grpSpPr>
          <a:xfrm>
            <a:off x="223598" y="7246580"/>
            <a:ext cx="7129306" cy="3168533"/>
            <a:chOff x="-312299" y="936094"/>
            <a:chExt cx="6914289" cy="1867117"/>
          </a:xfrm>
        </p:grpSpPr>
        <p:sp>
          <p:nvSpPr>
            <p:cNvPr id="41" name="正方形/長方形 40">
              <a:extLst>
                <a:ext uri="{FF2B5EF4-FFF2-40B4-BE49-F238E27FC236}">
                  <a16:creationId xmlns:a16="http://schemas.microsoft.com/office/drawing/2014/main" id="{AB5D937C-F155-ECD8-206A-B0EB4BD8660B}"/>
                </a:ext>
              </a:extLst>
            </p:cNvPr>
            <p:cNvSpPr/>
            <p:nvPr/>
          </p:nvSpPr>
          <p:spPr>
            <a:xfrm>
              <a:off x="-312299" y="1068178"/>
              <a:ext cx="6914289" cy="1735033"/>
            </a:xfrm>
            <a:prstGeom prst="rect">
              <a:avLst/>
            </a:prstGeom>
            <a:noFill/>
            <a:ln w="19050" cap="flat" cmpd="sng" algn="ctr">
              <a:solidFill>
                <a:srgbClr val="5B9BD5">
                  <a:lumMod val="60000"/>
                  <a:lumOff val="40000"/>
                </a:srgbClr>
              </a:solidFill>
              <a:prstDash val="solid"/>
              <a:miter lim="800000"/>
            </a:ln>
            <a:effectLst/>
          </p:spPr>
          <p:txBody>
            <a:bodyPr rot="0" spcFirstLastPara="0" vert="horz" wrap="square" lIns="72000" tIns="54000" rIns="72000" bIns="5400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00" cap="none" spc="0" normalizeH="0" baseline="0" noProof="0">
                  <a:ln>
                    <a:noFill/>
                  </a:ln>
                  <a:solidFill>
                    <a:srgbClr val="000000"/>
                  </a:solidFill>
                  <a:effectLst/>
                  <a:uLnTx/>
                  <a:uFillTx/>
                  <a:latin typeface="ＭＳ ゴシック" panose="020B0609070205080204" pitchFamily="49" charset="-128"/>
                  <a:ea typeface="ＭＳ 明朝" panose="02020609040205080304" pitchFamily="17" charset="-128"/>
                  <a:cs typeface="Times New Roman" panose="02020603050405020304" pitchFamily="18" charset="0"/>
                </a:rPr>
                <a:t> </a:t>
              </a:r>
              <a:endParaRPr kumimoji="0" lang="ja-JP" altLang="en-US" sz="1200" b="0" i="0" u="none" strike="noStrike" kern="100" cap="none" spc="0" normalizeH="0" baseline="0" noProof="0">
                <a:ln>
                  <a:noFill/>
                </a:ln>
                <a:solidFill>
                  <a:sysClr val="window" lastClr="FFFFFF"/>
                </a:solidFill>
                <a:effectLst/>
                <a:uLnTx/>
                <a:uFillTx/>
                <a:latin typeface="Century" panose="020F0502020204030204"/>
                <a:ea typeface="ＭＳ 明朝" panose="02020609040205080304" pitchFamily="17" charset="-128"/>
                <a:cs typeface="Times New Roman" panose="02020603050405020304" pitchFamily="18" charset="0"/>
              </a:endParaRPr>
            </a:p>
          </p:txBody>
        </p:sp>
        <p:sp>
          <p:nvSpPr>
            <p:cNvPr id="42" name="正方形/長方形 41">
              <a:extLst>
                <a:ext uri="{FF2B5EF4-FFF2-40B4-BE49-F238E27FC236}">
                  <a16:creationId xmlns:a16="http://schemas.microsoft.com/office/drawing/2014/main" id="{9FF1FCCB-2025-F77A-7FF3-05E36464F03E}"/>
                </a:ext>
              </a:extLst>
            </p:cNvPr>
            <p:cNvSpPr/>
            <p:nvPr/>
          </p:nvSpPr>
          <p:spPr>
            <a:xfrm>
              <a:off x="-292741" y="936094"/>
              <a:ext cx="6826371" cy="132084"/>
            </a:xfrm>
            <a:prstGeom prst="rect">
              <a:avLst/>
            </a:prstGeom>
            <a:noFill/>
            <a:ln w="12700" cap="flat" cmpd="sng" algn="ctr">
              <a:noFill/>
              <a:prstDash val="solid"/>
              <a:miter lim="800000"/>
            </a:ln>
            <a:effectLst/>
          </p:spPr>
          <p:txBody>
            <a:bodyPr rot="0" spcFirstLastPara="0"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1" u="none" strike="noStrike" kern="100" cap="none" spc="0" normalizeH="0" baseline="0" noProof="0" dirty="0">
                  <a:ln>
                    <a:noFill/>
                  </a:ln>
                  <a:solidFill>
                    <a:srgbClr val="0070C0"/>
                  </a:solidFill>
                  <a:effectLst/>
                  <a:uLnTx/>
                  <a:uFillTx/>
                  <a:latin typeface="Century" panose="020F0502020204030204"/>
                  <a:ea typeface="ＭＳ ゴシック" panose="020B0609070205080204" pitchFamily="49" charset="-128"/>
                  <a:cs typeface="Times New Roman" panose="02020603050405020304" pitchFamily="18" charset="0"/>
                </a:rPr>
                <a:t>▶③企業に求められる“選ばれる力”を身につけるため</a:t>
              </a:r>
              <a:r>
                <a:rPr kumimoji="0" lang="ja-JP" altLang="en-US" sz="1200" b="1" i="1" u="none" kern="100" cap="none" spc="0" normalizeH="0" baseline="0" noProof="0" dirty="0">
                  <a:ln>
                    <a:noFill/>
                  </a:ln>
                  <a:solidFill>
                    <a:srgbClr val="0070C0"/>
                  </a:solidFill>
                  <a:effectLst/>
                  <a:uLnTx/>
                  <a:uFillTx/>
                  <a:latin typeface="Century" panose="020F0502020204030204"/>
                  <a:ea typeface="ＭＳ ゴシック" panose="020B0609070205080204" pitchFamily="49" charset="-128"/>
                  <a:cs typeface="Times New Roman" panose="02020603050405020304" pitchFamily="18" charset="0"/>
                </a:rPr>
                <a:t>に</a:t>
              </a:r>
              <a:r>
                <a:rPr kumimoji="0" lang="ja-JP" altLang="en-US" sz="1200" b="1" i="1" u="none" strike="sngStrike" kern="100" cap="none" spc="0" normalizeH="0" baseline="0" noProof="0" dirty="0">
                  <a:ln>
                    <a:noFill/>
                  </a:ln>
                  <a:solidFill>
                    <a:srgbClr val="FF0000"/>
                  </a:solidFill>
                  <a:effectLst/>
                  <a:uLnTx/>
                  <a:uFillTx/>
                  <a:latin typeface="Century" panose="020F0502020204030204"/>
                  <a:ea typeface="ＭＳ ゴシック" panose="020B0609070205080204" pitchFamily="49" charset="-128"/>
                  <a:cs typeface="Times New Roman" panose="02020603050405020304" pitchFamily="18" charset="0"/>
                </a:rPr>
                <a:t>　　</a:t>
              </a:r>
              <a:endParaRPr kumimoji="0" lang="ja-JP" altLang="en-US" sz="1200" b="0" i="0" u="none" strike="sngStrike" kern="100" cap="none" spc="0" normalizeH="0" baseline="0" noProof="0" dirty="0">
                <a:ln>
                  <a:noFill/>
                </a:ln>
                <a:solidFill>
                  <a:srgbClr val="FF0000"/>
                </a:solidFill>
                <a:effectLst/>
                <a:uLnTx/>
                <a:uFillTx/>
                <a:latin typeface="Century" panose="020F0502020204030204"/>
                <a:ea typeface="ＭＳ 明朝" panose="02020609040205080304" pitchFamily="17" charset="-128"/>
                <a:cs typeface="Times New Roman" panose="02020603050405020304" pitchFamily="18" charset="0"/>
              </a:endParaRPr>
            </a:p>
          </p:txBody>
        </p:sp>
      </p:grpSp>
      <p:sp>
        <p:nvSpPr>
          <p:cNvPr id="2" name="テキスト ボックス 12">
            <a:extLst>
              <a:ext uri="{FF2B5EF4-FFF2-40B4-BE49-F238E27FC236}">
                <a16:creationId xmlns:a16="http://schemas.microsoft.com/office/drawing/2014/main" id="{1657183D-1EA7-C807-3F80-25A02E58AAC5}"/>
              </a:ext>
            </a:extLst>
          </p:cNvPr>
          <p:cNvSpPr txBox="1"/>
          <p:nvPr/>
        </p:nvSpPr>
        <p:spPr>
          <a:xfrm>
            <a:off x="6849917" y="469797"/>
            <a:ext cx="657225" cy="2476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en-US" sz="1000" b="0" i="0" u="none" strike="noStrike" kern="100" cap="none" spc="0" normalizeH="0" baseline="0" noProof="0" dirty="0">
                <a:ln>
                  <a:noFill/>
                </a:ln>
                <a:solidFill>
                  <a:srgbClr val="FFFFFF"/>
                </a:solidFill>
                <a:effectLst/>
                <a:uLnTx/>
                <a:uFillTx/>
                <a:latin typeface="ＭＳ ゴシック" panose="020B0609070205080204" pitchFamily="49" charset="-128"/>
                <a:ea typeface="ＭＳ 明朝" panose="02020609040205080304" pitchFamily="17" charset="-128"/>
                <a:cs typeface="Times New Roman" panose="02020603050405020304" pitchFamily="18" charset="0"/>
              </a:rPr>
              <a:t>202</a:t>
            </a:r>
            <a:r>
              <a:rPr kumimoji="1" lang="en-US" altLang="ja-JP" sz="1000" b="0" i="0" u="none" strike="noStrike" kern="100" cap="none" spc="0" normalizeH="0" baseline="0" noProof="0" dirty="0">
                <a:ln>
                  <a:noFill/>
                </a:ln>
                <a:solidFill>
                  <a:srgbClr val="FFFFFF"/>
                </a:solidFill>
                <a:effectLst/>
                <a:uLnTx/>
                <a:uFillTx/>
                <a:latin typeface="ＭＳ ゴシック" panose="020B0609070205080204" pitchFamily="49" charset="-128"/>
                <a:ea typeface="ＭＳ 明朝" panose="02020609040205080304" pitchFamily="17" charset="-128"/>
                <a:cs typeface="Times New Roman" panose="02020603050405020304" pitchFamily="18" charset="0"/>
              </a:rPr>
              <a:t>6</a:t>
            </a:r>
            <a:r>
              <a:rPr kumimoji="1" lang="en-US" sz="1000" b="0" i="0" u="none" strike="noStrike" kern="100" cap="none" spc="0" normalizeH="0" baseline="0" noProof="0" dirty="0">
                <a:ln>
                  <a:noFill/>
                </a:ln>
                <a:solidFill>
                  <a:srgbClr val="FFFFFF"/>
                </a:solidFill>
                <a:effectLst/>
                <a:uLnTx/>
                <a:uFillTx/>
                <a:latin typeface="ＭＳ ゴシック" panose="020B0609070205080204" pitchFamily="49" charset="-128"/>
                <a:ea typeface="ＭＳ 明朝" panose="02020609040205080304" pitchFamily="17" charset="-128"/>
                <a:cs typeface="Times New Roman" panose="02020603050405020304" pitchFamily="18" charset="0"/>
              </a:rPr>
              <a:t>.</a:t>
            </a:r>
            <a:r>
              <a:rPr lang="en-US" altLang="ja-JP" sz="1000" kern="100" dirty="0">
                <a:solidFill>
                  <a:srgbClr val="FFFFFF"/>
                </a:solidFill>
                <a:latin typeface="ＭＳ ゴシック" panose="020B0609070205080204" pitchFamily="49" charset="-128"/>
                <a:ea typeface="ＭＳ 明朝" panose="02020609040205080304" pitchFamily="17" charset="-128"/>
                <a:cs typeface="Times New Roman" panose="02020603050405020304" pitchFamily="18" charset="0"/>
              </a:rPr>
              <a:t>1</a:t>
            </a:r>
            <a:endParaRPr kumimoji="1" lang="ja-JP" altLang="en-US" sz="1200" b="0" i="0" u="none" strike="noStrike" kern="100" cap="none" spc="0" normalizeH="0" baseline="0" noProof="0" dirty="0">
              <a:ln>
                <a:noFill/>
              </a:ln>
              <a:solidFill>
                <a:prstClr val="black"/>
              </a:solidFill>
              <a:effectLst/>
              <a:uLnTx/>
              <a:uFillTx/>
              <a:latin typeface="Calibri"/>
              <a:ea typeface="ＭＳ 明朝" panose="02020609040205080304" pitchFamily="17"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C832B494-969E-98BF-C727-F010B671EF76}"/>
              </a:ext>
            </a:extLst>
          </p:cNvPr>
          <p:cNvSpPr txBox="1"/>
          <p:nvPr/>
        </p:nvSpPr>
        <p:spPr>
          <a:xfrm>
            <a:off x="239910" y="1353331"/>
            <a:ext cx="4442548" cy="769441"/>
          </a:xfrm>
          <a:prstGeom prst="rect">
            <a:avLst/>
          </a:prstGeom>
          <a:noFill/>
        </p:spPr>
        <p:txBody>
          <a:bodyPr wrap="square" rtlCol="0">
            <a:spAutoFit/>
          </a:bodyPr>
          <a:lstStyle/>
          <a:p>
            <a:r>
              <a:rPr kumimoji="1" lang="ja-JP" altLang="en-US" sz="1100" dirty="0"/>
              <a:t>　今回は、「働いてもらい方改革」をとりあげます。人口減少や人材確保の課題が深まる中で、企業には多様な人材が働きやすい環境づくりが求められています。今号では、その現状と具体的な取組みの方向性についてレポートします。</a:t>
            </a:r>
          </a:p>
        </p:txBody>
      </p:sp>
      <p:sp>
        <p:nvSpPr>
          <p:cNvPr id="5" name="テキスト ボックス 4">
            <a:extLst>
              <a:ext uri="{FF2B5EF4-FFF2-40B4-BE49-F238E27FC236}">
                <a16:creationId xmlns:a16="http://schemas.microsoft.com/office/drawing/2014/main" id="{931635F7-7EE5-AC35-9ADB-0A766B56D93A}"/>
              </a:ext>
            </a:extLst>
          </p:cNvPr>
          <p:cNvSpPr txBox="1"/>
          <p:nvPr/>
        </p:nvSpPr>
        <p:spPr>
          <a:xfrm>
            <a:off x="280568" y="2247646"/>
            <a:ext cx="3585587" cy="2235805"/>
          </a:xfrm>
          <a:prstGeom prst="rect">
            <a:avLst/>
          </a:prstGeom>
          <a:noFill/>
        </p:spPr>
        <p:txBody>
          <a:bodyPr wrap="square" rtlCol="0">
            <a:spAutoFit/>
          </a:bodyPr>
          <a:lstStyle/>
          <a:p>
            <a:pPr>
              <a:lnSpc>
                <a:spcPct val="150000"/>
              </a:lnSpc>
            </a:pPr>
            <a:r>
              <a:rPr kumimoji="1" lang="ja-JP" altLang="en-US" sz="1050" dirty="0">
                <a:latin typeface="+mn-ea"/>
              </a:rPr>
              <a:t>　岐阜県では、全国的な人口減少の影響により、</a:t>
            </a:r>
            <a:r>
              <a:rPr kumimoji="1" lang="en-US" altLang="ja-JP" sz="1050" dirty="0">
                <a:latin typeface="+mn-ea"/>
              </a:rPr>
              <a:t>2035</a:t>
            </a:r>
            <a:r>
              <a:rPr kumimoji="1" lang="ja-JP" altLang="en-US" sz="1050" dirty="0">
                <a:latin typeface="+mn-ea"/>
              </a:rPr>
              <a:t>年には</a:t>
            </a:r>
            <a:endParaRPr kumimoji="1" lang="en-US" altLang="ja-JP" sz="1050" dirty="0">
              <a:latin typeface="+mn-ea"/>
            </a:endParaRPr>
          </a:p>
          <a:p>
            <a:pPr>
              <a:lnSpc>
                <a:spcPct val="150000"/>
              </a:lnSpc>
            </a:pPr>
            <a:r>
              <a:rPr lang="ja-JP" altLang="en-US" sz="1050" dirty="0">
                <a:latin typeface="+mn-ea"/>
              </a:rPr>
              <a:t>全国で</a:t>
            </a:r>
            <a:r>
              <a:rPr lang="en-US" altLang="ja-JP" sz="1050" dirty="0">
                <a:latin typeface="+mn-ea"/>
              </a:rPr>
              <a:t>1</a:t>
            </a:r>
            <a:r>
              <a:rPr lang="ja-JP" altLang="en-US" sz="1050" dirty="0">
                <a:latin typeface="+mn-ea"/>
              </a:rPr>
              <a:t>日あたり</a:t>
            </a:r>
            <a:r>
              <a:rPr lang="en-US" altLang="ja-JP" sz="1050" dirty="0">
                <a:latin typeface="+mn-ea"/>
              </a:rPr>
              <a:t>1,775</a:t>
            </a:r>
            <a:r>
              <a:rPr lang="ja-JP" altLang="en-US" sz="1050" dirty="0">
                <a:latin typeface="+mn-ea"/>
              </a:rPr>
              <a:t>万時間もの労働力が不足すると予測</a:t>
            </a:r>
            <a:endParaRPr lang="en-US" altLang="ja-JP" sz="1050" dirty="0">
              <a:latin typeface="+mn-ea"/>
            </a:endParaRPr>
          </a:p>
          <a:p>
            <a:pPr>
              <a:lnSpc>
                <a:spcPct val="150000"/>
              </a:lnSpc>
            </a:pPr>
            <a:r>
              <a:rPr kumimoji="1" lang="ja-JP" altLang="en-US" sz="1050" dirty="0">
                <a:latin typeface="+mn-ea"/>
              </a:rPr>
              <a:t>されています。特に岐阜県では、労働力不足率が</a:t>
            </a:r>
            <a:r>
              <a:rPr kumimoji="1" lang="en-US" altLang="ja-JP" sz="1050" dirty="0">
                <a:latin typeface="+mn-ea"/>
              </a:rPr>
              <a:t>11.5</a:t>
            </a:r>
            <a:r>
              <a:rPr kumimoji="1" lang="ja-JP" altLang="en-US" sz="1050" dirty="0">
                <a:latin typeface="+mn-ea"/>
              </a:rPr>
              <a:t>％に達し全国的にも深刻な水準</a:t>
            </a:r>
            <a:r>
              <a:rPr lang="ja-JP" altLang="en-US" sz="1050" dirty="0">
                <a:latin typeface="+mn-ea"/>
              </a:rPr>
              <a:t>となって</a:t>
            </a:r>
            <a:r>
              <a:rPr kumimoji="1" lang="ja-JP" altLang="en-US" sz="1050" dirty="0">
                <a:latin typeface="+mn-ea"/>
              </a:rPr>
              <a:t>おり、地域の産業活動や経済活動への影響が懸念されます。さらに、年間労働時間は</a:t>
            </a:r>
            <a:r>
              <a:rPr kumimoji="1" lang="en-US" altLang="ja-JP" sz="1050" dirty="0">
                <a:latin typeface="+mn-ea"/>
              </a:rPr>
              <a:t>167</a:t>
            </a:r>
            <a:r>
              <a:rPr kumimoji="1" lang="ja-JP" altLang="en-US" sz="1050" dirty="0">
                <a:latin typeface="+mn-ea"/>
              </a:rPr>
              <a:t>時間減少する見込みです。こうした中、右図に示すように、</a:t>
            </a:r>
            <a:r>
              <a:rPr kumimoji="1" lang="en-US" altLang="ja-JP" sz="1050" dirty="0">
                <a:latin typeface="+mn-ea"/>
              </a:rPr>
              <a:t>2023</a:t>
            </a:r>
            <a:r>
              <a:rPr kumimoji="1" lang="ja-JP" altLang="en-US" sz="1050" dirty="0">
                <a:latin typeface="+mn-ea"/>
              </a:rPr>
              <a:t>年から</a:t>
            </a:r>
            <a:r>
              <a:rPr kumimoji="1" lang="en-US" altLang="ja-JP" sz="1050" dirty="0">
                <a:latin typeface="+mn-ea"/>
              </a:rPr>
              <a:t>2035</a:t>
            </a:r>
            <a:r>
              <a:rPr kumimoji="1" lang="ja-JP" altLang="en-US" sz="1050" dirty="0">
                <a:latin typeface="+mn-ea"/>
              </a:rPr>
              <a:t>年にかけて女性の労働参加率</a:t>
            </a:r>
            <a:r>
              <a:rPr lang="ja-JP" altLang="en-US" sz="1050" dirty="0">
                <a:latin typeface="+mn-ea"/>
              </a:rPr>
              <a:t>が大きく上昇すると見込まれており</a:t>
            </a:r>
            <a:r>
              <a:rPr kumimoji="1" lang="ja-JP" altLang="en-US" sz="1050" dirty="0">
                <a:latin typeface="+mn-ea"/>
              </a:rPr>
              <a:t>、今後は多様な働き方の実現や職場環境の改善が一層重要となっていきます。</a:t>
            </a:r>
            <a:endParaRPr kumimoji="1" lang="en-US" altLang="ja-JP" sz="1050" dirty="0">
              <a:latin typeface="+mn-ea"/>
            </a:endParaRPr>
          </a:p>
        </p:txBody>
      </p:sp>
      <p:sp>
        <p:nvSpPr>
          <p:cNvPr id="16" name="テキスト ボックス 15">
            <a:extLst>
              <a:ext uri="{FF2B5EF4-FFF2-40B4-BE49-F238E27FC236}">
                <a16:creationId xmlns:a16="http://schemas.microsoft.com/office/drawing/2014/main" id="{A7FE8C75-8455-01E5-91CE-75A40DDCEA99}"/>
              </a:ext>
            </a:extLst>
          </p:cNvPr>
          <p:cNvSpPr txBox="1"/>
          <p:nvPr/>
        </p:nvSpPr>
        <p:spPr>
          <a:xfrm>
            <a:off x="278845" y="7422099"/>
            <a:ext cx="7001850" cy="3043718"/>
          </a:xfrm>
          <a:prstGeom prst="rect">
            <a:avLst/>
          </a:prstGeom>
          <a:noFill/>
        </p:spPr>
        <p:txBody>
          <a:bodyPr wrap="square" rtlCol="0">
            <a:spAutoFit/>
          </a:bodyPr>
          <a:lstStyle/>
          <a:p>
            <a:pPr>
              <a:lnSpc>
                <a:spcPct val="150000"/>
              </a:lnSpc>
            </a:pPr>
            <a:r>
              <a:rPr lang="ja-JP" altLang="en-US" sz="1050" dirty="0">
                <a:latin typeface="ＭＳ Ｐゴシック" panose="020B0600070205080204" pitchFamily="50" charset="-128"/>
                <a:ea typeface="ＭＳ Ｐゴシック" panose="020B0600070205080204" pitchFamily="50" charset="-128"/>
              </a:rPr>
              <a:t>　岐阜県が推し進めている</a:t>
            </a:r>
            <a:r>
              <a:rPr kumimoji="1" lang="ja-JP" altLang="en-US" sz="1050" dirty="0">
                <a:latin typeface="ＭＳ Ｐゴシック" panose="020B0600070205080204" pitchFamily="50" charset="-128"/>
                <a:ea typeface="ＭＳ Ｐゴシック" panose="020B0600070205080204" pitchFamily="50" charset="-128"/>
              </a:rPr>
              <a:t>「働いてもらい方改革」のコンセプトは、少子高齢化・人口流出・人手不足という地域共通の課題に対し、従来の「働かせ方」ではなく、「どうすれば多様な人が無理なく働けるか」という企業側の発想転換を求めるものです。岐阜県の労働マーケットが大きく変化する中で、いま企業に求められているのは、「選ばれる側になる」ための仕組みと姿勢です。この“企業の変革”を支援しています。</a:t>
            </a:r>
            <a:endParaRPr kumimoji="1" lang="en-US" altLang="ja-JP" sz="800" dirty="0">
              <a:latin typeface="ＭＳ 明朝" panose="02020609040205080304" pitchFamily="17" charset="-128"/>
              <a:ea typeface="ＭＳ 明朝" panose="02020609040205080304" pitchFamily="17" charset="-128"/>
            </a:endParaRPr>
          </a:p>
          <a:p>
            <a:r>
              <a:rPr lang="ja-JP" altLang="en-US" sz="1050" b="1" dirty="0">
                <a:latin typeface="ＭＳ Ｐゴシック" panose="020B0600070205080204" pitchFamily="50" charset="-128"/>
                <a:ea typeface="ＭＳ Ｐゴシック" panose="020B0600070205080204" pitchFamily="50" charset="-128"/>
              </a:rPr>
              <a:t>「働いてもらい方改革」３つの柱</a:t>
            </a:r>
            <a:endParaRPr lang="en-US" altLang="ja-JP" sz="1050" b="1" dirty="0">
              <a:latin typeface="ＭＳ Ｐゴシック" panose="020B0600070205080204" pitchFamily="50" charset="-128"/>
              <a:ea typeface="ＭＳ Ｐゴシック" panose="020B0600070205080204" pitchFamily="50" charset="-128"/>
            </a:endParaRPr>
          </a:p>
          <a:p>
            <a:r>
              <a:rPr lang="ja-JP" altLang="en-US" sz="1050" b="1" dirty="0">
                <a:latin typeface="ＭＳ Ｐゴシック" panose="020B0600070205080204" pitchFamily="50" charset="-128"/>
                <a:ea typeface="ＭＳ Ｐゴシック" panose="020B0600070205080204" pitchFamily="50" charset="-128"/>
              </a:rPr>
              <a:t>　</a:t>
            </a:r>
            <a:endParaRPr lang="en-US" altLang="ja-JP" sz="1050" b="1" dirty="0">
              <a:latin typeface="ＭＳ Ｐゴシック" panose="020B0600070205080204" pitchFamily="50" charset="-128"/>
              <a:ea typeface="ＭＳ Ｐゴシック" panose="020B0600070205080204" pitchFamily="50" charset="-128"/>
            </a:endParaRPr>
          </a:p>
          <a:p>
            <a:endParaRPr lang="en-US" altLang="ja-JP" sz="1050" b="1" dirty="0">
              <a:latin typeface="ＭＳ Ｐゴシック" panose="020B0600070205080204" pitchFamily="50" charset="-128"/>
              <a:ea typeface="ＭＳ Ｐゴシック" panose="020B0600070205080204" pitchFamily="50" charset="-128"/>
            </a:endParaRPr>
          </a:p>
          <a:p>
            <a:endParaRPr lang="en-US" altLang="ja-JP" sz="1050" b="1" dirty="0">
              <a:latin typeface="ＭＳ Ｐゴシック" panose="020B0600070205080204" pitchFamily="50" charset="-128"/>
              <a:ea typeface="ＭＳ Ｐゴシック" panose="020B0600070205080204" pitchFamily="50" charset="-128"/>
            </a:endParaRPr>
          </a:p>
          <a:p>
            <a:endParaRPr lang="en-US" altLang="ja-JP" sz="1050" b="1" dirty="0">
              <a:latin typeface="ＭＳ Ｐゴシック" panose="020B0600070205080204" pitchFamily="50" charset="-128"/>
              <a:ea typeface="ＭＳ Ｐゴシック" panose="020B0600070205080204" pitchFamily="50" charset="-128"/>
            </a:endParaRPr>
          </a:p>
          <a:p>
            <a:endParaRPr lang="en-US" altLang="ja-JP" sz="1050" b="1" dirty="0">
              <a:latin typeface="ＭＳ Ｐゴシック" panose="020B0600070205080204" pitchFamily="50" charset="-128"/>
              <a:ea typeface="ＭＳ Ｐゴシック" panose="020B0600070205080204" pitchFamily="50" charset="-128"/>
            </a:endParaRPr>
          </a:p>
          <a:p>
            <a:endParaRPr lang="en-US" altLang="ja-JP" sz="1050" b="1" dirty="0">
              <a:latin typeface="ＭＳ Ｐゴシック" panose="020B0600070205080204" pitchFamily="50" charset="-128"/>
              <a:ea typeface="ＭＳ Ｐゴシック" panose="020B0600070205080204" pitchFamily="50" charset="-128"/>
            </a:endParaRPr>
          </a:p>
          <a:p>
            <a:r>
              <a:rPr lang="ja-JP" altLang="en-US" sz="1050" dirty="0">
                <a:latin typeface="ＭＳ Ｐゴシック" panose="020B0600070205080204" pitchFamily="50" charset="-128"/>
                <a:ea typeface="ＭＳ Ｐゴシック" panose="020B0600070205080204" pitchFamily="50" charset="-128"/>
              </a:rPr>
              <a:t>　　　　　　　　　　　　　　　        　  </a:t>
            </a:r>
            <a:endParaRPr lang="en-US" altLang="ja-JP" sz="1050" dirty="0">
              <a:latin typeface="ＭＳ Ｐゴシック" panose="020B0600070205080204" pitchFamily="50" charset="-128"/>
              <a:ea typeface="ＭＳ Ｐゴシック" panose="020B0600070205080204" pitchFamily="50" charset="-128"/>
            </a:endParaRPr>
          </a:p>
          <a:p>
            <a:pPr>
              <a:lnSpc>
                <a:spcPct val="150000"/>
              </a:lnSpc>
            </a:pPr>
            <a:endParaRPr kumimoji="1" lang="en-US" altLang="ja-JP" sz="1050" dirty="0">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050">
                <a:latin typeface="ＭＳ Ｐゴシック" panose="020B0600070205080204" pitchFamily="50" charset="-128"/>
                <a:ea typeface="ＭＳ Ｐゴシック" panose="020B0600070205080204" pitchFamily="50" charset="-128"/>
              </a:rPr>
              <a:t>　商工会</a:t>
            </a:r>
            <a:r>
              <a:rPr kumimoji="1" lang="ja-JP" altLang="en-US" sz="1050" dirty="0">
                <a:latin typeface="ＭＳ Ｐゴシック" panose="020B0600070205080204" pitchFamily="50" charset="-128"/>
                <a:ea typeface="ＭＳ Ｐゴシック" panose="020B0600070205080204" pitchFamily="50" charset="-128"/>
              </a:rPr>
              <a:t>においても、社会保険労務士などの専門家派遣等により、就業規則の作成方法や賃金規定の見直し、労働関係助成金の活用、職場環境の整備についての支援を行っています。まずは商工会へお問合せ下さい。</a:t>
            </a:r>
          </a:p>
        </p:txBody>
      </p:sp>
      <p:pic>
        <p:nvPicPr>
          <p:cNvPr id="11" name="図 10">
            <a:extLst>
              <a:ext uri="{FF2B5EF4-FFF2-40B4-BE49-F238E27FC236}">
                <a16:creationId xmlns:a16="http://schemas.microsoft.com/office/drawing/2014/main" id="{25FDAF5A-AA73-7D24-5BE0-03C8F62289AD}"/>
              </a:ext>
            </a:extLst>
          </p:cNvPr>
          <p:cNvPicPr>
            <a:picLocks noChangeAspect="1"/>
          </p:cNvPicPr>
          <p:nvPr/>
        </p:nvPicPr>
        <p:blipFill>
          <a:blip r:embed="rId2"/>
          <a:stretch>
            <a:fillRect/>
          </a:stretch>
        </p:blipFill>
        <p:spPr>
          <a:xfrm>
            <a:off x="4038870" y="5007874"/>
            <a:ext cx="3199825" cy="1951413"/>
          </a:xfrm>
          <a:prstGeom prst="rect">
            <a:avLst/>
          </a:prstGeom>
        </p:spPr>
      </p:pic>
      <p:pic>
        <p:nvPicPr>
          <p:cNvPr id="13" name="図 12">
            <a:extLst>
              <a:ext uri="{FF2B5EF4-FFF2-40B4-BE49-F238E27FC236}">
                <a16:creationId xmlns:a16="http://schemas.microsoft.com/office/drawing/2014/main" id="{C3FEFDB7-1160-ADF3-BA8F-EB174E729A54}"/>
              </a:ext>
            </a:extLst>
          </p:cNvPr>
          <p:cNvPicPr>
            <a:picLocks noChangeAspect="1"/>
          </p:cNvPicPr>
          <p:nvPr/>
        </p:nvPicPr>
        <p:blipFill>
          <a:blip r:embed="rId3"/>
          <a:stretch>
            <a:fillRect/>
          </a:stretch>
        </p:blipFill>
        <p:spPr>
          <a:xfrm>
            <a:off x="4348053" y="4821356"/>
            <a:ext cx="2830476" cy="138072"/>
          </a:xfrm>
          <a:prstGeom prst="rect">
            <a:avLst/>
          </a:prstGeom>
        </p:spPr>
      </p:pic>
      <p:sp>
        <p:nvSpPr>
          <p:cNvPr id="17" name="テキスト ボックス 16">
            <a:extLst>
              <a:ext uri="{FF2B5EF4-FFF2-40B4-BE49-F238E27FC236}">
                <a16:creationId xmlns:a16="http://schemas.microsoft.com/office/drawing/2014/main" id="{A40DC8A3-1431-772F-EDC3-DBBB80C7974D}"/>
              </a:ext>
            </a:extLst>
          </p:cNvPr>
          <p:cNvSpPr txBox="1"/>
          <p:nvPr/>
        </p:nvSpPr>
        <p:spPr>
          <a:xfrm>
            <a:off x="4219575" y="7246580"/>
            <a:ext cx="184731" cy="415498"/>
          </a:xfrm>
          <a:prstGeom prst="rect">
            <a:avLst/>
          </a:prstGeom>
          <a:noFill/>
        </p:spPr>
        <p:txBody>
          <a:bodyPr wrap="square" rtlCol="0">
            <a:spAutoFit/>
          </a:bodyPr>
          <a:lstStyle/>
          <a:p>
            <a:endParaRPr kumimoji="1" lang="ja-JP" altLang="en-US" dirty="0"/>
          </a:p>
        </p:txBody>
      </p:sp>
      <p:sp>
        <p:nvSpPr>
          <p:cNvPr id="20" name="テキスト ボックス 19">
            <a:extLst>
              <a:ext uri="{FF2B5EF4-FFF2-40B4-BE49-F238E27FC236}">
                <a16:creationId xmlns:a16="http://schemas.microsoft.com/office/drawing/2014/main" id="{9A51BE1F-6DB9-4649-2EEC-1B0719D6D272}"/>
              </a:ext>
            </a:extLst>
          </p:cNvPr>
          <p:cNvSpPr txBox="1"/>
          <p:nvPr/>
        </p:nvSpPr>
        <p:spPr>
          <a:xfrm>
            <a:off x="4038870" y="6937912"/>
            <a:ext cx="3410365" cy="215444"/>
          </a:xfrm>
          <a:prstGeom prst="rect">
            <a:avLst/>
          </a:prstGeom>
          <a:noFill/>
        </p:spPr>
        <p:txBody>
          <a:bodyPr wrap="square" rtlCol="0">
            <a:spAutoFit/>
          </a:bodyPr>
          <a:lstStyle/>
          <a:p>
            <a:r>
              <a:rPr lang="ja-JP" altLang="en-US" sz="800" dirty="0">
                <a:latin typeface="ＭＳ Ｐゴシック" panose="020B0600070205080204" pitchFamily="50" charset="-128"/>
                <a:ea typeface="ＭＳ Ｐゴシック" panose="020B0600070205080204" pitchFamily="50" charset="-128"/>
              </a:rPr>
              <a:t>出典：</a:t>
            </a:r>
            <a:r>
              <a:rPr lang="en-US" altLang="ja-JP" sz="800" dirty="0">
                <a:latin typeface="ＭＳ Ｐゴシック" panose="020B0600070205080204" pitchFamily="50" charset="-128"/>
                <a:ea typeface="ＭＳ Ｐゴシック" panose="020B0600070205080204" pitchFamily="50" charset="-128"/>
              </a:rPr>
              <a:t>HR</a:t>
            </a:r>
            <a:r>
              <a:rPr lang="ja-JP" altLang="en-US" sz="800" dirty="0">
                <a:latin typeface="ＭＳ Ｐゴシック" panose="020B0600070205080204" pitchFamily="50" charset="-128"/>
                <a:ea typeface="ＭＳ Ｐゴシック" panose="020B0600070205080204" pitchFamily="50" charset="-128"/>
              </a:rPr>
              <a:t>総研：働き方改革（多様な働き方）の実施状況に関するアンケート</a:t>
            </a:r>
            <a:endParaRPr kumimoji="1" lang="ja-JP" altLang="en-US" sz="800" dirty="0">
              <a:latin typeface="ＭＳ Ｐゴシック" panose="020B0600070205080204" pitchFamily="50" charset="-128"/>
              <a:ea typeface="ＭＳ Ｐゴシック" panose="020B0600070205080204" pitchFamily="50" charset="-128"/>
            </a:endParaRPr>
          </a:p>
        </p:txBody>
      </p:sp>
      <p:graphicFrame>
        <p:nvGraphicFramePr>
          <p:cNvPr id="21" name="表 20">
            <a:extLst>
              <a:ext uri="{FF2B5EF4-FFF2-40B4-BE49-F238E27FC236}">
                <a16:creationId xmlns:a16="http://schemas.microsoft.com/office/drawing/2014/main" id="{B0E751A2-54DD-3FFC-32D4-7586E2F39DAE}"/>
              </a:ext>
            </a:extLst>
          </p:cNvPr>
          <p:cNvGraphicFramePr>
            <a:graphicFrameLocks noGrp="1"/>
          </p:cNvGraphicFramePr>
          <p:nvPr>
            <p:extLst>
              <p:ext uri="{D42A27DB-BD31-4B8C-83A1-F6EECF244321}">
                <p14:modId xmlns:p14="http://schemas.microsoft.com/office/powerpoint/2010/main" val="2142232144"/>
              </p:ext>
            </p:extLst>
          </p:nvPr>
        </p:nvGraphicFramePr>
        <p:xfrm>
          <a:off x="570456" y="8607750"/>
          <a:ext cx="5924577" cy="1377187"/>
        </p:xfrm>
        <a:graphic>
          <a:graphicData uri="http://schemas.openxmlformats.org/drawingml/2006/table">
            <a:tbl>
              <a:tblPr firstRow="1" bandRow="1">
                <a:tableStyleId>{5940675A-B579-460E-94D1-54222C63F5DA}</a:tableStyleId>
              </a:tblPr>
              <a:tblGrid>
                <a:gridCol w="1714868">
                  <a:extLst>
                    <a:ext uri="{9D8B030D-6E8A-4147-A177-3AD203B41FA5}">
                      <a16:colId xmlns:a16="http://schemas.microsoft.com/office/drawing/2014/main" val="1165816466"/>
                    </a:ext>
                  </a:extLst>
                </a:gridCol>
                <a:gridCol w="4209709">
                  <a:extLst>
                    <a:ext uri="{9D8B030D-6E8A-4147-A177-3AD203B41FA5}">
                      <a16:colId xmlns:a16="http://schemas.microsoft.com/office/drawing/2014/main" val="835396790"/>
                    </a:ext>
                  </a:extLst>
                </a:gridCol>
              </a:tblGrid>
              <a:tr h="234187">
                <a:tc rowSpan="2">
                  <a:txBody>
                    <a:bodyPr/>
                    <a:lstStyle/>
                    <a:p>
                      <a:r>
                        <a:rPr kumimoji="1" lang="ja-JP" altLang="en-US" sz="900" b="1" dirty="0">
                          <a:latin typeface="ＭＳ Ｐゴシック" panose="020B0600070205080204" pitchFamily="50" charset="-128"/>
                          <a:ea typeface="+mn-ea"/>
                        </a:rPr>
                        <a:t>働き方の時間に柔軟に　</a:t>
                      </a:r>
                      <a:endParaRPr kumimoji="1" lang="ja-JP" altLang="en-US" sz="900" dirty="0"/>
                    </a:p>
                  </a:txBody>
                  <a:tcPr anchor="ct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sz="900" dirty="0">
                          <a:latin typeface="ＭＳ Ｐゴシック" panose="020B0600070205080204" pitchFamily="50" charset="-128"/>
                          <a:ea typeface="+mn-ea"/>
                        </a:rPr>
                        <a:t>・「</a:t>
                      </a:r>
                      <a:r>
                        <a:rPr kumimoji="1" lang="en-US" altLang="ja-JP" sz="900" dirty="0">
                          <a:latin typeface="ＭＳ Ｐゴシック" panose="020B0600070205080204" pitchFamily="50" charset="-128"/>
                          <a:ea typeface="+mn-ea"/>
                        </a:rPr>
                        <a:t>1</a:t>
                      </a:r>
                      <a:r>
                        <a:rPr kumimoji="1" lang="ja-JP" altLang="en-US" sz="900" dirty="0">
                          <a:latin typeface="ＭＳ Ｐゴシック" panose="020B0600070205080204" pitchFamily="50" charset="-128"/>
                          <a:ea typeface="+mn-ea"/>
                        </a:rPr>
                        <a:t>日</a:t>
                      </a:r>
                      <a:r>
                        <a:rPr kumimoji="1" lang="en-US" altLang="ja-JP" sz="900" dirty="0">
                          <a:latin typeface="ＭＳ Ｐゴシック" panose="020B0600070205080204" pitchFamily="50" charset="-128"/>
                          <a:ea typeface="+mn-ea"/>
                        </a:rPr>
                        <a:t>1</a:t>
                      </a:r>
                      <a:r>
                        <a:rPr kumimoji="1" lang="ja-JP" altLang="en-US" sz="900" dirty="0">
                          <a:latin typeface="ＭＳ Ｐゴシック" panose="020B0600070205080204" pitchFamily="50" charset="-128"/>
                          <a:ea typeface="+mn-ea"/>
                        </a:rPr>
                        <a:t>～</a:t>
                      </a:r>
                      <a:r>
                        <a:rPr kumimoji="1" lang="en-US" altLang="ja-JP" sz="900" dirty="0">
                          <a:latin typeface="ＭＳ Ｐゴシック" panose="020B0600070205080204" pitchFamily="50" charset="-128"/>
                          <a:ea typeface="+mn-ea"/>
                        </a:rPr>
                        <a:t>3</a:t>
                      </a:r>
                      <a:r>
                        <a:rPr kumimoji="1" lang="ja-JP" altLang="en-US" sz="900" dirty="0">
                          <a:latin typeface="ＭＳ Ｐゴシック" panose="020B0600070205080204" pitchFamily="50" charset="-128"/>
                          <a:ea typeface="+mn-ea"/>
                        </a:rPr>
                        <a:t>時間だけ働きたい」人にも応える“マイクロワーク”の導入</a:t>
                      </a:r>
                      <a:endParaRPr kumimoji="1" lang="en-US" altLang="ja-JP" sz="900" dirty="0">
                        <a:latin typeface="ＭＳ Ｐゴシック" panose="020B0600070205080204" pitchFamily="50" charset="-128"/>
                        <a:ea typeface="+mn-ea"/>
                      </a:endParaRPr>
                    </a:p>
                  </a:txBody>
                  <a:tcPr/>
                </a:tc>
                <a:extLst>
                  <a:ext uri="{0D108BD9-81ED-4DB2-BD59-A6C34878D82A}">
                    <a16:rowId xmlns:a16="http://schemas.microsoft.com/office/drawing/2014/main" val="1270386432"/>
                  </a:ext>
                </a:extLst>
              </a:tr>
              <a:tr h="227090">
                <a:tc vMerge="1">
                  <a:txBody>
                    <a:bodyPr/>
                    <a:lstStyle/>
                    <a:p>
                      <a:endParaRPr kumimoji="1" lang="ja-JP" altLang="en-US"/>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rPr>
                        <a:t>・勤務時間のフレックス化、裁量労働の活用</a:t>
                      </a:r>
                      <a:endParaRPr kumimoji="1" lang="en-US" altLang="ja-JP" sz="9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endParaRPr>
                    </a:p>
                  </a:txBody>
                  <a:tcPr/>
                </a:tc>
                <a:extLst>
                  <a:ext uri="{0D108BD9-81ED-4DB2-BD59-A6C34878D82A}">
                    <a16:rowId xmlns:a16="http://schemas.microsoft.com/office/drawing/2014/main" val="2123260945"/>
                  </a:ext>
                </a:extLst>
              </a:tr>
              <a:tr h="227090">
                <a:tc rowSpan="2">
                  <a:txBody>
                    <a:bodyPr/>
                    <a:lstStyle/>
                    <a:p>
                      <a:r>
                        <a:rPr kumimoji="1" lang="ja-JP" altLang="en-US" sz="900" b="1"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rPr>
                        <a:t>働く場所を柔軟に　</a:t>
                      </a:r>
                      <a:r>
                        <a:rPr kumimoji="1" lang="ja-JP" altLang="en-US" sz="9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rPr>
                        <a:t>　　　　    　</a:t>
                      </a:r>
                      <a:endParaRPr kumimoji="1" lang="ja-JP" altLang="en-US" sz="900" dirty="0"/>
                    </a:p>
                  </a:txBody>
                  <a:tcPr anchor="ct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rPr>
                        <a:t>・テレワークや在宅ワーク導入支援</a:t>
                      </a:r>
                      <a:endParaRPr kumimoji="1" lang="en-US" altLang="ja-JP" sz="9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endParaRPr>
                    </a:p>
                  </a:txBody>
                  <a:tcPr/>
                </a:tc>
                <a:extLst>
                  <a:ext uri="{0D108BD9-81ED-4DB2-BD59-A6C34878D82A}">
                    <a16:rowId xmlns:a16="http://schemas.microsoft.com/office/drawing/2014/main" val="2522396516"/>
                  </a:ext>
                </a:extLst>
              </a:tr>
              <a:tr h="227090">
                <a:tc vMerge="1">
                  <a:txBody>
                    <a:bodyPr/>
                    <a:lstStyle/>
                    <a:p>
                      <a:endParaRPr kumimoji="1" lang="ja-JP" altLang="en-US"/>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rPr>
                        <a:t>・</a:t>
                      </a:r>
                      <a:r>
                        <a:rPr kumimoji="1" lang="en-US" altLang="ja-JP" sz="9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rPr>
                        <a:t>IT</a:t>
                      </a:r>
                      <a:r>
                        <a:rPr kumimoji="1" lang="ja-JP" altLang="en-US" sz="9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rPr>
                        <a:t>ツール活用による遠隔業務化</a:t>
                      </a:r>
                      <a:endParaRPr kumimoji="1" lang="en-US" altLang="ja-JP" sz="9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endParaRPr>
                    </a:p>
                  </a:txBody>
                  <a:tcPr/>
                </a:tc>
                <a:extLst>
                  <a:ext uri="{0D108BD9-81ED-4DB2-BD59-A6C34878D82A}">
                    <a16:rowId xmlns:a16="http://schemas.microsoft.com/office/drawing/2014/main" val="135567597"/>
                  </a:ext>
                </a:extLst>
              </a:tr>
              <a:tr h="227090">
                <a:tc rowSpan="2">
                  <a:txBody>
                    <a:bodyPr/>
                    <a:lstStyle/>
                    <a:p>
                      <a:r>
                        <a:rPr kumimoji="1" lang="ja-JP" altLang="en-US" sz="900" b="1"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rPr>
                        <a:t>働く人に配慮した環境づくり　　 </a:t>
                      </a:r>
                      <a:endParaRPr kumimoji="1" lang="ja-JP" altLang="en-US" sz="900" dirty="0"/>
                    </a:p>
                  </a:txBody>
                  <a:tcPr anchor="ct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rPr>
                        <a:t>・子育て世代や高齢者でも働ける設備整備（トイレ改修、バリアフリーなど）</a:t>
                      </a:r>
                      <a:endParaRPr kumimoji="1" lang="en-US" altLang="ja-JP" sz="9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endParaRPr>
                    </a:p>
                  </a:txBody>
                  <a:tcPr/>
                </a:tc>
                <a:extLst>
                  <a:ext uri="{0D108BD9-81ED-4DB2-BD59-A6C34878D82A}">
                    <a16:rowId xmlns:a16="http://schemas.microsoft.com/office/drawing/2014/main" val="2986200427"/>
                  </a:ext>
                </a:extLst>
              </a:tr>
              <a:tr h="227090">
                <a:tc vMerge="1">
                  <a:txBody>
                    <a:bodyPr/>
                    <a:lstStyle/>
                    <a:p>
                      <a:endParaRPr kumimoji="1" lang="ja-JP" altLang="en-US"/>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rPr>
                        <a:t>・多様な人材（障がい者・外国人含む）に対応した受け入れ体制の整備</a:t>
                      </a:r>
                      <a:endParaRPr kumimoji="1" lang="en-US" altLang="ja-JP" sz="9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endParaRPr>
                    </a:p>
                  </a:txBody>
                  <a:tcPr/>
                </a:tc>
                <a:extLst>
                  <a:ext uri="{0D108BD9-81ED-4DB2-BD59-A6C34878D82A}">
                    <a16:rowId xmlns:a16="http://schemas.microsoft.com/office/drawing/2014/main" val="249248270"/>
                  </a:ext>
                </a:extLst>
              </a:tr>
            </a:tbl>
          </a:graphicData>
        </a:graphic>
      </p:graphicFrame>
      <p:sp>
        <p:nvSpPr>
          <p:cNvPr id="4" name="テキスト ボックス 3">
            <a:extLst>
              <a:ext uri="{FF2B5EF4-FFF2-40B4-BE49-F238E27FC236}">
                <a16:creationId xmlns:a16="http://schemas.microsoft.com/office/drawing/2014/main" id="{7904F4CC-D796-A7BB-E4C2-3D9C68E8866E}"/>
              </a:ext>
            </a:extLst>
          </p:cNvPr>
          <p:cNvSpPr txBox="1"/>
          <p:nvPr/>
        </p:nvSpPr>
        <p:spPr>
          <a:xfrm>
            <a:off x="3821216" y="2284045"/>
            <a:ext cx="924497" cy="184666"/>
          </a:xfrm>
          <a:prstGeom prst="rect">
            <a:avLst/>
          </a:prstGeom>
          <a:noFill/>
        </p:spPr>
        <p:txBody>
          <a:bodyPr wrap="square" rtlCol="0">
            <a:spAutoFit/>
          </a:bodyPr>
          <a:lstStyle/>
          <a:p>
            <a:r>
              <a:rPr lang="ja-JP" altLang="en-US" sz="600" dirty="0"/>
              <a:t>性年</a:t>
            </a:r>
            <a:r>
              <a:rPr kumimoji="1" lang="ja-JP" altLang="en-US" sz="600" dirty="0"/>
              <a:t>代別の労働力率</a:t>
            </a:r>
          </a:p>
        </p:txBody>
      </p:sp>
      <p:sp>
        <p:nvSpPr>
          <p:cNvPr id="7" name="テキスト ボックス 6">
            <a:extLst>
              <a:ext uri="{FF2B5EF4-FFF2-40B4-BE49-F238E27FC236}">
                <a16:creationId xmlns:a16="http://schemas.microsoft.com/office/drawing/2014/main" id="{AF3C1B27-0AF6-A5B1-038A-1B836EBBF98D}"/>
              </a:ext>
            </a:extLst>
          </p:cNvPr>
          <p:cNvSpPr txBox="1"/>
          <p:nvPr/>
        </p:nvSpPr>
        <p:spPr>
          <a:xfrm>
            <a:off x="4431110" y="4301244"/>
            <a:ext cx="2491509" cy="184666"/>
          </a:xfrm>
          <a:prstGeom prst="rect">
            <a:avLst/>
          </a:prstGeom>
          <a:noFill/>
        </p:spPr>
        <p:txBody>
          <a:bodyPr wrap="square" rtlCol="0">
            <a:spAutoFit/>
          </a:bodyPr>
          <a:lstStyle/>
          <a:p>
            <a:r>
              <a:rPr kumimoji="1" lang="ja-JP" altLang="en-US" sz="600" dirty="0"/>
              <a:t>出典：パーソナル総合研究所</a:t>
            </a:r>
            <a:r>
              <a:rPr kumimoji="1" lang="en-US" altLang="ja-JP" sz="600" dirty="0"/>
              <a:t>×</a:t>
            </a:r>
            <a:r>
              <a:rPr kumimoji="1" lang="ja-JP" altLang="en-US" sz="600" dirty="0"/>
              <a:t>中央大学「労働市場の未来推計</a:t>
            </a:r>
            <a:r>
              <a:rPr kumimoji="1" lang="en-US" altLang="ja-JP" sz="600" dirty="0"/>
              <a:t>2035</a:t>
            </a:r>
            <a:r>
              <a:rPr kumimoji="1" lang="ja-JP" altLang="en-US" sz="600" dirty="0"/>
              <a:t>」</a:t>
            </a:r>
          </a:p>
        </p:txBody>
      </p:sp>
      <p:sp>
        <p:nvSpPr>
          <p:cNvPr id="8" name="吹き出し: 線 7">
            <a:extLst>
              <a:ext uri="{FF2B5EF4-FFF2-40B4-BE49-F238E27FC236}">
                <a16:creationId xmlns:a16="http://schemas.microsoft.com/office/drawing/2014/main" id="{4F177D5F-5C4F-9E55-47BF-54E2FB2FD9BD}"/>
              </a:ext>
            </a:extLst>
          </p:cNvPr>
          <p:cNvSpPr/>
          <p:nvPr/>
        </p:nvSpPr>
        <p:spPr>
          <a:xfrm>
            <a:off x="6849918" y="5499853"/>
            <a:ext cx="388778" cy="144000"/>
          </a:xfrm>
          <a:prstGeom prst="borderCallout1">
            <a:avLst>
              <a:gd name="adj1" fmla="val 9879"/>
              <a:gd name="adj2" fmla="val 331"/>
              <a:gd name="adj3" fmla="val -86398"/>
              <a:gd name="adj4" fmla="val -108736"/>
            </a:avLst>
          </a:prstGeom>
          <a:solidFill>
            <a:schemeClr val="bg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rgbClr val="FF0000"/>
                </a:solidFill>
                <a:latin typeface="+mj-ea"/>
                <a:ea typeface="+mj-ea"/>
              </a:rPr>
              <a:t>53</a:t>
            </a:r>
            <a:r>
              <a:rPr kumimoji="1" lang="ja-JP" altLang="en-US" sz="800" dirty="0">
                <a:solidFill>
                  <a:srgbClr val="FF0000"/>
                </a:solidFill>
                <a:latin typeface="+mj-ea"/>
                <a:ea typeface="+mj-ea"/>
              </a:rPr>
              <a:t>％</a:t>
            </a:r>
          </a:p>
        </p:txBody>
      </p:sp>
      <p:pic>
        <p:nvPicPr>
          <p:cNvPr id="22" name="図 21">
            <a:extLst>
              <a:ext uri="{FF2B5EF4-FFF2-40B4-BE49-F238E27FC236}">
                <a16:creationId xmlns:a16="http://schemas.microsoft.com/office/drawing/2014/main" id="{3955D637-83BF-001D-E700-1DCA6F0DC466}"/>
              </a:ext>
            </a:extLst>
          </p:cNvPr>
          <p:cNvPicPr>
            <a:picLocks noChangeAspect="1"/>
          </p:cNvPicPr>
          <p:nvPr/>
        </p:nvPicPr>
        <p:blipFill>
          <a:blip r:embed="rId4"/>
          <a:stretch>
            <a:fillRect/>
          </a:stretch>
        </p:blipFill>
        <p:spPr>
          <a:xfrm>
            <a:off x="3801796" y="2420977"/>
            <a:ext cx="3486748" cy="1914720"/>
          </a:xfrm>
          <a:prstGeom prst="rect">
            <a:avLst/>
          </a:prstGeom>
        </p:spPr>
      </p:pic>
      <p:sp>
        <p:nvSpPr>
          <p:cNvPr id="6" name="テキスト ボックス 5">
            <a:extLst>
              <a:ext uri="{FF2B5EF4-FFF2-40B4-BE49-F238E27FC236}">
                <a16:creationId xmlns:a16="http://schemas.microsoft.com/office/drawing/2014/main" id="{9FE4BC74-8984-5389-31B6-D1B12C36F930}"/>
              </a:ext>
            </a:extLst>
          </p:cNvPr>
          <p:cNvSpPr txBox="1"/>
          <p:nvPr/>
        </p:nvSpPr>
        <p:spPr>
          <a:xfrm>
            <a:off x="239910" y="4699706"/>
            <a:ext cx="3760023" cy="2488374"/>
          </a:xfrm>
          <a:prstGeom prst="rect">
            <a:avLst/>
          </a:prstGeom>
          <a:noFill/>
        </p:spPr>
        <p:txBody>
          <a:bodyPr wrap="square" rtlCol="0">
            <a:spAutoFit/>
          </a:bodyPr>
          <a:lst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a:lstStyle>
          <a:p>
            <a:pPr>
              <a:lnSpc>
                <a:spcPct val="150000"/>
              </a:lnSpc>
            </a:pPr>
            <a:r>
              <a:rPr kumimoji="1" lang="ja-JP" altLang="en-US" sz="1050" dirty="0"/>
              <a:t>　企業では、若者・女性・高齢者・障がい者など多様な働き方のニーズに十分</a:t>
            </a:r>
            <a:r>
              <a:rPr lang="ja-JP" altLang="en-US" sz="1050" dirty="0"/>
              <a:t>応えられておらず、人材の</a:t>
            </a:r>
            <a:r>
              <a:rPr kumimoji="1" lang="ja-JP" altLang="en-US" sz="1050" dirty="0"/>
              <a:t>定着や安定的な労働力確保が難しくなっています。その結果、従業員の力が十分に発揮されず、生産性向上や高齢者・障がい者の社会参加の拡大につながりにくい状況です。こうした課題の解決には、柔軟な勤務時間や多様な勤務体系の整備などが不可欠であり、それぞれの事情に合わせた働きやすい環境を整える事が重要です。特に中小企業においては、右図に示すように、</a:t>
            </a:r>
            <a:r>
              <a:rPr lang="ja-JP" altLang="en-US" sz="1050" dirty="0"/>
              <a:t>「多様な勤務時間の導入」が最多で</a:t>
            </a:r>
            <a:r>
              <a:rPr lang="en-US" altLang="ja-JP" sz="1050" dirty="0"/>
              <a:t>53</a:t>
            </a:r>
            <a:r>
              <a:rPr lang="ja-JP" altLang="en-US" sz="1050" dirty="0"/>
              <a:t>％に達しているものの、依然として大企業と比べると導入の遅れが目立っています。</a:t>
            </a:r>
            <a:endParaRPr lang="en-US" altLang="ja-JP" sz="1050" dirty="0"/>
          </a:p>
        </p:txBody>
      </p:sp>
      <p:pic>
        <p:nvPicPr>
          <p:cNvPr id="9" name="図 8">
            <a:extLst>
              <a:ext uri="{FF2B5EF4-FFF2-40B4-BE49-F238E27FC236}">
                <a16:creationId xmlns:a16="http://schemas.microsoft.com/office/drawing/2014/main" id="{6C05340C-274D-4F51-3E19-673AD6EDA34B}"/>
              </a:ext>
            </a:extLst>
          </p:cNvPr>
          <p:cNvPicPr>
            <a:picLocks noChangeAspect="1"/>
          </p:cNvPicPr>
          <p:nvPr/>
        </p:nvPicPr>
        <p:blipFill>
          <a:blip r:embed="rId5"/>
          <a:stretch>
            <a:fillRect/>
          </a:stretch>
        </p:blipFill>
        <p:spPr>
          <a:xfrm>
            <a:off x="4819162" y="1116388"/>
            <a:ext cx="2408129" cy="1030313"/>
          </a:xfrm>
          <a:prstGeom prst="rect">
            <a:avLst/>
          </a:prstGeom>
        </p:spPr>
      </p:pic>
      <p:pic>
        <p:nvPicPr>
          <p:cNvPr id="33" name="図 32">
            <a:extLst>
              <a:ext uri="{FF2B5EF4-FFF2-40B4-BE49-F238E27FC236}">
                <a16:creationId xmlns:a16="http://schemas.microsoft.com/office/drawing/2014/main" id="{B9ED61B6-CB8A-9D62-1830-B53F6B0533A1}"/>
              </a:ext>
            </a:extLst>
          </p:cNvPr>
          <p:cNvPicPr>
            <a:picLocks noChangeAspect="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847305" y="1174442"/>
            <a:ext cx="283210" cy="283845"/>
          </a:xfrm>
          <a:prstGeom prst="rect">
            <a:avLst/>
          </a:prstGeom>
          <a:noFill/>
          <a:ln>
            <a:noFill/>
          </a:ln>
        </p:spPr>
      </p:pic>
    </p:spTree>
    <p:extLst>
      <p:ext uri="{BB962C8B-B14F-4D97-AF65-F5344CB8AC3E}">
        <p14:creationId xmlns:p14="http://schemas.microsoft.com/office/powerpoint/2010/main" val="1161778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567772BE-E7DD-3E30-CD50-807184AC42FE}"/>
              </a:ext>
            </a:extLst>
          </p:cNvPr>
          <p:cNvSpPr/>
          <p:nvPr/>
        </p:nvSpPr>
        <p:spPr>
          <a:xfrm>
            <a:off x="256346" y="3052296"/>
            <a:ext cx="7124685" cy="2233429"/>
          </a:xfrm>
          <a:prstGeom prst="rect">
            <a:avLst/>
          </a:prstGeom>
          <a:noFill/>
          <a:ln w="19050" cap="flat" cmpd="sng" algn="ctr">
            <a:solidFill>
              <a:srgbClr val="5B9BD5">
                <a:lumMod val="60000"/>
                <a:lumOff val="40000"/>
              </a:srgbClr>
            </a:solidFill>
            <a:prstDash val="solid"/>
            <a:miter lim="800000"/>
          </a:ln>
          <a:effectLst/>
        </p:spPr>
        <p:txBody>
          <a:bodyPr rot="0" spcFirstLastPara="0" vert="horz" wrap="square" lIns="72000" tIns="72000" rIns="72000" bIns="72000" numCol="1" spcCol="0" rtlCol="0" fromWordArt="0" anchor="t" anchorCtr="0" forceAA="0" compatLnSpc="1">
            <a:prstTxWarp prst="textNoShape">
              <a:avLst/>
            </a:prstTxWarp>
            <a:noAutofit/>
          </a:bodyPr>
          <a:lstStyle/>
          <a:p>
            <a:pPr marL="0" marR="0" lvl="0" indent="0" algn="just" defTabSz="1043056" rtl="0" eaLnBrk="1" fontAlgn="auto" latinLnBrk="0" hangingPunct="1">
              <a:lnSpc>
                <a:spcPts val="1600"/>
              </a:lnSpc>
              <a:spcBef>
                <a:spcPts val="0"/>
              </a:spcBef>
              <a:spcAft>
                <a:spcPts val="0"/>
              </a:spcAft>
              <a:buClrTx/>
              <a:buSzTx/>
              <a:buFontTx/>
              <a:buNone/>
              <a:tabLst/>
              <a:defRPr/>
            </a:pPr>
            <a:r>
              <a:rPr kumimoji="1" lang="en-US" sz="1050" b="0" i="0" u="none" strike="noStrike" kern="100" cap="none" spc="0" normalizeH="0" baseline="0" noProof="0">
                <a:ln>
                  <a:noFill/>
                </a:ln>
                <a:solidFill>
                  <a:srgbClr val="000000"/>
                </a:solidFill>
                <a:effectLst/>
                <a:uLnTx/>
                <a:uFillTx/>
                <a:latin typeface="ＭＳ ゴシック" panose="020B0609070205080204" pitchFamily="49" charset="-128"/>
                <a:ea typeface="ＭＳ 明朝" panose="02020609040205080304" pitchFamily="17" charset="-128"/>
                <a:cs typeface="Times New Roman" panose="02020603050405020304" pitchFamily="18" charset="0"/>
              </a:rPr>
              <a:t> </a:t>
            </a:r>
            <a:endParaRPr kumimoji="1" lang="ja-JP" altLang="en-US" sz="1200" b="0" i="0" u="none" strike="noStrike" kern="100" cap="none" spc="0" normalizeH="0" baseline="0" noProof="0">
              <a:ln>
                <a:noFill/>
              </a:ln>
              <a:solidFill>
                <a:prstClr val="black"/>
              </a:solidFill>
              <a:effectLst/>
              <a:uLnTx/>
              <a:uFillTx/>
              <a:latin typeface="Century" panose="02040604050505020304" pitchFamily="18" charset="0"/>
              <a:ea typeface="ＭＳ 明朝" panose="02020609040205080304" pitchFamily="17" charset="-128"/>
              <a:cs typeface="Times New Roman" panose="02020603050405020304" pitchFamily="18" charset="0"/>
            </a:endParaRPr>
          </a:p>
        </p:txBody>
      </p:sp>
      <p:sp>
        <p:nvSpPr>
          <p:cNvPr id="10" name="正方形/長方形 9">
            <a:extLst>
              <a:ext uri="{FF2B5EF4-FFF2-40B4-BE49-F238E27FC236}">
                <a16:creationId xmlns:a16="http://schemas.microsoft.com/office/drawing/2014/main" id="{0100945B-D99B-750D-6DFA-9EA9BC0DB6CE}"/>
              </a:ext>
            </a:extLst>
          </p:cNvPr>
          <p:cNvSpPr/>
          <p:nvPr/>
        </p:nvSpPr>
        <p:spPr>
          <a:xfrm>
            <a:off x="3861934" y="5649793"/>
            <a:ext cx="3519097" cy="4689340"/>
          </a:xfrm>
          <a:prstGeom prst="rect">
            <a:avLst/>
          </a:prstGeom>
          <a:noFill/>
          <a:ln w="19050" cap="flat" cmpd="sng" algn="ctr">
            <a:solidFill>
              <a:srgbClr val="5B9BD5">
                <a:lumMod val="60000"/>
                <a:lumOff val="40000"/>
              </a:srgbClr>
            </a:solidFill>
            <a:prstDash val="solid"/>
            <a:miter lim="800000"/>
          </a:ln>
          <a:effectLst/>
        </p:spPr>
        <p:txBody>
          <a:bodyPr rot="0" spcFirstLastPara="0" vert="horz" wrap="square" lIns="72000" tIns="36000" rIns="72000" bIns="72000" numCol="1" spcCol="0" rtlCol="0" fromWordArt="0" anchor="t" anchorCtr="0" forceAA="0" compatLnSpc="1">
            <a:prstTxWarp prst="textNoShape">
              <a:avLst/>
            </a:prstTxWarp>
            <a:no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en-US" sz="1050" b="0" i="0" u="none" strike="noStrike" kern="100" cap="none" spc="0" normalizeH="0" baseline="0" noProof="0">
                <a:ln>
                  <a:noFill/>
                </a:ln>
                <a:solidFill>
                  <a:srgbClr val="000000"/>
                </a:solidFill>
                <a:effectLst/>
                <a:uLnTx/>
                <a:uFillTx/>
                <a:latin typeface="ＭＳ ゴシック" panose="020B0609070205080204" pitchFamily="49" charset="-128"/>
                <a:ea typeface="ＭＳ 明朝" panose="02020609040205080304" pitchFamily="17" charset="-128"/>
                <a:cs typeface="Times New Roman" panose="02020603050405020304" pitchFamily="18" charset="0"/>
              </a:rPr>
              <a:t> </a:t>
            </a:r>
            <a:endParaRPr kumimoji="1" lang="ja-JP" altLang="en-US" sz="1200" b="0" i="0" u="none" strike="noStrike" kern="100" cap="none" spc="0" normalizeH="0" baseline="0" noProof="0">
              <a:ln>
                <a:noFill/>
              </a:ln>
              <a:solidFill>
                <a:prstClr val="black"/>
              </a:solidFill>
              <a:effectLst/>
              <a:uLnTx/>
              <a:uFillTx/>
              <a:latin typeface="Century" panose="02040604050505020304" pitchFamily="18" charset="0"/>
              <a:ea typeface="ＭＳ 明朝" panose="02020609040205080304" pitchFamily="17" charset="-128"/>
              <a:cs typeface="Times New Roman" panose="02020603050405020304" pitchFamily="18" charset="0"/>
            </a:endParaRPr>
          </a:p>
        </p:txBody>
      </p:sp>
      <p:sp>
        <p:nvSpPr>
          <p:cNvPr id="13" name="正方形/長方形 12">
            <a:extLst>
              <a:ext uri="{FF2B5EF4-FFF2-40B4-BE49-F238E27FC236}">
                <a16:creationId xmlns:a16="http://schemas.microsoft.com/office/drawing/2014/main" id="{A98373C6-1287-379D-1974-B69FF6BAB090}"/>
              </a:ext>
            </a:extLst>
          </p:cNvPr>
          <p:cNvSpPr/>
          <p:nvPr/>
        </p:nvSpPr>
        <p:spPr>
          <a:xfrm>
            <a:off x="280021" y="5649798"/>
            <a:ext cx="3468154" cy="4689340"/>
          </a:xfrm>
          <a:prstGeom prst="rect">
            <a:avLst/>
          </a:prstGeom>
          <a:noFill/>
          <a:ln w="19050" cap="flat" cmpd="sng" algn="ctr">
            <a:solidFill>
              <a:srgbClr val="5B9BD5">
                <a:lumMod val="60000"/>
                <a:lumOff val="40000"/>
              </a:srgbClr>
            </a:solidFill>
            <a:prstDash val="solid"/>
            <a:miter lim="800000"/>
          </a:ln>
          <a:effectLst/>
        </p:spPr>
        <p:txBody>
          <a:bodyPr rot="0" spcFirstLastPara="0" vert="horz" wrap="square" lIns="72000" tIns="36000" rIns="72000" bIns="72000" numCol="1" spcCol="0" rtlCol="0" fromWordArt="0" anchor="t" anchorCtr="0" forceAA="0" compatLnSpc="1">
            <a:prstTxWarp prst="textNoShape">
              <a:avLst/>
            </a:prstTxWarp>
            <a:no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en-US" sz="1050" b="0" i="0" u="none" strike="noStrike" kern="100" cap="none" spc="0" normalizeH="0" baseline="0" noProof="0">
                <a:ln>
                  <a:noFill/>
                </a:ln>
                <a:solidFill>
                  <a:srgbClr val="000000"/>
                </a:solidFill>
                <a:effectLst/>
                <a:uLnTx/>
                <a:uFillTx/>
                <a:latin typeface="ＭＳ ゴシック" panose="020B0609070205080204" pitchFamily="49" charset="-128"/>
                <a:ea typeface="ＭＳ 明朝" panose="02020609040205080304" pitchFamily="17" charset="-128"/>
                <a:cs typeface="Times New Roman" panose="02020603050405020304" pitchFamily="18" charset="0"/>
              </a:rPr>
              <a:t> </a:t>
            </a:r>
            <a:endParaRPr kumimoji="1" lang="ja-JP" altLang="en-US" sz="1200" b="0" i="0" u="none" strike="noStrike" kern="100" cap="none" spc="0" normalizeH="0" baseline="0" noProof="0">
              <a:ln>
                <a:noFill/>
              </a:ln>
              <a:solidFill>
                <a:prstClr val="black"/>
              </a:solidFill>
              <a:effectLst/>
              <a:uLnTx/>
              <a:uFillTx/>
              <a:latin typeface="Century" panose="02040604050505020304" pitchFamily="18" charset="0"/>
              <a:ea typeface="ＭＳ 明朝" panose="02020609040205080304" pitchFamily="17" charset="-128"/>
              <a:cs typeface="Times New Roman" panose="02020603050405020304" pitchFamily="18" charset="0"/>
            </a:endParaRPr>
          </a:p>
        </p:txBody>
      </p:sp>
      <p:sp>
        <p:nvSpPr>
          <p:cNvPr id="14" name="Rectangle 5">
            <a:extLst>
              <a:ext uri="{FF2B5EF4-FFF2-40B4-BE49-F238E27FC236}">
                <a16:creationId xmlns:a16="http://schemas.microsoft.com/office/drawing/2014/main" id="{90251AED-3D79-3C87-7B59-6F44F977816D}"/>
              </a:ext>
            </a:extLst>
          </p:cNvPr>
          <p:cNvSpPr>
            <a:spLocks noChangeArrowheads="1"/>
          </p:cNvSpPr>
          <p:nvPr/>
        </p:nvSpPr>
        <p:spPr bwMode="auto">
          <a:xfrm>
            <a:off x="280021" y="5339491"/>
            <a:ext cx="703733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3330575" algn="l"/>
              </a:tabLst>
              <a:defRPr>
                <a:solidFill>
                  <a:schemeClr val="tx1"/>
                </a:solidFill>
                <a:latin typeface="Arial" panose="020B0604020202020204" pitchFamily="34" charset="0"/>
              </a:defRPr>
            </a:lvl1pPr>
            <a:lvl2pPr marL="457200" eaLnBrk="0" fontAlgn="base" hangingPunct="0">
              <a:spcBef>
                <a:spcPct val="0"/>
              </a:spcBef>
              <a:spcAft>
                <a:spcPct val="0"/>
              </a:spcAft>
              <a:tabLst>
                <a:tab pos="3330575" algn="l"/>
              </a:tabLst>
              <a:defRPr>
                <a:solidFill>
                  <a:schemeClr val="tx1"/>
                </a:solidFill>
                <a:latin typeface="Arial" panose="020B0604020202020204" pitchFamily="34" charset="0"/>
              </a:defRPr>
            </a:lvl2pPr>
            <a:lvl3pPr marL="914400" eaLnBrk="0" fontAlgn="base" hangingPunct="0">
              <a:spcBef>
                <a:spcPct val="0"/>
              </a:spcBef>
              <a:spcAft>
                <a:spcPct val="0"/>
              </a:spcAft>
              <a:tabLst>
                <a:tab pos="3330575" algn="l"/>
              </a:tabLst>
              <a:defRPr>
                <a:solidFill>
                  <a:schemeClr val="tx1"/>
                </a:solidFill>
                <a:latin typeface="Arial" panose="020B0604020202020204" pitchFamily="34" charset="0"/>
              </a:defRPr>
            </a:lvl3pPr>
            <a:lvl4pPr marL="1371600" eaLnBrk="0" fontAlgn="base" hangingPunct="0">
              <a:spcBef>
                <a:spcPct val="0"/>
              </a:spcBef>
              <a:spcAft>
                <a:spcPct val="0"/>
              </a:spcAft>
              <a:tabLst>
                <a:tab pos="3330575" algn="l"/>
              </a:tabLst>
              <a:defRPr>
                <a:solidFill>
                  <a:schemeClr val="tx1"/>
                </a:solidFill>
                <a:latin typeface="Arial" panose="020B0604020202020204" pitchFamily="34" charset="0"/>
              </a:defRPr>
            </a:lvl4pPr>
            <a:lvl5pPr marL="1828800" eaLnBrk="0" fontAlgn="base" hangingPunct="0">
              <a:spcBef>
                <a:spcPct val="0"/>
              </a:spcBef>
              <a:spcAft>
                <a:spcPct val="0"/>
              </a:spcAft>
              <a:tabLst>
                <a:tab pos="3330575" algn="l"/>
              </a:tabLst>
              <a:defRPr>
                <a:solidFill>
                  <a:schemeClr val="tx1"/>
                </a:solidFill>
                <a:latin typeface="Arial" panose="020B0604020202020204" pitchFamily="34" charset="0"/>
              </a:defRPr>
            </a:lvl5pPr>
            <a:lvl6pPr marL="2286000" eaLnBrk="0" fontAlgn="base" hangingPunct="0">
              <a:spcBef>
                <a:spcPct val="0"/>
              </a:spcBef>
              <a:spcAft>
                <a:spcPct val="0"/>
              </a:spcAft>
              <a:tabLst>
                <a:tab pos="3330575" algn="l"/>
              </a:tabLst>
              <a:defRPr>
                <a:solidFill>
                  <a:schemeClr val="tx1"/>
                </a:solidFill>
                <a:latin typeface="Arial" panose="020B0604020202020204" pitchFamily="34" charset="0"/>
              </a:defRPr>
            </a:lvl6pPr>
            <a:lvl7pPr marL="2743200" eaLnBrk="0" fontAlgn="base" hangingPunct="0">
              <a:spcBef>
                <a:spcPct val="0"/>
              </a:spcBef>
              <a:spcAft>
                <a:spcPct val="0"/>
              </a:spcAft>
              <a:tabLst>
                <a:tab pos="3330575" algn="l"/>
              </a:tabLst>
              <a:defRPr>
                <a:solidFill>
                  <a:schemeClr val="tx1"/>
                </a:solidFill>
                <a:latin typeface="Arial" panose="020B0604020202020204" pitchFamily="34" charset="0"/>
              </a:defRPr>
            </a:lvl7pPr>
            <a:lvl8pPr marL="3200400" eaLnBrk="0" fontAlgn="base" hangingPunct="0">
              <a:spcBef>
                <a:spcPct val="0"/>
              </a:spcBef>
              <a:spcAft>
                <a:spcPct val="0"/>
              </a:spcAft>
              <a:tabLst>
                <a:tab pos="3330575" algn="l"/>
              </a:tabLst>
              <a:defRPr>
                <a:solidFill>
                  <a:schemeClr val="tx1"/>
                </a:solidFill>
                <a:latin typeface="Arial" panose="020B0604020202020204" pitchFamily="34" charset="0"/>
              </a:defRPr>
            </a:lvl8pPr>
            <a:lvl9pPr marL="3657600" eaLnBrk="0" fontAlgn="base" hangingPunct="0">
              <a:spcBef>
                <a:spcPct val="0"/>
              </a:spcBef>
              <a:spcAft>
                <a:spcPct val="0"/>
              </a:spcAft>
              <a:tabLst>
                <a:tab pos="33305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3330575" algn="l"/>
              </a:tabLst>
              <a:defRPr/>
            </a:pPr>
            <a:r>
              <a:rPr kumimoji="0" lang="ja-JP" altLang="en-US" sz="1200" b="1" i="1" u="none" strike="noStrike" kern="1200" cap="none" spc="0" normalizeH="0" baseline="0" noProof="0" dirty="0">
                <a:ln>
                  <a:noFill/>
                </a:ln>
                <a:solidFill>
                  <a:srgbClr val="0070C0"/>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▸事業所規模別　平均賃金の推移	　  ▸ハローワーク別　有効求人倍率の推移</a:t>
            </a:r>
            <a:endParaRPr kumimoji="0" lang="ja-JP" altLang="en-US" sz="6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15" name="Rectangle 9">
            <a:extLst>
              <a:ext uri="{FF2B5EF4-FFF2-40B4-BE49-F238E27FC236}">
                <a16:creationId xmlns:a16="http://schemas.microsoft.com/office/drawing/2014/main" id="{A5A778ED-D79A-189B-E666-A1E95AA5233E}"/>
              </a:ext>
            </a:extLst>
          </p:cNvPr>
          <p:cNvSpPr>
            <a:spLocks noChangeArrowheads="1"/>
          </p:cNvSpPr>
          <p:nvPr/>
        </p:nvSpPr>
        <p:spPr bwMode="auto">
          <a:xfrm>
            <a:off x="0" y="457200"/>
            <a:ext cx="7561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6" name="Rectangle 11">
            <a:extLst>
              <a:ext uri="{FF2B5EF4-FFF2-40B4-BE49-F238E27FC236}">
                <a16:creationId xmlns:a16="http://schemas.microsoft.com/office/drawing/2014/main" id="{DA5E77E5-71E4-6153-DDA7-1A4104D89074}"/>
              </a:ext>
            </a:extLst>
          </p:cNvPr>
          <p:cNvSpPr>
            <a:spLocks noChangeArrowheads="1"/>
          </p:cNvSpPr>
          <p:nvPr/>
        </p:nvSpPr>
        <p:spPr bwMode="auto">
          <a:xfrm>
            <a:off x="0" y="5210175"/>
            <a:ext cx="7561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ja-JP" sz="12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　</a:t>
            </a: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CD84DF28-798E-B75A-D9B8-A67D2F872373}"/>
              </a:ext>
            </a:extLst>
          </p:cNvPr>
          <p:cNvSpPr txBox="1"/>
          <p:nvPr/>
        </p:nvSpPr>
        <p:spPr>
          <a:xfrm>
            <a:off x="280022" y="267489"/>
            <a:ext cx="7101009" cy="268535"/>
          </a:xfrm>
          <a:prstGeom prst="rect">
            <a:avLst/>
          </a:prstGeom>
          <a:noFill/>
        </p:spPr>
        <p:txBody>
          <a:bodyPr wrap="square">
            <a:spAutoFit/>
          </a:bodyPr>
          <a:lstStyle/>
          <a:p>
            <a:pPr marL="0" marR="0" lvl="0" indent="0" algn="just" defTabSz="1043056" rtl="0" eaLnBrk="1" fontAlgn="auto" latinLnBrk="0" hangingPunct="1">
              <a:lnSpc>
                <a:spcPts val="1500"/>
              </a:lnSpc>
              <a:spcBef>
                <a:spcPts val="600"/>
              </a:spcBef>
              <a:spcAft>
                <a:spcPts val="0"/>
              </a:spcAft>
              <a:buClrTx/>
              <a:buSzTx/>
              <a:buFontTx/>
              <a:buNone/>
              <a:tabLst/>
              <a:defRPr/>
            </a:pPr>
            <a:r>
              <a:rPr kumimoji="1" lang="en-US" altLang="ja-JP" sz="1200" b="1" i="1" u="none" strike="noStrike" kern="100" cap="none" spc="0" normalizeH="0" baseline="0" noProof="0" dirty="0">
                <a:ln>
                  <a:noFill/>
                </a:ln>
                <a:solidFill>
                  <a:srgbClr val="0070C0"/>
                </a:solidFill>
                <a:effectLst/>
                <a:uLnTx/>
                <a:uFillTx/>
                <a:latin typeface="ＭＳ ゴシック" panose="020B0609070205080204" pitchFamily="49" charset="-128"/>
                <a:ea typeface="ＭＳ 明朝" panose="02020609040205080304" pitchFamily="17" charset="-128"/>
                <a:cs typeface="Times New Roman" panose="02020603050405020304" pitchFamily="18" charset="0"/>
              </a:rPr>
              <a:t>▶</a:t>
            </a:r>
            <a:r>
              <a:rPr kumimoji="1" lang="ja-JP" altLang="en-US" sz="1200" b="1" i="1" u="none" strike="noStrike" kern="100" cap="none" spc="0" normalizeH="0" baseline="0" noProof="0" dirty="0">
                <a:ln>
                  <a:noFill/>
                </a:ln>
                <a:solidFill>
                  <a:srgbClr val="0070C0"/>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岐阜県内の消費動向</a:t>
            </a:r>
            <a:r>
              <a:rPr kumimoji="0" lang="ja-JP" altLang="en-US" sz="1200" b="1" i="1" u="none" strike="noStrike" kern="1200" cap="none" spc="0" normalizeH="0" baseline="0" noProof="0" dirty="0">
                <a:ln>
                  <a:noFill/>
                </a:ln>
                <a:solidFill>
                  <a:srgbClr val="0070C0"/>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　　　　　　　　　　　　　　　　　　　</a:t>
            </a:r>
            <a:endParaRPr kumimoji="1" lang="ja-JP" altLang="ja-JP"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6" name="正方形/長方形 5">
            <a:extLst>
              <a:ext uri="{FF2B5EF4-FFF2-40B4-BE49-F238E27FC236}">
                <a16:creationId xmlns:a16="http://schemas.microsoft.com/office/drawing/2014/main" id="{81CCE5F8-0923-D293-2A98-C3E142555C47}"/>
              </a:ext>
            </a:extLst>
          </p:cNvPr>
          <p:cNvSpPr/>
          <p:nvPr/>
        </p:nvSpPr>
        <p:spPr>
          <a:xfrm>
            <a:off x="280021" y="519505"/>
            <a:ext cx="7101010" cy="2192247"/>
          </a:xfrm>
          <a:prstGeom prst="rect">
            <a:avLst/>
          </a:prstGeom>
          <a:noFill/>
          <a:ln w="19050" cap="flat" cmpd="sng" algn="ctr">
            <a:solidFill>
              <a:srgbClr val="5B9BD5">
                <a:lumMod val="60000"/>
                <a:lumOff val="40000"/>
              </a:srgbClr>
            </a:solidFill>
            <a:prstDash val="solid"/>
            <a:miter lim="800000"/>
          </a:ln>
          <a:effectLst/>
        </p:spPr>
        <p:txBody>
          <a:bodyPr rot="0" spcFirstLastPara="0" vert="horz" wrap="square" lIns="72000" tIns="72000" rIns="72000" bIns="72000" numCol="1" spcCol="0" rtlCol="0" fromWordArt="0" anchor="t" anchorCtr="0" forceAA="0" compatLnSpc="1">
            <a:prstTxWarp prst="textNoShape">
              <a:avLst/>
            </a:prstTxWarp>
            <a:noAutofit/>
          </a:bodyPr>
          <a:lstStyle/>
          <a:p>
            <a:pPr marL="0" marR="3508375" lvl="0" indent="0" algn="just" defTabSz="1043056" rtl="0" eaLnBrk="1" fontAlgn="auto" latinLnBrk="0" hangingPunct="1">
              <a:lnSpc>
                <a:spcPts val="1600"/>
              </a:lnSpc>
              <a:spcBef>
                <a:spcPts val="0"/>
              </a:spcBef>
              <a:spcAft>
                <a:spcPts val="0"/>
              </a:spcAft>
              <a:buClrTx/>
              <a:buSzTx/>
              <a:buFontTx/>
              <a:buNone/>
              <a:tabLst/>
              <a:defRPr/>
            </a:pPr>
            <a:r>
              <a:rPr kumimoji="1" lang="en-US" sz="1050" b="0" i="0" u="none" strike="noStrike" kern="100" cap="none" spc="0" normalizeH="0" baseline="0" noProof="0" dirty="0">
                <a:ln>
                  <a:noFill/>
                </a:ln>
                <a:solidFill>
                  <a:srgbClr val="000000"/>
                </a:solidFill>
                <a:effectLst/>
                <a:uLnTx/>
                <a:uFillTx/>
                <a:latin typeface="ＭＳ ゴシック" panose="020B0609070205080204" pitchFamily="49" charset="-128"/>
                <a:ea typeface="ＭＳ 明朝" panose="02020609040205080304" pitchFamily="17" charset="-128"/>
                <a:cs typeface="Times New Roman" panose="02020603050405020304" pitchFamily="18" charset="0"/>
              </a:rPr>
              <a:t> </a:t>
            </a:r>
            <a:endParaRPr kumimoji="1" lang="ja-JP" altLang="en-US" sz="1200" b="0" i="0" u="none" strike="noStrike" kern="100" cap="none" spc="0" normalizeH="0" baseline="0" noProof="0" dirty="0">
              <a:ln>
                <a:noFill/>
              </a:ln>
              <a:solidFill>
                <a:prstClr val="black"/>
              </a:solidFill>
              <a:effectLst/>
              <a:uLnTx/>
              <a:uFillTx/>
              <a:latin typeface="Century" panose="02040604050505020304" pitchFamily="18" charset="0"/>
              <a:ea typeface="ＭＳ 明朝" panose="02020609040205080304" pitchFamily="17"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054CC8F1-514F-0F71-0B24-C99BBED1E4BB}"/>
              </a:ext>
            </a:extLst>
          </p:cNvPr>
          <p:cNvSpPr txBox="1"/>
          <p:nvPr/>
        </p:nvSpPr>
        <p:spPr>
          <a:xfrm>
            <a:off x="256346" y="2783761"/>
            <a:ext cx="7101009" cy="268535"/>
          </a:xfrm>
          <a:prstGeom prst="rect">
            <a:avLst/>
          </a:prstGeom>
          <a:noFill/>
        </p:spPr>
        <p:txBody>
          <a:bodyPr wrap="square">
            <a:spAutoFit/>
          </a:bodyPr>
          <a:lstStyle/>
          <a:p>
            <a:pPr marL="0" marR="0" lvl="0" indent="0" algn="just" defTabSz="1043056" rtl="0" eaLnBrk="1" fontAlgn="auto" latinLnBrk="0" hangingPunct="1">
              <a:lnSpc>
                <a:spcPts val="1500"/>
              </a:lnSpc>
              <a:spcBef>
                <a:spcPts val="600"/>
              </a:spcBef>
              <a:spcAft>
                <a:spcPts val="0"/>
              </a:spcAft>
              <a:buClrTx/>
              <a:buSzTx/>
              <a:buFontTx/>
              <a:buNone/>
              <a:tabLst/>
              <a:defRPr/>
            </a:pPr>
            <a:r>
              <a:rPr kumimoji="1" lang="en-US" altLang="ja-JP" sz="1200" b="1" i="1" u="none" strike="noStrike" kern="100" cap="none" spc="0" normalizeH="0" baseline="0" noProof="0" dirty="0">
                <a:ln>
                  <a:noFill/>
                </a:ln>
                <a:solidFill>
                  <a:srgbClr val="0070C0"/>
                </a:solidFill>
                <a:effectLst/>
                <a:uLnTx/>
                <a:uFillTx/>
                <a:latin typeface="ＭＳ ゴシック" panose="020B0609070205080204" pitchFamily="49" charset="-128"/>
                <a:ea typeface="ＭＳ 明朝" panose="02020609040205080304" pitchFamily="17" charset="-128"/>
                <a:cs typeface="Times New Roman" panose="02020603050405020304" pitchFamily="18" charset="0"/>
              </a:rPr>
              <a:t>▶</a:t>
            </a:r>
            <a:r>
              <a:rPr kumimoji="1" lang="ja-JP" altLang="en-US" sz="1200" b="1" i="1" u="none" strike="noStrike" kern="100" cap="none" spc="0" normalizeH="0" baseline="0" noProof="0" dirty="0">
                <a:ln>
                  <a:noFill/>
                </a:ln>
                <a:solidFill>
                  <a:srgbClr val="0070C0"/>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地域別景況予報　</a:t>
            </a:r>
            <a:r>
              <a:rPr kumimoji="1" lang="en-US" altLang="ja-JP" sz="1200" b="1" i="1" u="none" strike="noStrike" kern="100" cap="none" spc="0" normalizeH="0" baseline="0" noProof="0" dirty="0">
                <a:ln>
                  <a:noFill/>
                </a:ln>
                <a:solidFill>
                  <a:srgbClr val="0070C0"/>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202</a:t>
            </a:r>
            <a:r>
              <a:rPr lang="en-US" altLang="ja-JP" sz="1200" b="1" i="1" kern="100" dirty="0">
                <a:solidFill>
                  <a:srgbClr val="0070C0"/>
                </a:solidFill>
                <a:latin typeface="ＭＳ ゴシック" panose="020B0609070205080204" pitchFamily="49" charset="-128"/>
                <a:ea typeface="ＭＳ ゴシック" panose="020B0609070205080204" pitchFamily="49" charset="-128"/>
                <a:cs typeface="Times New Roman" panose="02020603050405020304" pitchFamily="18" charset="0"/>
              </a:rPr>
              <a:t>6</a:t>
            </a:r>
            <a:r>
              <a:rPr kumimoji="1" lang="ja-JP" altLang="en-US" sz="1200" b="1" i="1" u="none" strike="noStrike" kern="100" cap="none" spc="0" normalizeH="0" baseline="0" noProof="0" dirty="0">
                <a:ln>
                  <a:noFill/>
                </a:ln>
                <a:solidFill>
                  <a:srgbClr val="0070C0"/>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年</a:t>
            </a:r>
            <a:r>
              <a:rPr kumimoji="1" lang="en-US" altLang="ja-JP" sz="1200" b="1" i="1" u="none" strike="noStrike" kern="100" cap="none" spc="0" normalizeH="0" baseline="0" noProof="0" dirty="0">
                <a:ln>
                  <a:noFill/>
                </a:ln>
                <a:solidFill>
                  <a:srgbClr val="0070C0"/>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1</a:t>
            </a:r>
            <a:r>
              <a:rPr kumimoji="1" lang="ja-JP" altLang="en-US" sz="1200" b="1" i="1" u="none" strike="noStrike" kern="100" cap="none" spc="0" normalizeH="0" baseline="0" noProof="0" dirty="0">
                <a:ln>
                  <a:noFill/>
                </a:ln>
                <a:solidFill>
                  <a:srgbClr val="0070C0"/>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200" b="1" i="1" kern="100" dirty="0">
                <a:solidFill>
                  <a:srgbClr val="0070C0"/>
                </a:solidFill>
                <a:latin typeface="ＭＳ ゴシック" panose="020B0609070205080204" pitchFamily="49" charset="-128"/>
                <a:ea typeface="ＭＳ ゴシック" panose="020B0609070205080204" pitchFamily="49" charset="-128"/>
                <a:cs typeface="Times New Roman" panose="02020603050405020304" pitchFamily="18" charset="0"/>
              </a:rPr>
              <a:t>3</a:t>
            </a:r>
            <a:r>
              <a:rPr kumimoji="1" lang="ja-JP" altLang="en-US" sz="1200" b="1" i="1" u="none" strike="noStrike" kern="100" cap="none" spc="0" normalizeH="0" baseline="0" noProof="0" dirty="0">
                <a:ln>
                  <a:noFill/>
                </a:ln>
                <a:solidFill>
                  <a:srgbClr val="0070C0"/>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月期見通し</a:t>
            </a:r>
            <a:r>
              <a:rPr kumimoji="0" lang="ja-JP" altLang="en-US" sz="1200" b="1" i="1" u="none" strike="noStrike" kern="1200" cap="none" spc="0" normalizeH="0" baseline="0" noProof="0" dirty="0">
                <a:ln>
                  <a:noFill/>
                </a:ln>
                <a:solidFill>
                  <a:srgbClr val="0070C0"/>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　　　　　　　　　　　　　　　　　　　</a:t>
            </a:r>
            <a:endParaRPr kumimoji="1" lang="ja-JP" altLang="ja-JP"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B4241167-0539-BAA7-B61B-D594AC4C4F21}"/>
              </a:ext>
            </a:extLst>
          </p:cNvPr>
          <p:cNvSpPr txBox="1"/>
          <p:nvPr/>
        </p:nvSpPr>
        <p:spPr>
          <a:xfrm>
            <a:off x="269108" y="553799"/>
            <a:ext cx="3615383" cy="2200602"/>
          </a:xfrm>
          <a:prstGeom prst="rect">
            <a:avLst/>
          </a:prstGeom>
          <a:noFill/>
        </p:spPr>
        <p:txBody>
          <a:bodyPr wrap="square" rtlCol="0">
            <a:spAutoFit/>
          </a:bodyPr>
          <a:lstStyle/>
          <a:p>
            <a:r>
              <a:rPr lang="ja-JP" altLang="en-US" sz="1100" dirty="0">
                <a:latin typeface="+mn-ea"/>
              </a:rPr>
              <a:t>　</a:t>
            </a:r>
            <a:r>
              <a:rPr lang="ja-JP" altLang="en-US" sz="1050" dirty="0">
                <a:latin typeface="+mn-ea"/>
              </a:rPr>
              <a:t>全国的にも、物価高が続いていますが、全国、岐阜県、共に個人消費支出は前年対比プラスとなってます。 </a:t>
            </a:r>
          </a:p>
          <a:p>
            <a:r>
              <a:rPr lang="ja-JP" altLang="en-US" sz="1050" dirty="0">
                <a:latin typeface="+mn-ea"/>
              </a:rPr>
              <a:t>　岐阜県の消費動向として、スーパーでは、値上げによる買い控えはあるものの需要は落ちることなく売上は好調。日用品では節約志向が続く一方で、寿司やフルーツなど高単価商品にも支持が集まるなどメリハリ消費が顕著となっています。ホームセンターでは、耐久消費財が伸び悩む一方、節約志向が強い中にあっても、熱中症対策や防災関連など必要性の高い商品は支持される傾向があり、購入点数が横ばいの中、客単価は上昇しています。乗用車販売は、今年度、自動車生産制限が解消し、受注が増加しているものの受注生産が追い付いていないことにより全ての車種を制限なく受注できていない状況です。</a:t>
            </a:r>
            <a:endParaRPr lang="en-US" altLang="ja-JP" sz="1050" dirty="0">
              <a:solidFill>
                <a:srgbClr val="000000"/>
              </a:solidFill>
              <a:latin typeface="+mn-ea"/>
            </a:endParaRPr>
          </a:p>
        </p:txBody>
      </p:sp>
      <p:sp>
        <p:nvSpPr>
          <p:cNvPr id="4" name="テキスト ボックス 3">
            <a:extLst>
              <a:ext uri="{FF2B5EF4-FFF2-40B4-BE49-F238E27FC236}">
                <a16:creationId xmlns:a16="http://schemas.microsoft.com/office/drawing/2014/main" id="{75D72F06-B2D3-9A1E-566D-D97AA9BA9730}"/>
              </a:ext>
            </a:extLst>
          </p:cNvPr>
          <p:cNvSpPr txBox="1"/>
          <p:nvPr/>
        </p:nvSpPr>
        <p:spPr>
          <a:xfrm>
            <a:off x="3901245" y="2447127"/>
            <a:ext cx="3419308" cy="214548"/>
          </a:xfrm>
          <a:prstGeom prst="rect">
            <a:avLst/>
          </a:prstGeom>
          <a:noFill/>
        </p:spPr>
        <p:txBody>
          <a:bodyPr wrap="square" lIns="36000" tIns="36000" rIns="36000" bIns="36000" rtlCol="0">
            <a:noAutofit/>
          </a:bodyPr>
          <a:lstStyle/>
          <a:p>
            <a:pPr algn="ctr">
              <a:spcBef>
                <a:spcPts val="300"/>
              </a:spcBef>
            </a:pPr>
            <a:r>
              <a:rPr lang="ja-JP" altLang="en-US" sz="1000" dirty="0">
                <a:latin typeface="BIZ UDPゴシック" panose="020B0400000000000000" pitchFamily="50" charset="-128"/>
                <a:ea typeface="BIZ UDPゴシック" panose="020B0400000000000000" pitchFamily="50" charset="-128"/>
              </a:rPr>
              <a:t>　</a:t>
            </a: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出典：岐阜県統計情報　経済指標</a:t>
            </a:r>
            <a:r>
              <a:rPr lang="en-US" altLang="ja-JP" sz="1000" dirty="0">
                <a:latin typeface="ＭＳ ゴシック" panose="020B0609070205080204" pitchFamily="49" charset="-128"/>
                <a:ea typeface="ＭＳ ゴシック" panose="020B0609070205080204" pitchFamily="49" charset="-128"/>
              </a:rPr>
              <a:t>】</a:t>
            </a:r>
            <a:endParaRPr kumimoji="1" lang="en-US" altLang="ja-JP" sz="1000" dirty="0">
              <a:latin typeface="ＭＳ ゴシック" panose="020B0609070205080204" pitchFamily="49" charset="-128"/>
              <a:ea typeface="ＭＳ ゴシック" panose="020B0609070205080204" pitchFamily="49" charset="-128"/>
            </a:endParaRPr>
          </a:p>
          <a:p>
            <a:pPr>
              <a:spcBef>
                <a:spcPts val="600"/>
              </a:spcBef>
            </a:pPr>
            <a:r>
              <a:rPr lang="ja-JP" altLang="en-US" sz="1000" dirty="0">
                <a:latin typeface="BIZ UDPゴシック" panose="020B0400000000000000" pitchFamily="50" charset="-128"/>
                <a:ea typeface="BIZ UDPゴシック" panose="020B0400000000000000" pitchFamily="50" charset="-128"/>
              </a:rPr>
              <a:t>　</a:t>
            </a:r>
            <a:endParaRPr kumimoji="1" lang="ja-JP" altLang="en-US" sz="1000" dirty="0">
              <a:latin typeface="BIZ UDPゴシック" panose="020B0400000000000000" pitchFamily="50" charset="-128"/>
              <a:ea typeface="BIZ UDPゴシック" panose="020B0400000000000000" pitchFamily="50" charset="-128"/>
            </a:endParaRPr>
          </a:p>
        </p:txBody>
      </p:sp>
      <p:pic>
        <p:nvPicPr>
          <p:cNvPr id="5" name="図 4">
            <a:extLst>
              <a:ext uri="{FF2B5EF4-FFF2-40B4-BE49-F238E27FC236}">
                <a16:creationId xmlns:a16="http://schemas.microsoft.com/office/drawing/2014/main" id="{C4BC533C-37A5-7291-E609-9B3EFAC8A74B}"/>
              </a:ext>
            </a:extLst>
          </p:cNvPr>
          <p:cNvPicPr>
            <a:picLocks noChangeAspect="1"/>
          </p:cNvPicPr>
          <p:nvPr/>
        </p:nvPicPr>
        <p:blipFill>
          <a:blip r:embed="rId2"/>
          <a:stretch>
            <a:fillRect/>
          </a:stretch>
        </p:blipFill>
        <p:spPr>
          <a:xfrm>
            <a:off x="3890559" y="642328"/>
            <a:ext cx="3425735" cy="1811032"/>
          </a:xfrm>
          <a:prstGeom prst="rect">
            <a:avLst/>
          </a:prstGeom>
        </p:spPr>
      </p:pic>
      <p:sp>
        <p:nvSpPr>
          <p:cNvPr id="7" name="テキスト ボックス 6">
            <a:extLst>
              <a:ext uri="{FF2B5EF4-FFF2-40B4-BE49-F238E27FC236}">
                <a16:creationId xmlns:a16="http://schemas.microsoft.com/office/drawing/2014/main" id="{3C0A1F65-922D-FE95-92A9-18BB1CE82BAF}"/>
              </a:ext>
            </a:extLst>
          </p:cNvPr>
          <p:cNvSpPr txBox="1"/>
          <p:nvPr/>
        </p:nvSpPr>
        <p:spPr>
          <a:xfrm>
            <a:off x="334504" y="8142570"/>
            <a:ext cx="3350017" cy="2031325"/>
          </a:xfrm>
          <a:prstGeom prst="rect">
            <a:avLst/>
          </a:prstGeom>
          <a:noFill/>
        </p:spPr>
        <p:txBody>
          <a:bodyPr wrap="square">
            <a:spAutoFit/>
          </a:bodyPr>
          <a:lstStyle/>
          <a:p>
            <a:r>
              <a:rPr lang="ja-JP" altLang="en-US" sz="1050" dirty="0">
                <a:latin typeface="ＭＳ ゴシック" panose="020B0609070205080204" pitchFamily="49" charset="-128"/>
                <a:ea typeface="ＭＳ ゴシック" panose="020B0609070205080204" pitchFamily="49" charset="-128"/>
              </a:rPr>
              <a:t>　岐阜県内の事業所で支払われる現金給与総額（賞与等も含む）は、従業員５人以上と従業員</a:t>
            </a:r>
            <a:r>
              <a:rPr lang="en-US" altLang="ja-JP" sz="1050" dirty="0">
                <a:latin typeface="ＭＳ ゴシック" panose="020B0609070205080204" pitchFamily="49" charset="-128"/>
                <a:ea typeface="ＭＳ ゴシック" panose="020B0609070205080204" pitchFamily="49" charset="-128"/>
              </a:rPr>
              <a:t>30</a:t>
            </a:r>
            <a:r>
              <a:rPr lang="ja-JP" altLang="en-US" sz="1050" dirty="0">
                <a:latin typeface="ＭＳ ゴシック" panose="020B0609070205080204" pitchFamily="49" charset="-128"/>
                <a:ea typeface="ＭＳ ゴシック" panose="020B0609070205080204" pitchFamily="49" charset="-128"/>
              </a:rPr>
              <a:t>人以上のいずれも一進一退ではあるものの、前年同月比で増加の傾向にあります。令和７年９月時点における業種別の前年同月比では、製造業において事業所規模に関わらず増加しており、従業員５人以上の建設業、従業員</a:t>
            </a:r>
            <a:r>
              <a:rPr lang="en-US" altLang="ja-JP" sz="1050" dirty="0">
                <a:latin typeface="ＭＳ ゴシック" panose="020B0609070205080204" pitchFamily="49" charset="-128"/>
                <a:ea typeface="ＭＳ ゴシック" panose="020B0609070205080204" pitchFamily="49" charset="-128"/>
              </a:rPr>
              <a:t>30</a:t>
            </a:r>
            <a:r>
              <a:rPr lang="ja-JP" altLang="en-US" sz="1050" dirty="0">
                <a:latin typeface="ＭＳ ゴシック" panose="020B0609070205080204" pitchFamily="49" charset="-128"/>
                <a:ea typeface="ＭＳ ゴシック" panose="020B0609070205080204" pitchFamily="49" charset="-128"/>
              </a:rPr>
              <a:t>人以上の卸売・小売業で大きく増加していますが、それ以外の業種では減少・横ばい傾向にあります。なお令和７年９月時点で現金給与総額は、従業員５人以上で</a:t>
            </a:r>
            <a:r>
              <a:rPr lang="en-US" altLang="ja-JP" sz="1050" dirty="0">
                <a:latin typeface="ＭＳ ゴシック" panose="020B0609070205080204" pitchFamily="49" charset="-128"/>
                <a:ea typeface="ＭＳ ゴシック" panose="020B0609070205080204" pitchFamily="49" charset="-128"/>
              </a:rPr>
              <a:t>255,232</a:t>
            </a:r>
            <a:r>
              <a:rPr lang="ja-JP" altLang="en-US" sz="1050" dirty="0">
                <a:latin typeface="ＭＳ ゴシック" panose="020B0609070205080204" pitchFamily="49" charset="-128"/>
                <a:ea typeface="ＭＳ ゴシック" panose="020B0609070205080204" pitchFamily="49" charset="-128"/>
              </a:rPr>
              <a:t>円、従業員</a:t>
            </a:r>
            <a:r>
              <a:rPr lang="en-US" altLang="ja-JP" sz="1050" dirty="0">
                <a:latin typeface="ＭＳ ゴシック" panose="020B0609070205080204" pitchFamily="49" charset="-128"/>
                <a:ea typeface="ＭＳ ゴシック" panose="020B0609070205080204" pitchFamily="49" charset="-128"/>
              </a:rPr>
              <a:t>30</a:t>
            </a:r>
            <a:r>
              <a:rPr lang="ja-JP" altLang="en-US" sz="1050" dirty="0">
                <a:latin typeface="ＭＳ ゴシック" panose="020B0609070205080204" pitchFamily="49" charset="-128"/>
                <a:ea typeface="ＭＳ ゴシック" panose="020B0609070205080204" pitchFamily="49" charset="-128"/>
              </a:rPr>
              <a:t>人以上では</a:t>
            </a:r>
            <a:r>
              <a:rPr lang="en-US" altLang="ja-JP" sz="1050" dirty="0">
                <a:latin typeface="ＭＳ ゴシック" panose="020B0609070205080204" pitchFamily="49" charset="-128"/>
                <a:ea typeface="ＭＳ ゴシック" panose="020B0609070205080204" pitchFamily="49" charset="-128"/>
              </a:rPr>
              <a:t>288,398</a:t>
            </a:r>
            <a:r>
              <a:rPr lang="ja-JP" altLang="en-US" sz="1050" dirty="0">
                <a:latin typeface="ＭＳ ゴシック" panose="020B0609070205080204" pitchFamily="49" charset="-128"/>
                <a:ea typeface="ＭＳ ゴシック" panose="020B0609070205080204" pitchFamily="49" charset="-128"/>
              </a:rPr>
              <a:t>円となっています。</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［出典：岐阜県統計情報　毎月勤労統計調査］</a:t>
            </a:r>
          </a:p>
        </p:txBody>
      </p:sp>
      <p:pic>
        <p:nvPicPr>
          <p:cNvPr id="8" name="図 7">
            <a:extLst>
              <a:ext uri="{FF2B5EF4-FFF2-40B4-BE49-F238E27FC236}">
                <a16:creationId xmlns:a16="http://schemas.microsoft.com/office/drawing/2014/main" id="{EF7C5242-610C-68ED-65BF-FB02AF021877}"/>
              </a:ext>
            </a:extLst>
          </p:cNvPr>
          <p:cNvPicPr>
            <a:picLocks noChangeAspect="1"/>
          </p:cNvPicPr>
          <p:nvPr/>
        </p:nvPicPr>
        <p:blipFill>
          <a:blip r:embed="rId3"/>
          <a:stretch>
            <a:fillRect/>
          </a:stretch>
        </p:blipFill>
        <p:spPr>
          <a:xfrm>
            <a:off x="325334" y="5805809"/>
            <a:ext cx="3359187" cy="2188654"/>
          </a:xfrm>
          <a:prstGeom prst="rect">
            <a:avLst/>
          </a:prstGeom>
        </p:spPr>
      </p:pic>
      <p:graphicFrame>
        <p:nvGraphicFramePr>
          <p:cNvPr id="12" name="グラフ 11">
            <a:extLst>
              <a:ext uri="{FF2B5EF4-FFF2-40B4-BE49-F238E27FC236}">
                <a16:creationId xmlns:a16="http://schemas.microsoft.com/office/drawing/2014/main" id="{2EE300FF-48E7-C4D2-2C10-D8C690C65522}"/>
              </a:ext>
            </a:extLst>
          </p:cNvPr>
          <p:cNvGraphicFramePr>
            <a:graphicFrameLocks/>
          </p:cNvGraphicFramePr>
          <p:nvPr>
            <p:extLst>
              <p:ext uri="{D42A27DB-BD31-4B8C-83A1-F6EECF244321}">
                <p14:modId xmlns:p14="http://schemas.microsoft.com/office/powerpoint/2010/main" val="1674329880"/>
              </p:ext>
            </p:extLst>
          </p:nvPr>
        </p:nvGraphicFramePr>
        <p:xfrm>
          <a:off x="3911283" y="5847298"/>
          <a:ext cx="3649980" cy="2091690"/>
        </p:xfrm>
        <a:graphic>
          <a:graphicData uri="http://schemas.openxmlformats.org/drawingml/2006/chart">
            <c:chart xmlns:c="http://schemas.openxmlformats.org/drawingml/2006/chart" xmlns:r="http://schemas.openxmlformats.org/officeDocument/2006/relationships" r:id="rId4"/>
          </a:graphicData>
        </a:graphic>
      </p:graphicFrame>
      <p:sp>
        <p:nvSpPr>
          <p:cNvPr id="17" name="テキスト ボックス 16">
            <a:extLst>
              <a:ext uri="{FF2B5EF4-FFF2-40B4-BE49-F238E27FC236}">
                <a16:creationId xmlns:a16="http://schemas.microsoft.com/office/drawing/2014/main" id="{FE4FAE67-3B48-6B35-29FA-3BDE0BB6F4A5}"/>
              </a:ext>
            </a:extLst>
          </p:cNvPr>
          <p:cNvSpPr txBox="1"/>
          <p:nvPr/>
        </p:nvSpPr>
        <p:spPr>
          <a:xfrm>
            <a:off x="3861934" y="8607092"/>
            <a:ext cx="3519097" cy="1708160"/>
          </a:xfrm>
          <a:prstGeom prst="rect">
            <a:avLst/>
          </a:prstGeom>
          <a:noFill/>
        </p:spPr>
        <p:txBody>
          <a:bodyPr wrap="square">
            <a:spAutoFit/>
          </a:bodyPr>
          <a:lstStyle/>
          <a:p>
            <a:r>
              <a:rPr lang="ja-JP" altLang="en-US" sz="1050" dirty="0">
                <a:latin typeface="ＭＳ Ｐゴシック" panose="020B0600070205080204" pitchFamily="50" charset="-128"/>
                <a:ea typeface="ＭＳ Ｐゴシック" panose="020B0600070205080204" pitchFamily="50" charset="-128"/>
              </a:rPr>
              <a:t>　 岐阜県の有効求人倍率は、</a:t>
            </a:r>
            <a:r>
              <a:rPr lang="en-US" altLang="ja-JP" sz="1050" dirty="0">
                <a:latin typeface="ＭＳ Ｐゴシック" panose="020B0600070205080204" pitchFamily="50" charset="-128"/>
                <a:ea typeface="ＭＳ Ｐゴシック" panose="020B0600070205080204" pitchFamily="50" charset="-128"/>
              </a:rPr>
              <a:t>2</a:t>
            </a:r>
            <a:r>
              <a:rPr lang="ja-JP" altLang="en-US" sz="1050" dirty="0">
                <a:latin typeface="ＭＳ Ｐゴシック" panose="020B0600070205080204" pitchFamily="50" charset="-128"/>
                <a:ea typeface="ＭＳ Ｐゴシック" panose="020B0600070205080204" pitchFamily="50" charset="-128"/>
              </a:rPr>
              <a:t>ヶ月ぶりに低下しており、全国順位は</a:t>
            </a:r>
            <a:r>
              <a:rPr lang="en-US" altLang="ja-JP" sz="1050" dirty="0">
                <a:latin typeface="ＭＳ Ｐゴシック" panose="020B0600070205080204" pitchFamily="50" charset="-128"/>
                <a:ea typeface="ＭＳ Ｐゴシック" panose="020B0600070205080204" pitchFamily="50" charset="-128"/>
              </a:rPr>
              <a:t>5</a:t>
            </a:r>
            <a:r>
              <a:rPr lang="ja-JP" altLang="en-US" sz="1050" dirty="0">
                <a:latin typeface="ＭＳ Ｐゴシック" panose="020B0600070205080204" pitchFamily="50" charset="-128"/>
                <a:ea typeface="ＭＳ Ｐゴシック" panose="020B0600070205080204" pitchFamily="50" charset="-128"/>
              </a:rPr>
              <a:t>位（前月</a:t>
            </a:r>
            <a:r>
              <a:rPr lang="en-US" altLang="ja-JP" sz="1050" dirty="0">
                <a:latin typeface="ＭＳ Ｐゴシック" panose="020B0600070205080204" pitchFamily="50" charset="-128"/>
                <a:ea typeface="ＭＳ Ｐゴシック" panose="020B0600070205080204" pitchFamily="50" charset="-128"/>
              </a:rPr>
              <a:t>5</a:t>
            </a:r>
            <a:r>
              <a:rPr lang="ja-JP" altLang="en-US" sz="1050" dirty="0">
                <a:latin typeface="ＭＳ Ｐゴシック" panose="020B0600070205080204" pitchFamily="50" charset="-128"/>
                <a:ea typeface="ＭＳ Ｐゴシック" panose="020B0600070205080204" pitchFamily="50" charset="-128"/>
              </a:rPr>
              <a:t>位）となっています。</a:t>
            </a:r>
            <a:endParaRPr lang="en-US" altLang="ja-JP" sz="1050" dirty="0">
              <a:latin typeface="ＭＳ Ｐゴシック" panose="020B0600070205080204" pitchFamily="50" charset="-128"/>
              <a:ea typeface="ＭＳ Ｐゴシック" panose="020B0600070205080204" pitchFamily="50" charset="-128"/>
            </a:endParaRPr>
          </a:p>
          <a:p>
            <a:r>
              <a:rPr lang="ja-JP" altLang="en-US" sz="1050" dirty="0">
                <a:latin typeface="ＭＳ Ｐゴシック" panose="020B0600070205080204" pitchFamily="50" charset="-128"/>
                <a:ea typeface="ＭＳ Ｐゴシック" panose="020B0600070205080204" pitchFamily="50" charset="-128"/>
              </a:rPr>
              <a:t>　 岐阜県内の雇用情勢は、求人が求職を上回って推移しているものの、改善の動きにやや弱さが見られます。引き続き、物価上昇等が雇用に与える影響に注意する必要があります 。</a:t>
            </a:r>
            <a:endParaRPr lang="en-US" altLang="ja-JP" sz="1050" dirty="0">
              <a:latin typeface="ＭＳ Ｐゴシック" panose="020B0600070205080204" pitchFamily="50" charset="-128"/>
              <a:ea typeface="ＭＳ Ｐゴシック" panose="020B0600070205080204" pitchFamily="50" charset="-128"/>
            </a:endParaRPr>
          </a:p>
          <a:p>
            <a:r>
              <a:rPr lang="ja-JP" altLang="en-US" sz="1050" dirty="0">
                <a:latin typeface="ＭＳ Ｐゴシック" panose="020B0600070205080204" pitchFamily="50" charset="-128"/>
                <a:ea typeface="ＭＳ Ｐゴシック" panose="020B0600070205080204" pitchFamily="50" charset="-128"/>
              </a:rPr>
              <a:t>　 地区別に見ると、前年同月比（</a:t>
            </a:r>
            <a:r>
              <a:rPr lang="en-US" altLang="ja-JP" sz="1050" dirty="0">
                <a:latin typeface="ＭＳ Ｐゴシック" panose="020B0600070205080204" pitchFamily="50" charset="-128"/>
                <a:ea typeface="ＭＳ Ｐゴシック" panose="020B0600070205080204" pitchFamily="50" charset="-128"/>
              </a:rPr>
              <a:t>10</a:t>
            </a:r>
            <a:r>
              <a:rPr lang="ja-JP" altLang="en-US" sz="1050" dirty="0">
                <a:latin typeface="ＭＳ Ｐゴシック" panose="020B0600070205080204" pitchFamily="50" charset="-128"/>
                <a:ea typeface="ＭＳ Ｐゴシック" panose="020B0600070205080204" pitchFamily="50" charset="-128"/>
              </a:rPr>
              <a:t>月）では美濃加茂と中津川の</a:t>
            </a:r>
            <a:r>
              <a:rPr lang="en-US" altLang="ja-JP" sz="1050" dirty="0">
                <a:latin typeface="ＭＳ Ｐゴシック" panose="020B0600070205080204" pitchFamily="50" charset="-128"/>
                <a:ea typeface="ＭＳ Ｐゴシック" panose="020B0600070205080204" pitchFamily="50" charset="-128"/>
              </a:rPr>
              <a:t>2</a:t>
            </a:r>
            <a:r>
              <a:rPr lang="ja-JP" altLang="en-US" sz="1050" dirty="0">
                <a:latin typeface="ＭＳ Ｐゴシック" panose="020B0600070205080204" pitchFamily="50" charset="-128"/>
                <a:ea typeface="ＭＳ Ｐゴシック" panose="020B0600070205080204" pitchFamily="50" charset="-128"/>
              </a:rPr>
              <a:t>地域のみ増加し、その他の地域はすべて減少しています。　　　　　　　　　</a:t>
            </a:r>
            <a:endParaRPr lang="en-US" altLang="ja-JP" sz="1050" dirty="0">
              <a:latin typeface="ＭＳ Ｐゴシック" panose="020B0600070205080204" pitchFamily="50" charset="-128"/>
              <a:ea typeface="ＭＳ Ｐゴシック" panose="020B0600070205080204" pitchFamily="50" charset="-128"/>
            </a:endParaRPr>
          </a:p>
          <a:p>
            <a:r>
              <a:rPr lang="ja-JP" altLang="en-US" sz="1050" dirty="0">
                <a:latin typeface="ＭＳ Ｐゴシック" panose="020B0600070205080204" pitchFamily="50" charset="-128"/>
                <a:ea typeface="ＭＳ Ｐゴシック" panose="020B0600070205080204" pitchFamily="50" charset="-128"/>
              </a:rPr>
              <a:t>　　　　　　　　　　　　　　　　　［出典：岐阜労働局職業安定部］</a:t>
            </a:r>
            <a:endParaRPr lang="en-US" altLang="ja-JP" sz="1050" dirty="0">
              <a:latin typeface="ＭＳ Ｐゴシック" panose="020B0600070205080204" pitchFamily="50" charset="-128"/>
              <a:ea typeface="ＭＳ Ｐゴシック" panose="020B0600070205080204" pitchFamily="50" charset="-128"/>
            </a:endParaRPr>
          </a:p>
        </p:txBody>
      </p:sp>
      <p:sp>
        <p:nvSpPr>
          <p:cNvPr id="18" name="テキスト ボックス 17">
            <a:extLst>
              <a:ext uri="{FF2B5EF4-FFF2-40B4-BE49-F238E27FC236}">
                <a16:creationId xmlns:a16="http://schemas.microsoft.com/office/drawing/2014/main" id="{1C5281B7-6848-546B-5968-5CEE1082DD05}"/>
              </a:ext>
            </a:extLst>
          </p:cNvPr>
          <p:cNvSpPr txBox="1"/>
          <p:nvPr/>
        </p:nvSpPr>
        <p:spPr>
          <a:xfrm>
            <a:off x="3873701" y="7938988"/>
            <a:ext cx="3519097" cy="608756"/>
          </a:xfrm>
          <a:prstGeom prst="rect">
            <a:avLst/>
          </a:prstGeom>
          <a:noFill/>
        </p:spPr>
        <p:txBody>
          <a:bodyPr wrap="square">
            <a:spAutoFit/>
          </a:bodyPr>
          <a:lstStyle/>
          <a:p>
            <a:pPr>
              <a:lnSpc>
                <a:spcPts val="1400"/>
              </a:lnSpc>
            </a:pPr>
            <a:r>
              <a:rPr lang="ja-JP" altLang="en-US" sz="105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 岐阜県の有効求人倍率 </a:t>
            </a:r>
            <a:r>
              <a:rPr lang="en-US" altLang="ja-JP" sz="105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105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en-US" altLang="ja-JP" sz="105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1.41</a:t>
            </a:r>
            <a:r>
              <a:rPr lang="ja-JP" altLang="en-US" sz="105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倍（前月</a:t>
            </a:r>
            <a:r>
              <a:rPr lang="en-US" altLang="ja-JP" sz="105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1.46</a:t>
            </a:r>
            <a:r>
              <a:rPr lang="ja-JP" altLang="en-US" sz="105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倍）</a:t>
            </a:r>
            <a:endParaRPr lang="en-US" altLang="ja-JP" sz="1050" b="1"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nSpc>
                <a:spcPts val="1400"/>
              </a:lnSpc>
            </a:pPr>
            <a:r>
              <a:rPr lang="ja-JP" altLang="en-US" sz="105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 全国の有効求人倍率 </a:t>
            </a:r>
            <a:r>
              <a:rPr lang="en-US" altLang="ja-JP" sz="105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105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en-US" altLang="ja-JP" sz="105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1.18</a:t>
            </a:r>
            <a:r>
              <a:rPr lang="ja-JP" altLang="en-US" sz="105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倍（前月</a:t>
            </a:r>
            <a:r>
              <a:rPr lang="en-US" altLang="ja-JP" sz="105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1.20</a:t>
            </a:r>
            <a:r>
              <a:rPr lang="ja-JP" altLang="en-US" sz="105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倍）</a:t>
            </a:r>
            <a:endParaRPr lang="en-US" altLang="ja-JP" sz="1050" b="1"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r">
              <a:lnSpc>
                <a:spcPts val="1400"/>
              </a:lnSpc>
            </a:pPr>
            <a:r>
              <a:rPr lang="en-US" altLang="ja-JP" sz="1050" kern="100" dirty="0">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1050" kern="100" dirty="0">
                <a:latin typeface="ＭＳ Ｐゴシック" panose="020B0600070205080204" pitchFamily="50" charset="-128"/>
                <a:ea typeface="ＭＳ Ｐゴシック" panose="020B0600070205080204" pitchFamily="50" charset="-128"/>
                <a:cs typeface="Times New Roman" panose="02020603050405020304" pitchFamily="18" charset="0"/>
              </a:rPr>
              <a:t>いずれも季節調整値</a:t>
            </a:r>
          </a:p>
        </p:txBody>
      </p:sp>
      <p:pic>
        <p:nvPicPr>
          <p:cNvPr id="19" name="図 18">
            <a:extLst>
              <a:ext uri="{FF2B5EF4-FFF2-40B4-BE49-F238E27FC236}">
                <a16:creationId xmlns:a16="http://schemas.microsoft.com/office/drawing/2014/main" id="{36193DB2-7EAE-32F2-0261-17C989750D11}"/>
              </a:ext>
            </a:extLst>
          </p:cNvPr>
          <p:cNvPicPr>
            <a:picLocks noChangeAspect="1"/>
          </p:cNvPicPr>
          <p:nvPr/>
        </p:nvPicPr>
        <p:blipFill>
          <a:blip r:embed="rId5"/>
          <a:srcRect t="12235" r="14558"/>
          <a:stretch>
            <a:fillRect/>
          </a:stretch>
        </p:blipFill>
        <p:spPr>
          <a:xfrm>
            <a:off x="256346" y="3124304"/>
            <a:ext cx="3938309" cy="2085870"/>
          </a:xfrm>
          <a:prstGeom prst="rect">
            <a:avLst/>
          </a:prstGeom>
        </p:spPr>
      </p:pic>
      <p:sp>
        <p:nvSpPr>
          <p:cNvPr id="20" name="テキスト ボックス 19">
            <a:extLst>
              <a:ext uri="{FF2B5EF4-FFF2-40B4-BE49-F238E27FC236}">
                <a16:creationId xmlns:a16="http://schemas.microsoft.com/office/drawing/2014/main" id="{1565848C-E26C-171D-F8AD-FEA35F11B858}"/>
              </a:ext>
            </a:extLst>
          </p:cNvPr>
          <p:cNvSpPr txBox="1"/>
          <p:nvPr/>
        </p:nvSpPr>
        <p:spPr>
          <a:xfrm>
            <a:off x="4158874" y="3095118"/>
            <a:ext cx="3158485" cy="2031325"/>
          </a:xfrm>
          <a:prstGeom prst="rect">
            <a:avLst/>
          </a:prstGeom>
          <a:noFill/>
        </p:spPr>
        <p:txBody>
          <a:bodyPr wrap="square" rtlCol="0">
            <a:spAutoFit/>
          </a:bodyPr>
          <a:lstStyle/>
          <a:p>
            <a:pPr algn="just"/>
            <a:r>
              <a:rPr lang="ja-JP" altLang="en-US" sz="1050" dirty="0">
                <a:latin typeface="+mn-ea"/>
              </a:rPr>
              <a:t>　岐阜県全体で見ると景気全般は悪化の見通しです。</a:t>
            </a:r>
            <a:endParaRPr lang="en-US" altLang="ja-JP" sz="1050" dirty="0">
              <a:latin typeface="+mn-ea"/>
            </a:endParaRPr>
          </a:p>
          <a:p>
            <a:pPr algn="just"/>
            <a:r>
              <a:rPr lang="en-US" altLang="ja-JP" sz="1050" dirty="0">
                <a:latin typeface="+mn-ea"/>
              </a:rPr>
              <a:t>2025</a:t>
            </a:r>
            <a:r>
              <a:rPr lang="ja-JP" altLang="en-US" sz="1050" dirty="0">
                <a:latin typeface="+mn-ea"/>
              </a:rPr>
              <a:t>年</a:t>
            </a:r>
            <a:r>
              <a:rPr lang="en-US" altLang="ja-JP" sz="1050" dirty="0">
                <a:latin typeface="+mn-ea"/>
              </a:rPr>
              <a:t>4</a:t>
            </a:r>
            <a:r>
              <a:rPr lang="ja-JP" altLang="en-US" sz="1050" dirty="0">
                <a:latin typeface="+mn-ea"/>
              </a:rPr>
              <a:t>月の建築基準法改正及び住宅関連資材の高騰により、地元建設業者の新築住宅着工件数が大幅に減少しています。また、</a:t>
            </a:r>
            <a:r>
              <a:rPr lang="ja-JP" altLang="en-US" sz="1050" dirty="0"/>
              <a:t>公共工事の絶対量が依然として少なく、民間工事の受注を目指す動きはあるものの、競争は厳しい状況です。</a:t>
            </a:r>
            <a:endParaRPr kumimoji="0" lang="en-US" altLang="ja-JP" sz="1050" dirty="0">
              <a:latin typeface="+mn-ea"/>
            </a:endParaRPr>
          </a:p>
          <a:p>
            <a:pPr algn="just"/>
            <a:r>
              <a:rPr kumimoji="0" lang="ja-JP" altLang="en-US" sz="1050" dirty="0">
                <a:latin typeface="+mn-ea"/>
              </a:rPr>
              <a:t>　 東濃・可茂地区では、企業収益は悪化の見通しですが、景気全般として</a:t>
            </a:r>
            <a:r>
              <a:rPr kumimoji="0" lang="ja-JP" altLang="en-US" sz="1050">
                <a:latin typeface="+mn-ea"/>
              </a:rPr>
              <a:t>は良化</a:t>
            </a:r>
            <a:r>
              <a:rPr lang="ja-JP" altLang="en-US" sz="1050"/>
              <a:t>が見込まれています</a:t>
            </a:r>
            <a:r>
              <a:rPr kumimoji="0" lang="ja-JP" altLang="en-US" sz="1050">
                <a:latin typeface="+mn-ea"/>
              </a:rPr>
              <a:t>。</a:t>
            </a:r>
            <a:r>
              <a:rPr kumimoji="0" lang="ja-JP" altLang="en-US" sz="1050" dirty="0">
                <a:latin typeface="+mn-ea"/>
              </a:rPr>
              <a:t>個人消費含む</a:t>
            </a:r>
            <a:r>
              <a:rPr kumimoji="0" lang="en-US" altLang="ja-JP" sz="1050" dirty="0">
                <a:latin typeface="+mn-ea"/>
              </a:rPr>
              <a:t>4</a:t>
            </a:r>
            <a:r>
              <a:rPr kumimoji="0" lang="ja-JP" altLang="en-US" sz="1050" dirty="0">
                <a:latin typeface="+mn-ea"/>
              </a:rPr>
              <a:t>項目は横ばいで、スーパーでの一般消費者の購買意欲に大きな変化はありません。住宅ニーズは価格の面から新築よりもリフォーム物件にシフトしつつあり、住宅ローン案件は低調です。</a:t>
            </a:r>
            <a:endParaRPr lang="en-US" altLang="ja-JP" sz="1050" dirty="0">
              <a:solidFill>
                <a:srgbClr val="000000"/>
              </a:solidFill>
              <a:latin typeface="+mn-ea"/>
            </a:endParaRPr>
          </a:p>
        </p:txBody>
      </p:sp>
      <p:sp>
        <p:nvSpPr>
          <p:cNvPr id="21" name="テキスト ボックス 3">
            <a:extLst>
              <a:ext uri="{FF2B5EF4-FFF2-40B4-BE49-F238E27FC236}">
                <a16:creationId xmlns:a16="http://schemas.microsoft.com/office/drawing/2014/main" id="{6BAC3CB2-3912-F98D-DAAF-51B83A406B7B}"/>
              </a:ext>
            </a:extLst>
          </p:cNvPr>
          <p:cNvSpPr txBox="1"/>
          <p:nvPr/>
        </p:nvSpPr>
        <p:spPr>
          <a:xfrm>
            <a:off x="3801309" y="5065142"/>
            <a:ext cx="3550920" cy="209550"/>
          </a:xfrm>
          <a:prstGeom prst="rect">
            <a:avLst/>
          </a:prstGeom>
          <a:noFill/>
          <a:ln w="6350">
            <a:noFill/>
          </a:ln>
          <a:effectLst/>
        </p:spPr>
        <p:txBody>
          <a:bodyPr rot="0" spcFirstLastPara="0" vert="horz" wrap="square" lIns="0" tIns="0" rIns="0" bIns="0" numCol="1" spcCol="0" rtlCol="0" fromWordArt="0" anchor="ctr" anchorCtr="0" forceAA="0" compatLnSpc="1">
            <a:prstTxWarp prst="textNoShape">
              <a:avLst/>
            </a:prstTxWarp>
            <a:no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ja-JP" altLang="en-US" sz="800" kern="100" dirty="0">
                <a:solidFill>
                  <a:sysClr val="windowText" lastClr="000000"/>
                </a:solidFill>
                <a:latin typeface="+mn-ea"/>
                <a:cs typeface="Times New Roman" panose="02020603050405020304" pitchFamily="18" charset="0"/>
              </a:rPr>
              <a:t>［</a:t>
            </a:r>
            <a:r>
              <a:rPr kumimoji="0" lang="ja-JP" altLang="en-US" sz="800" b="0" i="0" u="none" strike="noStrike" kern="100" cap="none" spc="0" normalizeH="0" baseline="0" noProof="0" dirty="0">
                <a:ln>
                  <a:noFill/>
                </a:ln>
                <a:solidFill>
                  <a:sysClr val="windowText" lastClr="000000"/>
                </a:solidFill>
                <a:effectLst/>
                <a:uLnTx/>
                <a:uFillTx/>
                <a:latin typeface="+mn-ea"/>
                <a:cs typeface="Times New Roman" panose="02020603050405020304" pitchFamily="18" charset="0"/>
              </a:rPr>
              <a:t>出典：㈱</a:t>
            </a:r>
            <a:r>
              <a:rPr kumimoji="0" lang="en-US" sz="800" b="0" i="0" u="none" strike="noStrike" kern="100" cap="none" spc="0" normalizeH="0" baseline="0" noProof="0" dirty="0">
                <a:ln>
                  <a:noFill/>
                </a:ln>
                <a:solidFill>
                  <a:sysClr val="windowText" lastClr="000000"/>
                </a:solidFill>
                <a:effectLst/>
                <a:uLnTx/>
                <a:uFillTx/>
                <a:latin typeface="+mn-ea"/>
                <a:cs typeface="Times New Roman" panose="02020603050405020304" pitchFamily="18" charset="0"/>
              </a:rPr>
              <a:t>OKB</a:t>
            </a:r>
            <a:r>
              <a:rPr kumimoji="0" lang="ja-JP" altLang="en-US" sz="800" b="0" i="0" u="none" strike="noStrike" kern="100" cap="none" spc="0" normalizeH="0" baseline="0" noProof="0" dirty="0">
                <a:ln>
                  <a:noFill/>
                </a:ln>
                <a:solidFill>
                  <a:sysClr val="windowText" lastClr="000000"/>
                </a:solidFill>
                <a:effectLst/>
                <a:uLnTx/>
                <a:uFillTx/>
                <a:latin typeface="+mn-ea"/>
                <a:cs typeface="Times New Roman" panose="02020603050405020304" pitchFamily="18" charset="0"/>
              </a:rPr>
              <a:t>総研 景況指数調査（公開値の加工編集を施しております）］</a:t>
            </a:r>
            <a:endParaRPr kumimoji="0" lang="ja-JP" altLang="en-US" sz="1200" b="0" i="0" u="none" strike="noStrike" kern="100" cap="none" spc="0" normalizeH="0" baseline="0" noProof="0" dirty="0">
              <a:ln>
                <a:noFill/>
              </a:ln>
              <a:solidFill>
                <a:sysClr val="windowText" lastClr="000000"/>
              </a:solidFill>
              <a:effectLst/>
              <a:uLnTx/>
              <a:uFillTx/>
              <a:latin typeface="+mn-ea"/>
              <a:cs typeface="Times New Roman" panose="02020603050405020304" pitchFamily="18" charset="0"/>
            </a:endParaRPr>
          </a:p>
        </p:txBody>
      </p:sp>
    </p:spTree>
    <p:extLst>
      <p:ext uri="{BB962C8B-B14F-4D97-AF65-F5344CB8AC3E}">
        <p14:creationId xmlns:p14="http://schemas.microsoft.com/office/powerpoint/2010/main" val="73407667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F6E1CA76AAD4564AAF106FC3CFA868360400186944AA932D8046A3B88E9B37BEBDF5" ma:contentTypeVersion="57" ma:contentTypeDescription="Create a new document." ma:contentTypeScope="" ma:versionID="99516f8994b63f46a279aa564b61ee37">
  <xsd:schema xmlns:xsd="http://www.w3.org/2001/XMLSchema" xmlns:xs="http://www.w3.org/2001/XMLSchema" xmlns:p="http://schemas.microsoft.com/office/2006/metadata/properties" xmlns:ns2="1119c2e5-8fb9-4d5f-baf1-202c530f2c34" targetNamespace="http://schemas.microsoft.com/office/2006/metadata/properties" ma:root="true" ma:fieldsID="4ccc0999b57010467b6aff3ba0e15941" ns2:_="">
    <xsd:import namespace="1119c2e5-8fb9-4d5f-baf1-202c530f2c34"/>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19c2e5-8fb9-4d5f-baf1-202c530f2c34"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0:00:00Z"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04032b9e-8ee6-4e89-b9db-4ffff205d025}"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388FC2BA-F530-4FF7-911A-621CAE6AFBD3}" ma:internalName="CSXSubmissionMarket" ma:readOnly="false" ma:showField="MarketName" ma:web="1119c2e5-8fb9-4d5f-baf1-202c530f2c34">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5dcf7547-996b-4a0e-b7d1-0f761d14131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4D83B164-8C00-474C-8363-38E0B8FF22E3}" ma:internalName="InProjectListLookup" ma:readOnly="true" ma:showField="InProjectList"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e5aec8e1-0842-4156-acaa-2defcf90540a}"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4D83B164-8C00-474C-8363-38E0B8FF22E3}" ma:internalName="LastCompleteVersionLookup" ma:readOnly="true" ma:showField="LastCompleteVersion"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4D83B164-8C00-474C-8363-38E0B8FF22E3}" ma:internalName="LastPreviewErrorLookup" ma:readOnly="true" ma:showField="LastPreviewError"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4D83B164-8C00-474C-8363-38E0B8FF22E3}" ma:internalName="LastPreviewResultLookup" ma:readOnly="true" ma:showField="LastPreviewResult"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4D83B164-8C00-474C-8363-38E0B8FF22E3}" ma:internalName="LastPreviewAttemptDateLookup" ma:readOnly="true" ma:showField="LastPreviewAttemptDate"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4D83B164-8C00-474C-8363-38E0B8FF22E3}" ma:internalName="LastPreviewedByLookup" ma:readOnly="true" ma:showField="LastPreviewedBy"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4D83B164-8C00-474C-8363-38E0B8FF22E3}" ma:internalName="LastPreviewTimeLookup" ma:readOnly="true" ma:showField="LastPreviewTime"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4D83B164-8C00-474C-8363-38E0B8FF22E3}" ma:internalName="LastPreviewVersionLookup" ma:readOnly="true" ma:showField="LastPreviewVersion"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4D83B164-8C00-474C-8363-38E0B8FF22E3}" ma:internalName="LastPublishErrorLookup" ma:readOnly="true" ma:showField="LastPublishError"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4D83B164-8C00-474C-8363-38E0B8FF22E3}" ma:internalName="LastPublishResultLookup" ma:readOnly="true" ma:showField="LastPublishResult"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4D83B164-8C00-474C-8363-38E0B8FF22E3}" ma:internalName="LastPublishAttemptDateLookup" ma:readOnly="true" ma:showField="LastPublishAttemptDate"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4D83B164-8C00-474C-8363-38E0B8FF22E3}" ma:internalName="LastPublishedByLookup" ma:readOnly="true" ma:showField="LastPublishedBy"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4D83B164-8C00-474C-8363-38E0B8FF22E3}" ma:internalName="LastPublishTimeLookup" ma:readOnly="true" ma:showField="LastPublishTime"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4D83B164-8C00-474C-8363-38E0B8FF22E3}" ma:internalName="LastPublishVersionLookup" ma:readOnly="true" ma:showField="LastPublishVersion"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BC39992D-5589-4A4E-8B38-02E0637E5C25}" ma:internalName="LocLastLocAttemptVersionLookup" ma:readOnly="false" ma:showField="LastLocAttemptVersion" ma:web="1119c2e5-8fb9-4d5f-baf1-202c530f2c34">
      <xsd:simpleType>
        <xsd:restriction base="dms:Lookup"/>
      </xsd:simpleType>
    </xsd:element>
    <xsd:element name="LocLastLocAttemptVersionTypeLookup" ma:index="72" nillable="true" ma:displayName="Loc Last Loc Attempt Version Type" ma:default="" ma:list="{BC39992D-5589-4A4E-8B38-02E0637E5C25}" ma:internalName="LocLastLocAttemptVersionTypeLookup" ma:readOnly="true" ma:showField="LastLocAttemptVersionType" ma:web="1119c2e5-8fb9-4d5f-baf1-202c530f2c34">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BC39992D-5589-4A4E-8B38-02E0637E5C25}" ma:internalName="LocNewPublishedVersionLookup" ma:readOnly="true" ma:showField="NewPublishedVersion" ma:web="1119c2e5-8fb9-4d5f-baf1-202c530f2c34">
      <xsd:simpleType>
        <xsd:restriction base="dms:Lookup"/>
      </xsd:simpleType>
    </xsd:element>
    <xsd:element name="LocOverallHandbackStatusLookup" ma:index="76" nillable="true" ma:displayName="Loc Overall Handback Status" ma:default="" ma:list="{BC39992D-5589-4A4E-8B38-02E0637E5C25}" ma:internalName="LocOverallHandbackStatusLookup" ma:readOnly="true" ma:showField="OverallHandbackStatus" ma:web="1119c2e5-8fb9-4d5f-baf1-202c530f2c34">
      <xsd:simpleType>
        <xsd:restriction base="dms:Lookup"/>
      </xsd:simpleType>
    </xsd:element>
    <xsd:element name="LocOverallLocStatusLookup" ma:index="77" nillable="true" ma:displayName="Loc Overall Localize Status" ma:default="" ma:list="{BC39992D-5589-4A4E-8B38-02E0637E5C25}" ma:internalName="LocOverallLocStatusLookup" ma:readOnly="true" ma:showField="OverallLocStatus" ma:web="1119c2e5-8fb9-4d5f-baf1-202c530f2c34">
      <xsd:simpleType>
        <xsd:restriction base="dms:Lookup"/>
      </xsd:simpleType>
    </xsd:element>
    <xsd:element name="LocOverallPreviewStatusLookup" ma:index="78" nillable="true" ma:displayName="Loc Overall Preview Status" ma:default="" ma:list="{BC39992D-5589-4A4E-8B38-02E0637E5C25}" ma:internalName="LocOverallPreviewStatusLookup" ma:readOnly="true" ma:showField="OverallPreviewStatus" ma:web="1119c2e5-8fb9-4d5f-baf1-202c530f2c34">
      <xsd:simpleType>
        <xsd:restriction base="dms:Lookup"/>
      </xsd:simpleType>
    </xsd:element>
    <xsd:element name="LocOverallPublishStatusLookup" ma:index="79" nillable="true" ma:displayName="Loc Overall Publish Status" ma:default="" ma:list="{BC39992D-5589-4A4E-8B38-02E0637E5C25}" ma:internalName="LocOverallPublishStatusLookup" ma:readOnly="true" ma:showField="OverallPublishStatus" ma:web="1119c2e5-8fb9-4d5f-baf1-202c530f2c34">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BC39992D-5589-4A4E-8B38-02E0637E5C25}" ma:internalName="LocProcessedForHandoffsLookup" ma:readOnly="true" ma:showField="ProcessedForHandoffs" ma:web="1119c2e5-8fb9-4d5f-baf1-202c530f2c34">
      <xsd:simpleType>
        <xsd:restriction base="dms:Lookup"/>
      </xsd:simpleType>
    </xsd:element>
    <xsd:element name="LocProcessedForMarketsLookup" ma:index="82" nillable="true" ma:displayName="Loc Processed For Markets" ma:default="" ma:list="{BC39992D-5589-4A4E-8B38-02E0637E5C25}" ma:internalName="LocProcessedForMarketsLookup" ma:readOnly="true" ma:showField="ProcessedForMarkets" ma:web="1119c2e5-8fb9-4d5f-baf1-202c530f2c34">
      <xsd:simpleType>
        <xsd:restriction base="dms:Lookup"/>
      </xsd:simpleType>
    </xsd:element>
    <xsd:element name="LocPublishedDependentAssetsLookup" ma:index="83" nillable="true" ma:displayName="Loc Published Dependent Assets" ma:default="" ma:list="{BC39992D-5589-4A4E-8B38-02E0637E5C25}" ma:internalName="LocPublishedDependentAssetsLookup" ma:readOnly="true" ma:showField="PublishedDependentAssets" ma:web="1119c2e5-8fb9-4d5f-baf1-202c530f2c34">
      <xsd:simpleType>
        <xsd:restriction base="dms:Lookup"/>
      </xsd:simpleType>
    </xsd:element>
    <xsd:element name="LocPublishedLinkedAssetsLookup" ma:index="84" nillable="true" ma:displayName="Loc Published Linked Assets" ma:default="" ma:list="{BC39992D-5589-4A4E-8B38-02E0637E5C25}" ma:internalName="LocPublishedLinkedAssetsLookup" ma:readOnly="true" ma:showField="PublishedLinkedAssets" ma:web="1119c2e5-8fb9-4d5f-baf1-202c530f2c34">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28ca5b26-415b-4822-b35b-d9a845b1b83b}"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388FC2BA-F530-4FF7-911A-621CAE6AFBD3}" ma:internalName="Markets" ma:readOnly="false" ma:showField="MarketName"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4D83B164-8C00-474C-8363-38E0B8FF22E3}" ma:internalName="NumOfRatingsLookup" ma:readOnly="true" ma:showField="NumOfRatings"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4D83B164-8C00-474C-8363-38E0B8FF22E3}" ma:internalName="PublishStatusLookup" ma:readOnly="false" ma:showField="PublishStatus"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1c8e7b99-44ca-46c8-84b8-12cd8d7cf8ee}"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c59171da-55f1-4c8b-8421-0d1d3f99d741}" ma:internalName="TaxCatchAll" ma:showField="CatchAllData"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c59171da-55f1-4c8b-8421-0d1d3f99d741}" ma:internalName="TaxCatchAllLabel" ma:readOnly="true" ma:showField="CatchAllDataLabel"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SXHash xmlns="1119c2e5-8fb9-4d5f-baf1-202c530f2c34" xsi:nil="true"/>
    <IntlLangReviewDate xmlns="1119c2e5-8fb9-4d5f-baf1-202c530f2c34" xsi:nil="true"/>
    <PrimaryImageGen xmlns="1119c2e5-8fb9-4d5f-baf1-202c530f2c34">false</PrimaryImageGen>
    <TPInstallLocation xmlns="1119c2e5-8fb9-4d5f-baf1-202c530f2c34" xsi:nil="true"/>
    <IntlLangReview xmlns="1119c2e5-8fb9-4d5f-baf1-202c530f2c34" xsi:nil="true"/>
    <LocPublishedDependentAssetsLookup xmlns="1119c2e5-8fb9-4d5f-baf1-202c530f2c34" xsi:nil="true"/>
    <Manager xmlns="1119c2e5-8fb9-4d5f-baf1-202c530f2c34" xsi:nil="true"/>
    <NumericId xmlns="1119c2e5-8fb9-4d5f-baf1-202c530f2c34" xsi:nil="true"/>
    <OOCacheId xmlns="1119c2e5-8fb9-4d5f-baf1-202c530f2c34" xsi:nil="true"/>
    <AverageRating xmlns="1119c2e5-8fb9-4d5f-baf1-202c530f2c34" xsi:nil="true"/>
    <CSXUpdate xmlns="1119c2e5-8fb9-4d5f-baf1-202c530f2c34">false</CSXUpdate>
    <APDescription xmlns="1119c2e5-8fb9-4d5f-baf1-202c530f2c34" xsi:nil="true"/>
    <FeatureTagsTaxHTField0 xmlns="1119c2e5-8fb9-4d5f-baf1-202c530f2c34">
      <Terms xmlns="http://schemas.microsoft.com/office/infopath/2007/PartnerControls"/>
    </FeatureTagsTaxHTField0>
    <IntlLangReviewer xmlns="1119c2e5-8fb9-4d5f-baf1-202c530f2c34" xsi:nil="true"/>
    <OpenTemplate xmlns="1119c2e5-8fb9-4d5f-baf1-202c530f2c34">true</OpenTemplate>
    <TaxCatchAll xmlns="1119c2e5-8fb9-4d5f-baf1-202c530f2c34"/>
    <ApprovalLog xmlns="1119c2e5-8fb9-4d5f-baf1-202c530f2c34" xsi:nil="true"/>
    <TPComponent xmlns="1119c2e5-8fb9-4d5f-baf1-202c530f2c34" xsi:nil="true"/>
    <EditorialTags xmlns="1119c2e5-8fb9-4d5f-baf1-202c530f2c34" xsi:nil="true"/>
    <LastModifiedDateTime xmlns="1119c2e5-8fb9-4d5f-baf1-202c530f2c34" xsi:nil="true"/>
    <LegacyData xmlns="1119c2e5-8fb9-4d5f-baf1-202c530f2c34" xsi:nil="true"/>
    <TPLaunchHelpLink xmlns="1119c2e5-8fb9-4d5f-baf1-202c530f2c34" xsi:nil="true"/>
    <LocComments xmlns="1119c2e5-8fb9-4d5f-baf1-202c530f2c34" xsi:nil="true"/>
    <LocProcessedForMarketsLookup xmlns="1119c2e5-8fb9-4d5f-baf1-202c530f2c34" xsi:nil="true"/>
    <Milestone xmlns="1119c2e5-8fb9-4d5f-baf1-202c530f2c34">Beta 1</Milestone>
    <BusinessGroup xmlns="1119c2e5-8fb9-4d5f-baf1-202c530f2c34" xsi:nil="true"/>
    <Providers xmlns="1119c2e5-8fb9-4d5f-baf1-202c530f2c34" xsi:nil="true"/>
    <RecommendationsModifier xmlns="1119c2e5-8fb9-4d5f-baf1-202c530f2c34" xsi:nil="true"/>
    <SourceTitle xmlns="1119c2e5-8fb9-4d5f-baf1-202c530f2c34" xsi:nil="true"/>
    <HandoffToMSDN xmlns="1119c2e5-8fb9-4d5f-baf1-202c530f2c34" xsi:nil="true"/>
    <LocOverallHandbackStatusLookup xmlns="1119c2e5-8fb9-4d5f-baf1-202c530f2c34" xsi:nil="true"/>
    <DirectSourceMarket xmlns="1119c2e5-8fb9-4d5f-baf1-202c530f2c34" xsi:nil="true"/>
    <APEditor xmlns="1119c2e5-8fb9-4d5f-baf1-202c530f2c34">
      <UserInfo>
        <DisplayName/>
        <AccountId xsi:nil="true"/>
        <AccountType/>
      </UserInfo>
    </APEditor>
    <LocNewPublishedVersionLookup xmlns="1119c2e5-8fb9-4d5f-baf1-202c530f2c34" xsi:nil="true"/>
    <SubmitterId xmlns="1119c2e5-8fb9-4d5f-baf1-202c530f2c34" xsi:nil="true"/>
    <TemplateStatus xmlns="1119c2e5-8fb9-4d5f-baf1-202c530f2c34">Complete</TemplateStatus>
    <UAProjectedTotalWords xmlns="1119c2e5-8fb9-4d5f-baf1-202c530f2c34" xsi:nil="true"/>
    <Provider xmlns="1119c2e5-8fb9-4d5f-baf1-202c530f2c34" xsi:nil="true"/>
    <CSXSubmissionDate xmlns="1119c2e5-8fb9-4d5f-baf1-202c530f2c34" xsi:nil="true"/>
    <BlockPublish xmlns="1119c2e5-8fb9-4d5f-baf1-202c530f2c34" xsi:nil="true"/>
    <BugNumber xmlns="1119c2e5-8fb9-4d5f-baf1-202c530f2c34" xsi:nil="true"/>
    <TPLaunchHelpLinkType xmlns="1119c2e5-8fb9-4d5f-baf1-202c530f2c34">Template</TPLaunchHelpLinkType>
    <PublishStatusLookup xmlns="1119c2e5-8fb9-4d5f-baf1-202c530f2c34">
      <Value>452420</Value>
      <Value>502678</Value>
    </PublishStatusLookup>
    <ScenarioTagsTaxHTField0 xmlns="1119c2e5-8fb9-4d5f-baf1-202c530f2c34">
      <Terms xmlns="http://schemas.microsoft.com/office/infopath/2007/PartnerControls"/>
    </ScenarioTagsTaxHTField0>
    <TimesCloned xmlns="1119c2e5-8fb9-4d5f-baf1-202c530f2c34" xsi:nil="true"/>
    <IsDeleted xmlns="1119c2e5-8fb9-4d5f-baf1-202c530f2c34">false</IsDeleted>
    <OriginAsset xmlns="1119c2e5-8fb9-4d5f-baf1-202c530f2c34" xsi:nil="true"/>
    <UALocComments xmlns="1119c2e5-8fb9-4d5f-baf1-202c530f2c34" xsi:nil="true"/>
    <UALocRecommendation xmlns="1119c2e5-8fb9-4d5f-baf1-202c530f2c34">Localize</UALocRecommendation>
    <DSATActionTaken xmlns="1119c2e5-8fb9-4d5f-baf1-202c530f2c34" xsi:nil="true"/>
    <MachineTranslated xmlns="1119c2e5-8fb9-4d5f-baf1-202c530f2c34">false</MachineTranslated>
    <OutputCachingOn xmlns="1119c2e5-8fb9-4d5f-baf1-202c530f2c34">false</OutputCachingOn>
    <ParentAssetId xmlns="1119c2e5-8fb9-4d5f-baf1-202c530f2c34" xsi:nil="true"/>
    <APAuthor xmlns="1119c2e5-8fb9-4d5f-baf1-202c530f2c34">
      <UserInfo>
        <DisplayName>System Account</DisplayName>
        <AccountId>1073741823</AccountId>
        <AccountType/>
      </UserInfo>
    </APAuthor>
    <ClipArtFilename xmlns="1119c2e5-8fb9-4d5f-baf1-202c530f2c34" xsi:nil="true"/>
    <LocOverallLocStatusLookup xmlns="1119c2e5-8fb9-4d5f-baf1-202c530f2c34" xsi:nil="true"/>
    <LocOverallPreviewStatusLookup xmlns="1119c2e5-8fb9-4d5f-baf1-202c530f2c34" xsi:nil="true"/>
    <IntlLocPriority xmlns="1119c2e5-8fb9-4d5f-baf1-202c530f2c34" xsi:nil="true"/>
    <ApprovalStatus xmlns="1119c2e5-8fb9-4d5f-baf1-202c530f2c34">InProgress</ApprovalStatus>
    <LocManualTestRequired xmlns="1119c2e5-8fb9-4d5f-baf1-202c530f2c34" xsi:nil="true"/>
    <TPNamespace xmlns="1119c2e5-8fb9-4d5f-baf1-202c530f2c34" xsi:nil="true"/>
    <TemplateTemplateType xmlns="1119c2e5-8fb9-4d5f-baf1-202c530f2c34">PowerPoint 12 Default</TemplateTemplateType>
    <UANotes xmlns="1119c2e5-8fb9-4d5f-baf1-202c530f2c34" xsi:nil="true"/>
    <ThumbnailAssetId xmlns="1119c2e5-8fb9-4d5f-baf1-202c530f2c34" xsi:nil="true"/>
    <AssetId xmlns="1119c2e5-8fb9-4d5f-baf1-202c530f2c34">TP102773771</AssetId>
    <AssetType xmlns="1119c2e5-8fb9-4d5f-baf1-202c530f2c34" xsi:nil="true"/>
    <TPClientViewer xmlns="1119c2e5-8fb9-4d5f-baf1-202c530f2c34" xsi:nil="true"/>
    <TPFriendlyName xmlns="1119c2e5-8fb9-4d5f-baf1-202c530f2c34" xsi:nil="true"/>
    <PlannedPubDate xmlns="1119c2e5-8fb9-4d5f-baf1-202c530f2c34" xsi:nil="true"/>
    <PolicheckWords xmlns="1119c2e5-8fb9-4d5f-baf1-202c530f2c34" xsi:nil="true"/>
    <TPCommandLine xmlns="1119c2e5-8fb9-4d5f-baf1-202c530f2c34" xsi:nil="true"/>
    <LocOverallPublishStatusLookup xmlns="1119c2e5-8fb9-4d5f-baf1-202c530f2c34" xsi:nil="true"/>
    <LocPublishedLinkedAssetsLookup xmlns="1119c2e5-8fb9-4d5f-baf1-202c530f2c34" xsi:nil="true"/>
    <CrawlForDependencies xmlns="1119c2e5-8fb9-4d5f-baf1-202c530f2c34">false</CrawlForDependencies>
    <InternalTagsTaxHTField0 xmlns="1119c2e5-8fb9-4d5f-baf1-202c530f2c34">
      <Terms xmlns="http://schemas.microsoft.com/office/infopath/2007/PartnerControls"/>
    </InternalTagsTaxHTField0>
    <MarketSpecific xmlns="1119c2e5-8fb9-4d5f-baf1-202c530f2c34" xsi:nil="true"/>
    <LastHandOff xmlns="1119c2e5-8fb9-4d5f-baf1-202c530f2c34" xsi:nil="true"/>
    <LocProcessedForHandoffsLookup xmlns="1119c2e5-8fb9-4d5f-baf1-202c530f2c34" xsi:nil="true"/>
    <LocalizationTagsTaxHTField0 xmlns="1119c2e5-8fb9-4d5f-baf1-202c530f2c34">
      <Terms xmlns="http://schemas.microsoft.com/office/infopath/2007/PartnerControls"/>
    </LocalizationTagsTaxHTField0>
    <VoteCount xmlns="1119c2e5-8fb9-4d5f-baf1-202c530f2c34" xsi:nil="true"/>
    <ContentItem xmlns="1119c2e5-8fb9-4d5f-baf1-202c530f2c34" xsi:nil="true"/>
    <Markets xmlns="1119c2e5-8fb9-4d5f-baf1-202c530f2c34"/>
    <OriginalSourceMarket xmlns="1119c2e5-8fb9-4d5f-baf1-202c530f2c34" xsi:nil="true"/>
    <PublishTargets xmlns="1119c2e5-8fb9-4d5f-baf1-202c530f2c34">OfficeOnline</PublishTargets>
    <ShowIn xmlns="1119c2e5-8fb9-4d5f-baf1-202c530f2c34">Show everywhere</ShowIn>
    <UACurrentWords xmlns="1119c2e5-8fb9-4d5f-baf1-202c530f2c34" xsi:nil="true"/>
    <TPApplication xmlns="1119c2e5-8fb9-4d5f-baf1-202c530f2c34" xsi:nil="true"/>
    <AssetExpire xmlns="1119c2e5-8fb9-4d5f-baf1-202c530f2c34">2100-01-01T00:00:00+00:00</AssetExpire>
    <CampaignTagsTaxHTField0 xmlns="1119c2e5-8fb9-4d5f-baf1-202c530f2c34">
      <Terms xmlns="http://schemas.microsoft.com/office/infopath/2007/PartnerControls"/>
    </CampaignTagsTaxHTField0>
    <LocLastLocAttemptVersionLookup xmlns="1119c2e5-8fb9-4d5f-baf1-202c530f2c34">134650</LocLastLocAttemptVersionLookup>
    <LocLastLocAttemptVersionTypeLookup xmlns="1119c2e5-8fb9-4d5f-baf1-202c530f2c34" xsi:nil="true"/>
    <AssetStart xmlns="1119c2e5-8fb9-4d5f-baf1-202c530f2c34">2011-11-08T08:02:55+00:00</AssetStart>
    <TPExecutable xmlns="1119c2e5-8fb9-4d5f-baf1-202c530f2c34" xsi:nil="true"/>
    <FriendlyTitle xmlns="1119c2e5-8fb9-4d5f-baf1-202c530f2c34" xsi:nil="true"/>
    <LocRecommendedHandoff xmlns="1119c2e5-8fb9-4d5f-baf1-202c530f2c34" xsi:nil="true"/>
    <TPAppVersion xmlns="1119c2e5-8fb9-4d5f-baf1-202c530f2c34" xsi:nil="true"/>
    <AcquiredFrom xmlns="1119c2e5-8fb9-4d5f-baf1-202c530f2c34">Internal MS</AcquiredFrom>
    <IsSearchable xmlns="1119c2e5-8fb9-4d5f-baf1-202c530f2c34">true</IsSearchable>
    <CSXSubmissionMarket xmlns="1119c2e5-8fb9-4d5f-baf1-202c530f2c34" xsi:nil="true"/>
    <Downloads xmlns="1119c2e5-8fb9-4d5f-baf1-202c530f2c34">0</Downloads>
    <EditorialStatus xmlns="1119c2e5-8fb9-4d5f-baf1-202c530f2c34">Complete</EditorialStatus>
    <ArtSampleDocs xmlns="1119c2e5-8fb9-4d5f-baf1-202c530f2c34" xsi:nil="true"/>
    <TrustLevel xmlns="1119c2e5-8fb9-4d5f-baf1-202c530f2c34">1 Microsoft Managed Content</TrustLevel>
    <OriginalRelease xmlns="1119c2e5-8fb9-4d5f-baf1-202c530f2c34">14</OriginalRelease>
    <LocMarketGroupTiers2 xmlns="1119c2e5-8fb9-4d5f-baf1-202c530f2c34" xsi:nil="true"/>
  </documentManagement>
</p:properties>
</file>

<file path=customXml/itemProps1.xml><?xml version="1.0" encoding="utf-8"?>
<ds:datastoreItem xmlns:ds="http://schemas.openxmlformats.org/officeDocument/2006/customXml" ds:itemID="{D93AD8B6-1E99-4A41-9173-AFB0988ABF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19c2e5-8fb9-4d5f-baf1-202c530f2c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3939EDA-EE09-4224-82B0-6C4936D0A4DD}">
  <ds:schemaRefs>
    <ds:schemaRef ds:uri="http://schemas.microsoft.com/sharepoint/v3/contenttype/forms"/>
  </ds:schemaRefs>
</ds:datastoreItem>
</file>

<file path=customXml/itemProps3.xml><?xml version="1.0" encoding="utf-8"?>
<ds:datastoreItem xmlns:ds="http://schemas.openxmlformats.org/officeDocument/2006/customXml" ds:itemID="{DE51E62B-5042-4C2F-84BF-087733CA8974}">
  <ds:schemaRefs>
    <ds:schemaRef ds:uri="http://schemas.microsoft.com/office/2006/documentManagement/types"/>
    <ds:schemaRef ds:uri="http://purl.org/dc/terms/"/>
    <ds:schemaRef ds:uri="http://www.w3.org/XML/1998/namespace"/>
    <ds:schemaRef ds:uri="http://purl.org/dc/elements/1.1/"/>
    <ds:schemaRef ds:uri="http://schemas.openxmlformats.org/package/2006/metadata/core-properties"/>
    <ds:schemaRef ds:uri="http://schemas.microsoft.com/office/2006/metadata/properties"/>
    <ds:schemaRef ds:uri="http://purl.org/dc/dcmitype/"/>
    <ds:schemaRef ds:uri="http://schemas.microsoft.com/office/infopath/2007/PartnerControls"/>
    <ds:schemaRef ds:uri="1119c2e5-8fb9-4d5f-baf1-202c530f2c34"/>
  </ds:schemaRefs>
</ds:datastoreItem>
</file>

<file path=docProps/app.xml><?xml version="1.0" encoding="utf-8"?>
<Properties xmlns="http://schemas.openxmlformats.org/officeDocument/2006/extended-properties" xmlns:vt="http://schemas.openxmlformats.org/officeDocument/2006/docPropsVTypes">
  <Template>サークル部員募集チラシ</Template>
  <TotalTime>3370</TotalTime>
  <Words>1414</Words>
  <Application>Microsoft Office PowerPoint</Application>
  <PresentationFormat>ユーザー設定</PresentationFormat>
  <Paragraphs>64</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UDPゴシック</vt:lpstr>
      <vt:lpstr>ＭＳ Ｐゴシック</vt:lpstr>
      <vt:lpstr>ＭＳ ゴシック</vt:lpstr>
      <vt:lpstr>ＭＳ 明朝</vt:lpstr>
      <vt:lpstr>Arial</vt:lpstr>
      <vt:lpstr>Calibri</vt:lpstr>
      <vt:lpstr>Century</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岐阜県商工会連合会</dc:creator>
  <cp:lastModifiedBy>岐阜県商工会連合会</cp:lastModifiedBy>
  <cp:revision>126</cp:revision>
  <cp:lastPrinted>2026-01-05T08:54:17Z</cp:lastPrinted>
  <dcterms:created xsi:type="dcterms:W3CDTF">2023-08-08T02:22:22Z</dcterms:created>
  <dcterms:modified xsi:type="dcterms:W3CDTF">2026-01-05T08:55:08Z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0x010100F6E1CA76AAD4564AAF106FC3CFA868360400186944AA932D8046A3B88E9B37BEBDF5</vt:lpwstr>
  </property>
</Properties>
</file>