
<file path=[Content_Types].xml><?xml version="1.0" encoding="utf-8"?>
<Types xmlns="http://schemas.openxmlformats.org/package/2006/content-types">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8" r:id="rId5"/>
    <p:sldId id="257" r:id="rId6"/>
  </p:sldIdLst>
  <p:sldSz cx="7561263" cy="10693400"/>
  <p:notesSz cx="7034213" cy="1016476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howGuides="1">
      <p:cViewPr>
        <p:scale>
          <a:sx n="80" d="100"/>
          <a:sy n="80" d="100"/>
        </p:scale>
        <p:origin x="1300" y="40"/>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23696;&#38428;&#30476;&#21830;&#24037;&#20250;&#36899;&#21512;&#20250;\Desktop\&#26032;&#12375;&#12356;&#12501;&#12457;&#12523;&#12480;&#12540;\&#12487;&#12540;&#12479;&#12392;&#21407;&#31295;&#65288;&#24179;&#22343;&#36035;&#37329;&#12539;&#26377;&#21177;&#27714;&#20154;&#20493;&#29575;&#6528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23696;&#38428;&#30476;&#21830;&#24037;&#20250;&#36899;&#21512;&#20250;\Desktop\&#26032;&#12375;&#12356;&#12501;&#12457;&#12523;&#12480;&#12540;\&#12487;&#12540;&#12479;&#12392;&#21407;&#31295;&#65288;&#24179;&#22343;&#36035;&#37329;&#12539;&#26377;&#21177;&#27714;&#20154;&#20493;&#29575;&#65289;.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23696;&#38428;&#30476;&#21830;&#24037;&#20250;&#36899;&#21512;&#20250;\Desktop\&#12464;&#12521;&#12501;&#29992;&#12487;&#12540;&#12479;.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sz="1200">
                <a:solidFill>
                  <a:schemeClr val="tx1"/>
                </a:solidFill>
              </a:rPr>
              <a:t>現金給与総額（対前年同月比</a:t>
            </a:r>
            <a:r>
              <a:rPr lang="en-US" altLang="ja-JP" sz="1200">
                <a:solidFill>
                  <a:schemeClr val="tx1"/>
                </a:solidFill>
              </a:rPr>
              <a:t> </a:t>
            </a:r>
            <a:r>
              <a:rPr lang="ja-JP" altLang="en-US" sz="1200">
                <a:solidFill>
                  <a:schemeClr val="tx1"/>
                </a:solidFill>
              </a:rPr>
              <a:t>：</a:t>
            </a:r>
            <a:r>
              <a:rPr lang="en-US" altLang="ja-JP" sz="1200">
                <a:solidFill>
                  <a:schemeClr val="tx1"/>
                </a:solidFill>
              </a:rPr>
              <a:t>%</a:t>
            </a:r>
            <a:r>
              <a:rPr lang="ja-JP" sz="1200">
                <a:solidFill>
                  <a:schemeClr val="tx1"/>
                </a:solidFill>
              </a:rPr>
              <a: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5909476420375118"/>
          <c:y val="0.21495809649550063"/>
          <c:w val="0.8371910339752956"/>
          <c:h val="0.52780737821446322"/>
        </c:manualLayout>
      </c:layout>
      <c:barChart>
        <c:barDir val="col"/>
        <c:grouping val="clustered"/>
        <c:varyColors val="0"/>
        <c:ser>
          <c:idx val="0"/>
          <c:order val="0"/>
          <c:tx>
            <c:strRef>
              <c:f>平均賃金!$B$3</c:f>
              <c:strCache>
                <c:ptCount val="1"/>
                <c:pt idx="0">
                  <c:v>従業員5人以上</c:v>
                </c:pt>
              </c:strCache>
            </c:strRef>
          </c:tx>
          <c:spPr>
            <a:solidFill>
              <a:schemeClr val="accent1">
                <a:shade val="76000"/>
              </a:schemeClr>
            </a:solidFill>
            <a:ln>
              <a:noFill/>
            </a:ln>
            <a:effectLst/>
          </c:spPr>
          <c:invertIfNegative val="0"/>
          <c:dLbls>
            <c:delete val="1"/>
          </c:dLbls>
          <c:cat>
            <c:strRef>
              <c:f>平均賃金!$A$4:$A$9</c:f>
              <c:strCache>
                <c:ptCount val="6"/>
                <c:pt idx="0">
                  <c:v>R6.4月</c:v>
                </c:pt>
                <c:pt idx="1">
                  <c:v>R6.5月</c:v>
                </c:pt>
                <c:pt idx="2">
                  <c:v>R6.6月</c:v>
                </c:pt>
                <c:pt idx="3">
                  <c:v>R6.7月</c:v>
                </c:pt>
                <c:pt idx="4">
                  <c:v>R6.8月</c:v>
                </c:pt>
                <c:pt idx="5">
                  <c:v>R6.9月</c:v>
                </c:pt>
              </c:strCache>
            </c:strRef>
          </c:cat>
          <c:val>
            <c:numRef>
              <c:f>平均賃金!$B$4:$B$9</c:f>
              <c:numCache>
                <c:formatCode>0.0_ </c:formatCode>
                <c:ptCount val="6"/>
                <c:pt idx="0">
                  <c:v>4.2</c:v>
                </c:pt>
                <c:pt idx="1">
                  <c:v>-0.3</c:v>
                </c:pt>
                <c:pt idx="2">
                  <c:v>9.9</c:v>
                </c:pt>
                <c:pt idx="3">
                  <c:v>-2.2000000000000002</c:v>
                </c:pt>
                <c:pt idx="4">
                  <c:v>3.9</c:v>
                </c:pt>
                <c:pt idx="5">
                  <c:v>2.5</c:v>
                </c:pt>
              </c:numCache>
            </c:numRef>
          </c:val>
          <c:extLst>
            <c:ext xmlns:c16="http://schemas.microsoft.com/office/drawing/2014/chart" uri="{C3380CC4-5D6E-409C-BE32-E72D297353CC}">
              <c16:uniqueId val="{00000000-6657-42D6-9C97-E320856ACFD8}"/>
            </c:ext>
          </c:extLst>
        </c:ser>
        <c:ser>
          <c:idx val="1"/>
          <c:order val="1"/>
          <c:tx>
            <c:strRef>
              <c:f>平均賃金!$C$3</c:f>
              <c:strCache>
                <c:ptCount val="1"/>
                <c:pt idx="0">
                  <c:v>従業員30人以上</c:v>
                </c:pt>
              </c:strCache>
            </c:strRef>
          </c:tx>
          <c:spPr>
            <a:solidFill>
              <a:srgbClr val="EEECE1"/>
            </a:solidFill>
            <a:ln>
              <a:solidFill>
                <a:sysClr val="windowText" lastClr="000000"/>
              </a:solidFill>
            </a:ln>
            <a:effectLst/>
          </c:spPr>
          <c:invertIfNegative val="0"/>
          <c:dLbls>
            <c:delete val="1"/>
          </c:dLbls>
          <c:cat>
            <c:strRef>
              <c:f>平均賃金!$A$4:$A$9</c:f>
              <c:strCache>
                <c:ptCount val="6"/>
                <c:pt idx="0">
                  <c:v>R6.4月</c:v>
                </c:pt>
                <c:pt idx="1">
                  <c:v>R6.5月</c:v>
                </c:pt>
                <c:pt idx="2">
                  <c:v>R6.6月</c:v>
                </c:pt>
                <c:pt idx="3">
                  <c:v>R6.7月</c:v>
                </c:pt>
                <c:pt idx="4">
                  <c:v>R6.8月</c:v>
                </c:pt>
                <c:pt idx="5">
                  <c:v>R6.9月</c:v>
                </c:pt>
              </c:strCache>
            </c:strRef>
          </c:cat>
          <c:val>
            <c:numRef>
              <c:f>平均賃金!$C$4:$C$9</c:f>
              <c:numCache>
                <c:formatCode>0.0_ </c:formatCode>
                <c:ptCount val="6"/>
                <c:pt idx="0">
                  <c:v>4.9000000000000004</c:v>
                </c:pt>
                <c:pt idx="1">
                  <c:v>1.4</c:v>
                </c:pt>
                <c:pt idx="2">
                  <c:v>17.3</c:v>
                </c:pt>
                <c:pt idx="3">
                  <c:v>-1.7</c:v>
                </c:pt>
                <c:pt idx="4">
                  <c:v>5</c:v>
                </c:pt>
                <c:pt idx="5">
                  <c:v>1.3</c:v>
                </c:pt>
              </c:numCache>
            </c:numRef>
          </c:val>
          <c:extLst>
            <c:ext xmlns:c16="http://schemas.microsoft.com/office/drawing/2014/chart" uri="{C3380CC4-5D6E-409C-BE32-E72D297353CC}">
              <c16:uniqueId val="{00000001-6657-42D6-9C97-E320856ACFD8}"/>
            </c:ext>
          </c:extLst>
        </c:ser>
        <c:dLbls>
          <c:showLegendKey val="0"/>
          <c:showVal val="1"/>
          <c:showCatName val="0"/>
          <c:showSerName val="0"/>
          <c:showPercent val="0"/>
          <c:showBubbleSize val="0"/>
        </c:dLbls>
        <c:gapWidth val="219"/>
        <c:overlap val="-27"/>
        <c:axId val="879209952"/>
        <c:axId val="879212864"/>
      </c:barChart>
      <c:catAx>
        <c:axId val="879209952"/>
        <c:scaling>
          <c:orientation val="minMax"/>
        </c:scaling>
        <c:delete val="0"/>
        <c:axPos val="b"/>
        <c:numFmt formatCode="General" sourceLinked="0"/>
        <c:majorTickMark val="none"/>
        <c:minorTickMark val="none"/>
        <c:tickLblPos val="low"/>
        <c:spPr>
          <a:noFill/>
          <a:ln w="9525" cap="flat" cmpd="sng" algn="ctr">
            <a:solidFill>
              <a:sysClr val="windowText" lastClr="000000"/>
            </a:solidFill>
            <a:round/>
          </a:ln>
          <a:effectLst/>
        </c:spPr>
        <c:txPr>
          <a:bodyPr rot="0" spcFirstLastPara="1" vertOverflow="ellipsis"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879212864"/>
        <c:crosses val="autoZero"/>
        <c:auto val="1"/>
        <c:lblAlgn val="ctr"/>
        <c:lblOffset val="100"/>
        <c:noMultiLvlLbl val="0"/>
      </c:catAx>
      <c:valAx>
        <c:axId val="879212864"/>
        <c:scaling>
          <c:orientation val="minMax"/>
        </c:scaling>
        <c:delete val="0"/>
        <c:axPos val="l"/>
        <c:majorGridlines>
          <c:spPr>
            <a:ln w="9525" cap="flat" cmpd="sng" algn="ctr">
              <a:solidFill>
                <a:schemeClr val="tx1">
                  <a:lumMod val="15000"/>
                  <a:lumOff val="85000"/>
                </a:schemeClr>
              </a:solidFill>
              <a:round/>
            </a:ln>
            <a:effectLst/>
          </c:spPr>
        </c:majorGridlines>
        <c:numFmt formatCode="#,##0.0_ ;[Red]\-#,##0.0\ "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0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有効求人倍率!$B$5</c:f>
              <c:strCache>
                <c:ptCount val="1"/>
                <c:pt idx="0">
                  <c:v>R6年7月</c:v>
                </c:pt>
              </c:strCache>
            </c:strRef>
          </c:tx>
          <c:spPr>
            <a:solidFill>
              <a:schemeClr val="accent1">
                <a:tint val="58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有効求人倍率!$B$6:$B$16</c:f>
              <c:numCache>
                <c:formatCode>#,##0.00_);[Red]\(#,##0.00\)</c:formatCode>
                <c:ptCount val="11"/>
                <c:pt idx="0">
                  <c:v>1.46</c:v>
                </c:pt>
                <c:pt idx="1">
                  <c:v>1.52</c:v>
                </c:pt>
                <c:pt idx="2">
                  <c:v>1.1000000000000001</c:v>
                </c:pt>
                <c:pt idx="3">
                  <c:v>0.85</c:v>
                </c:pt>
                <c:pt idx="4">
                  <c:v>2.0499999999999998</c:v>
                </c:pt>
                <c:pt idx="5">
                  <c:v>1.38</c:v>
                </c:pt>
                <c:pt idx="6">
                  <c:v>1.01</c:v>
                </c:pt>
                <c:pt idx="7">
                  <c:v>1.1200000000000001</c:v>
                </c:pt>
                <c:pt idx="8">
                  <c:v>1.33</c:v>
                </c:pt>
                <c:pt idx="9">
                  <c:v>1.32</c:v>
                </c:pt>
                <c:pt idx="10">
                  <c:v>1.59</c:v>
                </c:pt>
              </c:numCache>
            </c:numRef>
          </c:val>
          <c:extLst>
            <c:ext xmlns:c16="http://schemas.microsoft.com/office/drawing/2014/chart" uri="{C3380CC4-5D6E-409C-BE32-E72D297353CC}">
              <c16:uniqueId val="{00000000-BAED-4AE1-B7A2-AD0DAA70AE67}"/>
            </c:ext>
          </c:extLst>
        </c:ser>
        <c:ser>
          <c:idx val="1"/>
          <c:order val="1"/>
          <c:tx>
            <c:strRef>
              <c:f>有効求人倍率!$C$5</c:f>
              <c:strCache>
                <c:ptCount val="1"/>
                <c:pt idx="0">
                  <c:v>R6年8月</c:v>
                </c:pt>
              </c:strCache>
            </c:strRef>
          </c:tx>
          <c:spPr>
            <a:solidFill>
              <a:schemeClr val="accent1">
                <a:tint val="86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有効求人倍率!$C$6:$C$16</c:f>
              <c:numCache>
                <c:formatCode>#,##0.00_);[Red]\(#,##0.00\)</c:formatCode>
                <c:ptCount val="11"/>
                <c:pt idx="0">
                  <c:v>1.49</c:v>
                </c:pt>
                <c:pt idx="1">
                  <c:v>1.54</c:v>
                </c:pt>
                <c:pt idx="2">
                  <c:v>1.1599999999999999</c:v>
                </c:pt>
                <c:pt idx="3">
                  <c:v>0.86</c:v>
                </c:pt>
                <c:pt idx="4">
                  <c:v>2.08</c:v>
                </c:pt>
                <c:pt idx="5">
                  <c:v>1.41</c:v>
                </c:pt>
                <c:pt idx="6">
                  <c:v>1.1000000000000001</c:v>
                </c:pt>
                <c:pt idx="7">
                  <c:v>1.23</c:v>
                </c:pt>
                <c:pt idx="8">
                  <c:v>1.56</c:v>
                </c:pt>
                <c:pt idx="9">
                  <c:v>1.34</c:v>
                </c:pt>
                <c:pt idx="10">
                  <c:v>1.56</c:v>
                </c:pt>
              </c:numCache>
            </c:numRef>
          </c:val>
          <c:extLst>
            <c:ext xmlns:c16="http://schemas.microsoft.com/office/drawing/2014/chart" uri="{C3380CC4-5D6E-409C-BE32-E72D297353CC}">
              <c16:uniqueId val="{00000001-BAED-4AE1-B7A2-AD0DAA70AE67}"/>
            </c:ext>
          </c:extLst>
        </c:ser>
        <c:ser>
          <c:idx val="2"/>
          <c:order val="2"/>
          <c:tx>
            <c:strRef>
              <c:f>有効求人倍率!$D$5</c:f>
              <c:strCache>
                <c:ptCount val="1"/>
                <c:pt idx="0">
                  <c:v>R6年9月</c:v>
                </c:pt>
              </c:strCache>
            </c:strRef>
          </c:tx>
          <c:spPr>
            <a:solidFill>
              <a:schemeClr val="accent1">
                <a:shade val="86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有効求人倍率!$D$6:$D$16</c:f>
              <c:numCache>
                <c:formatCode>#,##0.00_);[Red]\(#,##0.00\)</c:formatCode>
                <c:ptCount val="11"/>
                <c:pt idx="0">
                  <c:v>1.49</c:v>
                </c:pt>
                <c:pt idx="1">
                  <c:v>1.51</c:v>
                </c:pt>
                <c:pt idx="2">
                  <c:v>1.18</c:v>
                </c:pt>
                <c:pt idx="3">
                  <c:v>0.88</c:v>
                </c:pt>
                <c:pt idx="4">
                  <c:v>2.0499999999999998</c:v>
                </c:pt>
                <c:pt idx="5">
                  <c:v>1.4</c:v>
                </c:pt>
                <c:pt idx="6">
                  <c:v>1.1000000000000001</c:v>
                </c:pt>
                <c:pt idx="7">
                  <c:v>1.3</c:v>
                </c:pt>
                <c:pt idx="8">
                  <c:v>1.63</c:v>
                </c:pt>
                <c:pt idx="9">
                  <c:v>1.37</c:v>
                </c:pt>
                <c:pt idx="10">
                  <c:v>1.65</c:v>
                </c:pt>
              </c:numCache>
            </c:numRef>
          </c:val>
          <c:extLst>
            <c:ext xmlns:c16="http://schemas.microsoft.com/office/drawing/2014/chart" uri="{C3380CC4-5D6E-409C-BE32-E72D297353CC}">
              <c16:uniqueId val="{00000002-BAED-4AE1-B7A2-AD0DAA70AE67}"/>
            </c:ext>
          </c:extLst>
        </c:ser>
        <c:ser>
          <c:idx val="3"/>
          <c:order val="3"/>
          <c:tx>
            <c:strRef>
              <c:f>有効求人倍率!$E$5</c:f>
              <c:strCache>
                <c:ptCount val="1"/>
                <c:pt idx="0">
                  <c:v>R6年10月</c:v>
                </c:pt>
              </c:strCache>
            </c:strRef>
          </c:tx>
          <c:spPr>
            <a:solidFill>
              <a:schemeClr val="accent1">
                <a:shade val="58000"/>
              </a:schemeClr>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有効求人倍率!$E$6:$E$16</c:f>
              <c:numCache>
                <c:formatCode>#,##0.00_);[Red]\(#,##0.00\)</c:formatCode>
                <c:ptCount val="11"/>
                <c:pt idx="0">
                  <c:v>1.55</c:v>
                </c:pt>
                <c:pt idx="1">
                  <c:v>1.52</c:v>
                </c:pt>
                <c:pt idx="2">
                  <c:v>1.22</c:v>
                </c:pt>
                <c:pt idx="3">
                  <c:v>0.91</c:v>
                </c:pt>
                <c:pt idx="4">
                  <c:v>2.36</c:v>
                </c:pt>
                <c:pt idx="5">
                  <c:v>1.4</c:v>
                </c:pt>
                <c:pt idx="6">
                  <c:v>1.21</c:v>
                </c:pt>
                <c:pt idx="7">
                  <c:v>1.28</c:v>
                </c:pt>
                <c:pt idx="8">
                  <c:v>1.54</c:v>
                </c:pt>
                <c:pt idx="9">
                  <c:v>1.34</c:v>
                </c:pt>
                <c:pt idx="10">
                  <c:v>1.57</c:v>
                </c:pt>
              </c:numCache>
            </c:numRef>
          </c:val>
          <c:extLst>
            <c:ext xmlns:c16="http://schemas.microsoft.com/office/drawing/2014/chart" uri="{C3380CC4-5D6E-409C-BE32-E72D297353CC}">
              <c16:uniqueId val="{00000003-BAED-4AE1-B7A2-AD0DAA70AE67}"/>
            </c:ext>
          </c:extLst>
        </c:ser>
        <c:dLbls>
          <c:showLegendKey val="0"/>
          <c:showVal val="0"/>
          <c:showCatName val="0"/>
          <c:showSerName val="0"/>
          <c:showPercent val="0"/>
          <c:showBubbleSize val="0"/>
        </c:dLbls>
        <c:gapWidth val="219"/>
        <c:overlap val="-27"/>
        <c:axId val="1714827183"/>
        <c:axId val="1714825519"/>
      </c:barChart>
      <c:catAx>
        <c:axId val="1714827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714825519"/>
        <c:crosses val="autoZero"/>
        <c:auto val="1"/>
        <c:lblAlgn val="ctr"/>
        <c:lblOffset val="100"/>
        <c:noMultiLvlLbl val="0"/>
      </c:catAx>
      <c:valAx>
        <c:axId val="1714825519"/>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crossAx val="1714827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mn-lt"/>
              <a:ea typeface="+mn-ea"/>
              <a:cs typeface="+mn-cs"/>
            </a:defRPr>
          </a:pPr>
          <a:endParaRPr lang="ja-JP"/>
        </a:p>
      </c:txPr>
    </c:legend>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zh-TW" altLang="en-US" sz="1400" dirty="0">
                <a:latin typeface="ＭＳ ゴシック" panose="020B0609070205080204" pitchFamily="49" charset="-128"/>
                <a:ea typeface="ＭＳ ゴシック" panose="020B0609070205080204" pitchFamily="49" charset="-128"/>
              </a:rPr>
              <a:t>個人</a:t>
            </a:r>
            <a:r>
              <a:rPr lang="ja-JP" altLang="en-US" sz="1400" dirty="0">
                <a:latin typeface="ＭＳ ゴシック" panose="020B0609070205080204" pitchFamily="49" charset="-128"/>
                <a:ea typeface="ＭＳ ゴシック" panose="020B0609070205080204" pitchFamily="49" charset="-128"/>
              </a:rPr>
              <a:t>消費</a:t>
            </a:r>
            <a:r>
              <a:rPr lang="zh-TW" altLang="en-US" sz="1400" dirty="0">
                <a:latin typeface="ＭＳ ゴシック" panose="020B0609070205080204" pitchFamily="49" charset="-128"/>
                <a:ea typeface="ＭＳ ゴシック" panose="020B0609070205080204" pitchFamily="49" charset="-128"/>
              </a:rPr>
              <a:t>支出 対前年比</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[グラフ用データ.xlsx]個人消費!$C$7</c:f>
              <c:strCache>
                <c:ptCount val="1"/>
                <c:pt idx="0">
                  <c:v>岐阜県</c:v>
                </c:pt>
              </c:strCache>
            </c:strRef>
          </c:tx>
          <c:spPr>
            <a:ln w="22225" cap="rnd" cmpd="sng">
              <a:solidFill>
                <a:schemeClr val="accent1"/>
              </a:solidFill>
              <a:prstDash val="sysDash"/>
              <a:round/>
            </a:ln>
            <a:effectLst/>
          </c:spPr>
          <c:marker>
            <c:symbol val="diamond"/>
            <c:size val="6"/>
            <c:spPr>
              <a:solidFill>
                <a:schemeClr val="accent1"/>
              </a:solidFill>
              <a:ln w="9525">
                <a:solidFill>
                  <a:schemeClr val="accent1"/>
                </a:solidFill>
                <a:round/>
              </a:ln>
              <a:effectLst/>
            </c:spPr>
          </c:marker>
          <c:cat>
            <c:numRef>
              <c:f>[グラフ用データ.xlsx]個人消費!$B$8:$B$13</c:f>
              <c:numCache>
                <c:formatCode>[$-411]ge\.mm;@</c:formatCode>
                <c:ptCount val="6"/>
                <c:pt idx="0" formatCode="[$-411]ge\.mm">
                  <c:v>45383</c:v>
                </c:pt>
                <c:pt idx="1">
                  <c:v>45443</c:v>
                </c:pt>
                <c:pt idx="2">
                  <c:v>45473</c:v>
                </c:pt>
                <c:pt idx="3">
                  <c:v>45504</c:v>
                </c:pt>
                <c:pt idx="4">
                  <c:v>45535</c:v>
                </c:pt>
                <c:pt idx="5">
                  <c:v>45565</c:v>
                </c:pt>
              </c:numCache>
            </c:numRef>
          </c:cat>
          <c:val>
            <c:numRef>
              <c:f>[グラフ用データ.xlsx]個人消費!$C$8:$C$13</c:f>
              <c:numCache>
                <c:formatCode>0.0%</c:formatCode>
                <c:ptCount val="6"/>
                <c:pt idx="0">
                  <c:v>-7.0999999999999994E-2</c:v>
                </c:pt>
                <c:pt idx="1">
                  <c:v>-0.23</c:v>
                </c:pt>
                <c:pt idx="2">
                  <c:v>-5.0000000000000001E-3</c:v>
                </c:pt>
                <c:pt idx="3">
                  <c:v>-0.13700000000000001</c:v>
                </c:pt>
                <c:pt idx="4">
                  <c:v>-5.3999999999999999E-2</c:v>
                </c:pt>
                <c:pt idx="5">
                  <c:v>-0.28899999999999998</c:v>
                </c:pt>
              </c:numCache>
            </c:numRef>
          </c:val>
          <c:smooth val="0"/>
          <c:extLst>
            <c:ext xmlns:c16="http://schemas.microsoft.com/office/drawing/2014/chart" uri="{C3380CC4-5D6E-409C-BE32-E72D297353CC}">
              <c16:uniqueId val="{00000000-E8D9-4F81-AEF1-BEAF0B360E9D}"/>
            </c:ext>
          </c:extLst>
        </c:ser>
        <c:ser>
          <c:idx val="1"/>
          <c:order val="1"/>
          <c:tx>
            <c:strRef>
              <c:f>[グラフ用データ.xlsx]個人消費!$D$7</c:f>
              <c:strCache>
                <c:ptCount val="1"/>
                <c:pt idx="0">
                  <c:v>全国</c:v>
                </c:pt>
              </c:strCache>
            </c:strRef>
          </c:tx>
          <c:spPr>
            <a:ln w="22225" cap="rnd">
              <a:solidFill>
                <a:schemeClr val="accent2"/>
              </a:solidFill>
              <a:round/>
            </a:ln>
            <a:effectLst/>
          </c:spPr>
          <c:marker>
            <c:symbol val="square"/>
            <c:size val="6"/>
            <c:spPr>
              <a:solidFill>
                <a:schemeClr val="accent2"/>
              </a:solidFill>
              <a:ln w="9525">
                <a:solidFill>
                  <a:schemeClr val="accent2"/>
                </a:solidFill>
                <a:round/>
              </a:ln>
              <a:effectLst/>
            </c:spPr>
          </c:marker>
          <c:cat>
            <c:numRef>
              <c:f>[グラフ用データ.xlsx]個人消費!$B$8:$B$13</c:f>
              <c:numCache>
                <c:formatCode>[$-411]ge\.mm;@</c:formatCode>
                <c:ptCount val="6"/>
                <c:pt idx="0" formatCode="[$-411]ge\.mm">
                  <c:v>45383</c:v>
                </c:pt>
                <c:pt idx="1">
                  <c:v>45443</c:v>
                </c:pt>
                <c:pt idx="2">
                  <c:v>45473</c:v>
                </c:pt>
                <c:pt idx="3">
                  <c:v>45504</c:v>
                </c:pt>
                <c:pt idx="4">
                  <c:v>45535</c:v>
                </c:pt>
                <c:pt idx="5">
                  <c:v>45565</c:v>
                </c:pt>
              </c:numCache>
            </c:numRef>
          </c:cat>
          <c:val>
            <c:numRef>
              <c:f>[グラフ用データ.xlsx]個人消費!$D$8:$D$13</c:f>
              <c:numCache>
                <c:formatCode>0.0%</c:formatCode>
                <c:ptCount val="6"/>
                <c:pt idx="0">
                  <c:v>3.4000000000000002E-2</c:v>
                </c:pt>
                <c:pt idx="1">
                  <c:v>1.4E-2</c:v>
                </c:pt>
                <c:pt idx="2">
                  <c:v>1.9E-2</c:v>
                </c:pt>
                <c:pt idx="3">
                  <c:v>3.3000000000000002E-2</c:v>
                </c:pt>
                <c:pt idx="4">
                  <c:v>1.4999999999999999E-2</c:v>
                </c:pt>
                <c:pt idx="5">
                  <c:v>1.7999999999999999E-2</c:v>
                </c:pt>
              </c:numCache>
            </c:numRef>
          </c:val>
          <c:smooth val="0"/>
          <c:extLst>
            <c:ext xmlns:c16="http://schemas.microsoft.com/office/drawing/2014/chart" uri="{C3380CC4-5D6E-409C-BE32-E72D297353CC}">
              <c16:uniqueId val="{00000001-E8D9-4F81-AEF1-BEAF0B360E9D}"/>
            </c:ext>
          </c:extLst>
        </c:ser>
        <c:dLbls>
          <c:showLegendKey val="0"/>
          <c:showVal val="0"/>
          <c:showCatName val="0"/>
          <c:showSerName val="0"/>
          <c:showPercent val="0"/>
          <c:showBubbleSize val="0"/>
        </c:dLbls>
        <c:marker val="1"/>
        <c:smooth val="0"/>
        <c:axId val="301181936"/>
        <c:axId val="301181544"/>
      </c:lineChart>
      <c:catAx>
        <c:axId val="301181936"/>
        <c:scaling>
          <c:orientation val="minMax"/>
        </c:scaling>
        <c:delete val="0"/>
        <c:axPos val="b"/>
        <c:numFmt formatCode="[$-411]ge\.mm" sourceLinked="1"/>
        <c:majorTickMark val="none"/>
        <c:minorTickMark val="none"/>
        <c:tickLblPos val="low"/>
        <c:spPr>
          <a:noFill/>
          <a:ln w="9525" cap="flat" cmpd="sng" algn="ctr">
            <a:solidFill>
              <a:schemeClr val="bg1">
                <a:lumMod val="65000"/>
              </a:schemeClr>
            </a:solidFill>
            <a:prstDash val="solid"/>
            <a:round/>
          </a:ln>
          <a:effectLst/>
        </c:spPr>
        <c:txPr>
          <a:bodyPr rot="0" spcFirstLastPara="1" vertOverflow="ellipsis" wrap="square" anchor="ctr" anchorCtr="1"/>
          <a:lstStyle/>
          <a:p>
            <a:pPr>
              <a:defRPr sz="900" b="0" i="0" u="none" strike="noStrike" kern="1200" cap="all" spc="120" normalizeH="0" baseline="0">
                <a:solidFill>
                  <a:schemeClr val="tx1"/>
                </a:solidFill>
                <a:latin typeface="+mn-lt"/>
                <a:ea typeface="+mn-ea"/>
                <a:cs typeface="+mn-cs"/>
              </a:defRPr>
            </a:pPr>
            <a:endParaRPr lang="ja-JP"/>
          </a:p>
        </c:txPr>
        <c:crossAx val="301181544"/>
        <c:crosses val="autoZero"/>
        <c:auto val="0"/>
        <c:lblAlgn val="ctr"/>
        <c:lblOffset val="100"/>
        <c:noMultiLvlLbl val="1"/>
      </c:catAx>
      <c:valAx>
        <c:axId val="301181544"/>
        <c:scaling>
          <c:orientation val="minMax"/>
        </c:scaling>
        <c:delete val="0"/>
        <c:axPos val="l"/>
        <c:majorGridlines>
          <c:spPr>
            <a:ln w="12700" cap="flat" cmpd="sng" algn="ctr">
              <a:solidFill>
                <a:schemeClr val="bg1">
                  <a:lumMod val="65000"/>
                </a:schemeClr>
              </a:solidFill>
              <a:prstDash val="dash"/>
              <a:round/>
            </a:ln>
            <a:effectLst/>
          </c:spPr>
        </c:majorGridlines>
        <c:numFmt formatCode="0.0%" sourceLinked="1"/>
        <c:majorTickMark val="none"/>
        <c:minorTickMark val="none"/>
        <c:tickLblPos val="nextTo"/>
        <c:spPr>
          <a:noFill/>
          <a:ln w="9525" cap="flat" cmpd="sng" algn="ctr">
            <a:solidFill>
              <a:schemeClr val="bg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ja-JP"/>
          </a:p>
        </c:txPr>
        <c:crossAx val="301181936"/>
        <c:crosses val="autoZero"/>
        <c:crossBetween val="between"/>
        <c:majorUnit val="0.1"/>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w="9525">
      <a:solidFill>
        <a:schemeClr val="bg1">
          <a:lumMod val="65000"/>
        </a:schemeClr>
      </a:solid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2024/12/25</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グループ化 30">
            <a:extLst>
              <a:ext uri="{FF2B5EF4-FFF2-40B4-BE49-F238E27FC236}">
                <a16:creationId xmlns:a16="http://schemas.microsoft.com/office/drawing/2014/main" id="{80625EB6-23AA-C432-A320-7A75672AD297}"/>
              </a:ext>
            </a:extLst>
          </p:cNvPr>
          <p:cNvGrpSpPr/>
          <p:nvPr/>
        </p:nvGrpSpPr>
        <p:grpSpPr>
          <a:xfrm>
            <a:off x="5033460" y="1007256"/>
            <a:ext cx="2322088" cy="1028700"/>
            <a:chOff x="-142767" y="0"/>
            <a:chExt cx="2322088" cy="1028700"/>
          </a:xfrm>
        </p:grpSpPr>
        <p:sp>
          <p:nvSpPr>
            <p:cNvPr id="32" name="角丸四角形 17">
              <a:extLst>
                <a:ext uri="{FF2B5EF4-FFF2-40B4-BE49-F238E27FC236}">
                  <a16:creationId xmlns:a16="http://schemas.microsoft.com/office/drawing/2014/main" id="{8ADE8F98-E1DB-F889-9EBE-54A882950D20}"/>
                </a:ext>
              </a:extLst>
            </p:cNvPr>
            <p:cNvSpPr/>
            <p:nvPr/>
          </p:nvSpPr>
          <p:spPr>
            <a:xfrm>
              <a:off x="-142767" y="0"/>
              <a:ext cx="2322088"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rtl="0" eaLnBrk="1" fontAlgn="auto" latinLnBrk="0" hangingPunct="1">
                <a:lnSpc>
                  <a:spcPct val="100000"/>
                </a:lnSpc>
                <a:spcBef>
                  <a:spcPts val="0"/>
                </a:spcBef>
                <a:spcAft>
                  <a:spcPts val="0"/>
                </a:spcAft>
                <a:buClrTx/>
                <a:buSzTx/>
                <a:buFontTx/>
                <a:buNone/>
                <a:tabLst/>
                <a:defRPr/>
              </a:pPr>
              <a:r>
                <a:rPr kumimoji="0" lang="ja-JP" altLang="en-US" sz="1800" kern="100" dirty="0">
                  <a:solidFill>
                    <a:srgbClr val="000000"/>
                  </a:solidFill>
                  <a:latin typeface="Century" panose="020F0502020204030204"/>
                  <a:ea typeface="HGP創英角ｺﾞｼｯｸUB" panose="020B0900000000000000" pitchFamily="50" charset="-128"/>
                  <a:cs typeface="Times New Roman" panose="02020603050405020304" pitchFamily="18" charset="0"/>
                </a:rPr>
                <a:t>  関市西</a:t>
              </a: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商工会</a:t>
              </a:r>
            </a:p>
            <a:p>
              <a:pPr marL="0" marR="0" lvl="0" indent="0" defTabSz="914400" rtl="0" eaLnBrk="1" fontAlgn="auto" latinLnBrk="0" hangingPunct="1">
                <a:lnSpc>
                  <a:spcPct val="100000"/>
                </a:lnSpc>
                <a:spcBef>
                  <a:spcPts val="120"/>
                </a:spcBef>
                <a:spcAft>
                  <a:spcPts val="0"/>
                </a:spcAft>
                <a:buClrTx/>
                <a:buSzTx/>
                <a:buFontTx/>
                <a:buNone/>
                <a:tabLst/>
                <a:defRPr/>
              </a:pPr>
              <a:r>
                <a:rPr kumimoji="0" lang="en-US" sz="9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https://www.gifushoko.or.jp/sekishinishi/</a:t>
              </a:r>
              <a:endParaRPr kumimoji="0" lang="ja-JP" altLang="en-US" sz="9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0575-46-3631</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ctr" defTabSz="914400" rtl="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0575-46-3890</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pic>
          <p:nvPicPr>
            <p:cNvPr id="33" name="図 32">
              <a:extLst>
                <a:ext uri="{FF2B5EF4-FFF2-40B4-BE49-F238E27FC236}">
                  <a16:creationId xmlns:a16="http://schemas.microsoft.com/office/drawing/2014/main" id="{B9ED61B6-CB8A-9D62-1830-B53F6B0533A1}"/>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6572" y="116021"/>
              <a:ext cx="283210" cy="283845"/>
            </a:xfrm>
            <a:prstGeom prst="rect">
              <a:avLst/>
            </a:prstGeom>
            <a:noFill/>
            <a:ln>
              <a:noFill/>
            </a:ln>
          </p:spPr>
        </p:pic>
      </p:grpSp>
      <p:sp>
        <p:nvSpPr>
          <p:cNvPr id="18" name="正方形/長方形 17">
            <a:extLst>
              <a:ext uri="{FF2B5EF4-FFF2-40B4-BE49-F238E27FC236}">
                <a16:creationId xmlns:a16="http://schemas.microsoft.com/office/drawing/2014/main" id="{54B68814-33A0-29FE-995B-DC39E6F64F20}"/>
              </a:ext>
            </a:extLst>
          </p:cNvPr>
          <p:cNvSpPr/>
          <p:nvPr/>
        </p:nvSpPr>
        <p:spPr>
          <a:xfrm>
            <a:off x="-33444" y="250988"/>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ja-JP" altLang="en-US" sz="1400" b="1" i="0" u="none" strike="noStrike" kern="100" cap="none" spc="0" normalizeH="0" baseline="0" noProof="0">
                <a:ln>
                  <a:noFill/>
                </a:ln>
                <a:solidFill>
                  <a:prstClr val="white"/>
                </a:solidFill>
                <a:effectLst/>
                <a:uLnTx/>
                <a:uFillTx/>
                <a:latin typeface="Calibri"/>
                <a:ea typeface="ＭＳ ゴシック" panose="020B0609070205080204" pitchFamily="49" charset="-128"/>
                <a:cs typeface="Times New Roman" panose="02020603050405020304" pitchFamily="18" charset="0"/>
              </a:rPr>
              <a:t>地 域 経 済 動 向 調 査 ＲＥＰＯＲＴ</a:t>
            </a:r>
            <a:endParaRPr kumimoji="1" lang="ja-JP" altLang="en-US" sz="1200" b="0" i="0" u="none" strike="noStrike" kern="100" cap="none" spc="0" normalizeH="0" baseline="0" noProof="0">
              <a:ln>
                <a:noFill/>
              </a:ln>
              <a:solidFill>
                <a:prstClr val="white"/>
              </a:solidFill>
              <a:effectLst/>
              <a:uLnTx/>
              <a:uFillTx/>
              <a:latin typeface="Calibri"/>
              <a:ea typeface="ＭＳ 明朝" panose="02020609040205080304" pitchFamily="17"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2BAA697-7188-2640-5B36-752A58FDDF32}"/>
              </a:ext>
            </a:extLst>
          </p:cNvPr>
          <p:cNvSpPr/>
          <p:nvPr/>
        </p:nvSpPr>
        <p:spPr>
          <a:xfrm>
            <a:off x="176908" y="972666"/>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Century" panose="020F0502020204030204"/>
                <a:ea typeface="ＭＳ ゴシック" panose="020B0609070205080204" pitchFamily="49" charset="-128"/>
                <a:cs typeface="Times New Roman" panose="02020603050405020304" pitchFamily="18" charset="0"/>
              </a:rPr>
              <a:t>２０２４年度　第３号</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9" name="テキスト ボックス 7">
            <a:extLst>
              <a:ext uri="{FF2B5EF4-FFF2-40B4-BE49-F238E27FC236}">
                <a16:creationId xmlns:a16="http://schemas.microsoft.com/office/drawing/2014/main" id="{776076B6-974F-89BB-0882-C59A2AF2792E}"/>
              </a:ext>
            </a:extLst>
          </p:cNvPr>
          <p:cNvSpPr txBox="1"/>
          <p:nvPr/>
        </p:nvSpPr>
        <p:spPr>
          <a:xfrm>
            <a:off x="2231902" y="721093"/>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dirty="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dirty="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sp>
        <p:nvSpPr>
          <p:cNvPr id="2" name="テキスト ボックス 12">
            <a:extLst>
              <a:ext uri="{FF2B5EF4-FFF2-40B4-BE49-F238E27FC236}">
                <a16:creationId xmlns:a16="http://schemas.microsoft.com/office/drawing/2014/main" id="{1657183D-1EA7-C807-3F80-25A02E58AAC5}"/>
              </a:ext>
            </a:extLst>
          </p:cNvPr>
          <p:cNvSpPr txBox="1"/>
          <p:nvPr/>
        </p:nvSpPr>
        <p:spPr>
          <a:xfrm>
            <a:off x="6849917" y="469797"/>
            <a:ext cx="65722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1043056" rtl="0" eaLnBrk="1" fontAlgn="auto" latinLnBrk="0" hangingPunct="1">
              <a:lnSpc>
                <a:spcPct val="100000"/>
              </a:lnSpc>
              <a:spcBef>
                <a:spcPts val="0"/>
              </a:spcBef>
              <a:spcAft>
                <a:spcPts val="0"/>
              </a:spcAft>
              <a:buClrTx/>
              <a:buSzTx/>
              <a:buFontTx/>
              <a:buNone/>
              <a:tabLst/>
              <a:defRPr/>
            </a:pPr>
            <a:r>
              <a:rPr kumimoji="1" lang="en-US" sz="10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202</a:t>
            </a:r>
            <a:r>
              <a:rPr kumimoji="1" lang="en-US" altLang="ja-JP" sz="10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4</a:t>
            </a:r>
            <a:r>
              <a:rPr kumimoji="1" lang="en-US" sz="10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a:t>
            </a:r>
            <a:r>
              <a:rPr kumimoji="1" lang="en-US" altLang="ja-JP" sz="1000" b="0" i="0" u="none" strike="noStrike" kern="100" cap="none" spc="0" normalizeH="0" baseline="0" noProof="0" dirty="0">
                <a:ln>
                  <a:noFill/>
                </a:ln>
                <a:solidFill>
                  <a:srgbClr val="FFFFFF"/>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12</a:t>
            </a:r>
            <a:endParaRPr kumimoji="1" lang="ja-JP" altLang="en-US" sz="1200" b="0" i="0" u="none" strike="noStrike" kern="100" cap="none" spc="0" normalizeH="0" baseline="0" noProof="0" dirty="0">
              <a:ln>
                <a:noFill/>
              </a:ln>
              <a:solidFill>
                <a:prstClr val="black"/>
              </a:solidFill>
              <a:effectLst/>
              <a:uLnTx/>
              <a:uFillTx/>
              <a:latin typeface="Calibri"/>
              <a:ea typeface="ＭＳ 明朝" panose="02020609040205080304" pitchFamily="17" charset="-128"/>
              <a:cs typeface="Times New Roman" panose="02020603050405020304" pitchFamily="18" charset="0"/>
            </a:endParaRPr>
          </a:p>
        </p:txBody>
      </p:sp>
      <p:sp>
        <p:nvSpPr>
          <p:cNvPr id="3" name="正方形/長方形 2">
            <a:extLst>
              <a:ext uri="{FF2B5EF4-FFF2-40B4-BE49-F238E27FC236}">
                <a16:creationId xmlns:a16="http://schemas.microsoft.com/office/drawing/2014/main" id="{040FC9A8-5722-C10D-09D3-7A985DE233DE}"/>
              </a:ext>
            </a:extLst>
          </p:cNvPr>
          <p:cNvSpPr/>
          <p:nvPr/>
        </p:nvSpPr>
        <p:spPr>
          <a:xfrm>
            <a:off x="176520" y="1272779"/>
            <a:ext cx="4856939" cy="501916"/>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13970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今回は令和</a:t>
            </a:r>
            <a:r>
              <a:rPr kumimoji="1" lang="en-US" altLang="ja-JP"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7</a:t>
            </a:r>
            <a:r>
              <a:rPr kumimoji="1" lang="ja-JP" alt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年度</a:t>
            </a:r>
            <a:r>
              <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中小企業・小規模事業者・地域経済関係 概算要求等のポイント</a:t>
            </a:r>
            <a:r>
              <a:rPr kumimoji="1" lang="ja-JP" alt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ついてレポートします。</a:t>
            </a:r>
            <a:endParaRPr kumimoji="1" lang="en-US" altLang="ja-JP"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139700" algn="l" defTabSz="1043056" rtl="0" eaLnBrk="1" fontAlgn="auto" latinLnBrk="0" hangingPunct="1">
              <a:lnSpc>
                <a:spcPct val="100000"/>
              </a:lnSpc>
              <a:spcBef>
                <a:spcPts val="0"/>
              </a:spcBef>
              <a:spcAft>
                <a:spcPts val="0"/>
              </a:spcAft>
              <a:buClrTx/>
              <a:buSzTx/>
              <a:buFontTx/>
              <a:buNone/>
              <a:tabLst/>
              <a:defRPr/>
            </a:pPr>
            <a:r>
              <a:rPr kumimoji="1" lang="en-US" altLang="ja-JP" sz="1100" b="0" i="0" u="none" strike="noStrike" kern="1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a:t>
            </a:r>
            <a:r>
              <a:rPr kumimoji="1" lang="ja-JP" altLang="en-US" sz="1100" b="0" i="0" u="none" strike="noStrike" kern="1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現在公表されている予算の為、今後変更となる場合があります。</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 </a:t>
            </a:r>
            <a:endParaRPr kumimoji="1" lang="ja-JP" altLang="en-US" sz="12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正方形/長方形 11">
            <a:extLst>
              <a:ext uri="{FF2B5EF4-FFF2-40B4-BE49-F238E27FC236}">
                <a16:creationId xmlns:a16="http://schemas.microsoft.com/office/drawing/2014/main" id="{5707436D-2924-B92D-F453-43BA9B717D7B}"/>
              </a:ext>
            </a:extLst>
          </p:cNvPr>
          <p:cNvSpPr/>
          <p:nvPr/>
        </p:nvSpPr>
        <p:spPr>
          <a:xfrm>
            <a:off x="193785" y="2061599"/>
            <a:ext cx="7191407" cy="631157"/>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国は、令和</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7</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年度の中小企業対策費として、</a:t>
            </a:r>
            <a:r>
              <a:rPr kumimoji="1" lang="en-US" altLang="ja-JP"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1,300</a:t>
            </a:r>
            <a:r>
              <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億円の予算を計上し、中小企業や小規模事業者が直面する物価高や人手不足に対し、価格転嫁や資金繰り支援、省力化投資の支援を行い、賃上げの環境整備を図ることを考えています。また、設備投資や賃上げ率の向上を背景に、成長支援のための政策手段を総動員し、事業承継や社会課題解決を通じて地域経済の活性化を目指しています。</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明朝" panose="02020609040205080304" pitchFamily="17" charset="-128"/>
                <a:cs typeface="Times New Roman" panose="02020603050405020304" pitchFamily="18" charset="0"/>
              </a:rPr>
              <a:t> </a:t>
            </a:r>
            <a:endParaRPr kumimoji="1" lang="ja-JP" altLang="en-US" sz="1200" b="0" i="0" u="none" strike="noStrike" kern="100" cap="none" spc="0" normalizeH="0" baseline="0" noProof="0" dirty="0">
              <a:ln>
                <a:noFill/>
              </a:ln>
              <a:solidFill>
                <a:prstClr val="black"/>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6" name="グループ化 5">
            <a:extLst>
              <a:ext uri="{FF2B5EF4-FFF2-40B4-BE49-F238E27FC236}">
                <a16:creationId xmlns:a16="http://schemas.microsoft.com/office/drawing/2014/main" id="{E8D4EDA3-996C-0B8C-33C3-1C97627ED388}"/>
              </a:ext>
            </a:extLst>
          </p:cNvPr>
          <p:cNvGrpSpPr/>
          <p:nvPr/>
        </p:nvGrpSpPr>
        <p:grpSpPr>
          <a:xfrm>
            <a:off x="176317" y="2764997"/>
            <a:ext cx="7208628" cy="1501775"/>
            <a:chOff x="183239" y="2747492"/>
            <a:chExt cx="7125784" cy="1548751"/>
          </a:xfrm>
        </p:grpSpPr>
        <p:sp>
          <p:nvSpPr>
            <p:cNvPr id="5" name="正方形/長方形 4">
              <a:extLst>
                <a:ext uri="{FF2B5EF4-FFF2-40B4-BE49-F238E27FC236}">
                  <a16:creationId xmlns:a16="http://schemas.microsoft.com/office/drawing/2014/main" id="{28F05DC7-0CCC-8882-B8DF-273502FE3B67}"/>
                </a:ext>
              </a:extLst>
            </p:cNvPr>
            <p:cNvSpPr/>
            <p:nvPr/>
          </p:nvSpPr>
          <p:spPr>
            <a:xfrm>
              <a:off x="183440" y="2747492"/>
              <a:ext cx="1743089" cy="254881"/>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59E51D79-F542-D0F7-E438-2897AA9275AA}"/>
                </a:ext>
              </a:extLst>
            </p:cNvPr>
            <p:cNvSpPr/>
            <p:nvPr/>
          </p:nvSpPr>
          <p:spPr>
            <a:xfrm>
              <a:off x="183239" y="2754412"/>
              <a:ext cx="7125784" cy="154183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3" name="正方形/長方形 12">
            <a:extLst>
              <a:ext uri="{FF2B5EF4-FFF2-40B4-BE49-F238E27FC236}">
                <a16:creationId xmlns:a16="http://schemas.microsoft.com/office/drawing/2014/main" id="{D64C8C51-7E8F-F179-88B4-2E015961955E}"/>
              </a:ext>
            </a:extLst>
          </p:cNvPr>
          <p:cNvSpPr/>
          <p:nvPr/>
        </p:nvSpPr>
        <p:spPr>
          <a:xfrm>
            <a:off x="260868" y="2771839"/>
            <a:ext cx="7122371" cy="1449108"/>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１．</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経営環境への対応</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価格転嫁対策</a:t>
            </a: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価格交渉促進月間や下請法の厳格な運用などを通じて、適正な取引条件を確保。</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資金繰り支援</a:t>
            </a: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日本政策金融公庫の融資や信用保証制度の活用による利子補給、資金調達の支援。</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省力化投資支援</a:t>
            </a: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中小企業の人手不足解消を目指し、省力化のための設備投資を補助。</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＜省力化対策・賃上げ対策＞</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中小企業省力化投資補助制度</a:t>
            </a:r>
            <a:r>
              <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人手不足に悩む中小企業等のため、省力化投資に関して、カタログから選ぶような汎用製品の導入への簡易で即効性ある支援</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grpSp>
        <p:nvGrpSpPr>
          <p:cNvPr id="7" name="グループ化 6">
            <a:extLst>
              <a:ext uri="{FF2B5EF4-FFF2-40B4-BE49-F238E27FC236}">
                <a16:creationId xmlns:a16="http://schemas.microsoft.com/office/drawing/2014/main" id="{A5217392-78C1-CF07-3666-C74FEAA5916E}"/>
              </a:ext>
            </a:extLst>
          </p:cNvPr>
          <p:cNvGrpSpPr/>
          <p:nvPr/>
        </p:nvGrpSpPr>
        <p:grpSpPr>
          <a:xfrm>
            <a:off x="180628" y="4334510"/>
            <a:ext cx="7200000" cy="1666725"/>
            <a:chOff x="183239" y="2747493"/>
            <a:chExt cx="7125784" cy="1548750"/>
          </a:xfrm>
        </p:grpSpPr>
        <p:sp>
          <p:nvSpPr>
            <p:cNvPr id="8" name="正方形/長方形 7">
              <a:extLst>
                <a:ext uri="{FF2B5EF4-FFF2-40B4-BE49-F238E27FC236}">
                  <a16:creationId xmlns:a16="http://schemas.microsoft.com/office/drawing/2014/main" id="{42D6B788-2EA4-E892-ED8A-8C1E4A3420E2}"/>
                </a:ext>
              </a:extLst>
            </p:cNvPr>
            <p:cNvSpPr/>
            <p:nvPr/>
          </p:nvSpPr>
          <p:spPr>
            <a:xfrm>
              <a:off x="183440" y="2747493"/>
              <a:ext cx="1743089" cy="215701"/>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正方形/長方形 8">
              <a:extLst>
                <a:ext uri="{FF2B5EF4-FFF2-40B4-BE49-F238E27FC236}">
                  <a16:creationId xmlns:a16="http://schemas.microsoft.com/office/drawing/2014/main" id="{99ACD325-900F-7518-0BC8-658D46F57702}"/>
                </a:ext>
              </a:extLst>
            </p:cNvPr>
            <p:cNvSpPr/>
            <p:nvPr/>
          </p:nvSpPr>
          <p:spPr>
            <a:xfrm>
              <a:off x="183239" y="2754412"/>
              <a:ext cx="7125784" cy="154183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5" name="正方形/長方形 14">
            <a:extLst>
              <a:ext uri="{FF2B5EF4-FFF2-40B4-BE49-F238E27FC236}">
                <a16:creationId xmlns:a16="http://schemas.microsoft.com/office/drawing/2014/main" id="{0E9A8E31-C0E7-D956-6266-3B431ADE848C}"/>
              </a:ext>
            </a:extLst>
          </p:cNvPr>
          <p:cNvSpPr/>
          <p:nvPr/>
        </p:nvSpPr>
        <p:spPr>
          <a:xfrm>
            <a:off x="268579" y="4352847"/>
            <a:ext cx="7122371" cy="1648388"/>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２．</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成長支援</a:t>
            </a: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と輸出促進</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生産性革命推進事業</a:t>
            </a:r>
            <a:r>
              <a:rPr kumimoji="1" lang="zh-TW"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小規模事業者持続化補助金や</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IT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導入補助金を活用し、中小企業の生産性向上を支援。</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輸出支援</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：新規輸出挑戦企業への支援、新市場開拓のための越境</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EC</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促進など</a:t>
            </a:r>
            <a:r>
              <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＜成長支援対策＞</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zh-TW"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中小企業生産性革命推進事業</a:t>
            </a:r>
            <a:endParaRPr kumimoji="1" lang="en-US" altLang="zh-TW"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ものづくり補助金・</a:t>
            </a:r>
            <a:r>
              <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IT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導入補助金・小規模事業者持続化補助金・事業承継引継ぎ補助金・事業再構築補助金</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●中小機構による海外展開支援（中小企業海外展開総合支援事業等）</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新規に海外市場の獲得を目指す中小企業・小規模事業者等による輸出（越境</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EC</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を含むブランディング・プロモーション等）を支援</a:t>
            </a:r>
            <a:endParaRPr kumimoji="1" lang="ja-JP" altLang="en-US" sz="11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grpSp>
        <p:nvGrpSpPr>
          <p:cNvPr id="10" name="グループ化 9">
            <a:extLst>
              <a:ext uri="{FF2B5EF4-FFF2-40B4-BE49-F238E27FC236}">
                <a16:creationId xmlns:a16="http://schemas.microsoft.com/office/drawing/2014/main" id="{EB7684D9-F8C9-51B0-2501-2C28B20EC715}"/>
              </a:ext>
            </a:extLst>
          </p:cNvPr>
          <p:cNvGrpSpPr/>
          <p:nvPr/>
        </p:nvGrpSpPr>
        <p:grpSpPr>
          <a:xfrm>
            <a:off x="193631" y="6076419"/>
            <a:ext cx="7206687" cy="1346281"/>
            <a:chOff x="183239" y="2747492"/>
            <a:chExt cx="7125784" cy="1548751"/>
          </a:xfrm>
        </p:grpSpPr>
        <p:sp>
          <p:nvSpPr>
            <p:cNvPr id="11" name="正方形/長方形 10">
              <a:extLst>
                <a:ext uri="{FF2B5EF4-FFF2-40B4-BE49-F238E27FC236}">
                  <a16:creationId xmlns:a16="http://schemas.microsoft.com/office/drawing/2014/main" id="{B7987459-70EC-D06D-3D12-FE1C8F5E573C}"/>
                </a:ext>
              </a:extLst>
            </p:cNvPr>
            <p:cNvSpPr/>
            <p:nvPr/>
          </p:nvSpPr>
          <p:spPr>
            <a:xfrm>
              <a:off x="183439" y="2747492"/>
              <a:ext cx="2789177" cy="300680"/>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4" name="正方形/長方形 13">
              <a:extLst>
                <a:ext uri="{FF2B5EF4-FFF2-40B4-BE49-F238E27FC236}">
                  <a16:creationId xmlns:a16="http://schemas.microsoft.com/office/drawing/2014/main" id="{90C77C42-D5FE-ACB8-DB76-C6D1AEC3D50A}"/>
                </a:ext>
              </a:extLst>
            </p:cNvPr>
            <p:cNvSpPr/>
            <p:nvPr/>
          </p:nvSpPr>
          <p:spPr>
            <a:xfrm>
              <a:off x="183239" y="2754412"/>
              <a:ext cx="7125784" cy="154183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7" name="正方形/長方形 16">
            <a:extLst>
              <a:ext uri="{FF2B5EF4-FFF2-40B4-BE49-F238E27FC236}">
                <a16:creationId xmlns:a16="http://schemas.microsoft.com/office/drawing/2014/main" id="{A0BD965D-5E54-A45A-0661-A803FBFAA2FB}"/>
              </a:ext>
            </a:extLst>
          </p:cNvPr>
          <p:cNvSpPr/>
          <p:nvPr/>
        </p:nvSpPr>
        <p:spPr>
          <a:xfrm>
            <a:off x="260868" y="6105626"/>
            <a:ext cx="7115931" cy="1298008"/>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３．</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小規模事業者支援と地域課題への対応</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・商店街支援</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：社会課題解決や地域価値向上を目指す商店街への専門的支援</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・災害復旧支援</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：地域の災害復旧に向けた補助金事業。</a:t>
            </a:r>
            <a:endPar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＜地域課題への対応支援対策＞</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UI-Bold"/>
                <a:ea typeface="ＭＳ Ｐゴシック" panose="020B0600070205080204" pitchFamily="50" charset="-128"/>
                <a:cs typeface="+mn-cs"/>
              </a:rPr>
              <a:t>●地方公共団体による小規模事業者支援推進事業</a:t>
            </a:r>
            <a:endParaRPr kumimoji="1" lang="en-US" altLang="ja-JP" sz="1100" b="1" i="0" u="none" strike="noStrike" kern="1200" cap="none" spc="0" normalizeH="0" baseline="0" noProof="0" dirty="0">
              <a:ln>
                <a:noFill/>
              </a:ln>
              <a:solidFill>
                <a:prstClr val="black"/>
              </a:solidFill>
              <a:effectLst/>
              <a:uLnTx/>
              <a:uFillTx/>
              <a:latin typeface="MeiryoUI-Bold"/>
              <a:ea typeface="ＭＳ Ｐゴシック" panose="020B0600070205080204" pitchFamily="50"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UI"/>
                <a:ea typeface="ＭＳ Ｐゴシック" panose="020B0600070205080204" pitchFamily="50" charset="-128"/>
                <a:cs typeface="+mn-cs"/>
              </a:rPr>
              <a:t>　</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地方公共団体と連携し、地域の実情を踏まえた小規模事業者の販路開拓・生産性向上に向けた取組</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含む災害復旧</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を支援</a:t>
            </a:r>
            <a:endPar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grpSp>
        <p:nvGrpSpPr>
          <p:cNvPr id="20" name="グループ化 19">
            <a:extLst>
              <a:ext uri="{FF2B5EF4-FFF2-40B4-BE49-F238E27FC236}">
                <a16:creationId xmlns:a16="http://schemas.microsoft.com/office/drawing/2014/main" id="{7A8CE656-4E69-B171-47D0-6909E9363EAC}"/>
              </a:ext>
            </a:extLst>
          </p:cNvPr>
          <p:cNvGrpSpPr/>
          <p:nvPr/>
        </p:nvGrpSpPr>
        <p:grpSpPr>
          <a:xfrm>
            <a:off x="191527" y="7500647"/>
            <a:ext cx="7206687" cy="1697980"/>
            <a:chOff x="183239" y="2747493"/>
            <a:chExt cx="7125784" cy="1548750"/>
          </a:xfrm>
        </p:grpSpPr>
        <p:sp>
          <p:nvSpPr>
            <p:cNvPr id="21" name="正方形/長方形 20">
              <a:extLst>
                <a:ext uri="{FF2B5EF4-FFF2-40B4-BE49-F238E27FC236}">
                  <a16:creationId xmlns:a16="http://schemas.microsoft.com/office/drawing/2014/main" id="{56626165-1BC8-4963-D191-8BF75D314E5D}"/>
                </a:ext>
              </a:extLst>
            </p:cNvPr>
            <p:cNvSpPr/>
            <p:nvPr/>
          </p:nvSpPr>
          <p:spPr>
            <a:xfrm>
              <a:off x="183439" y="2747493"/>
              <a:ext cx="2789177" cy="270476"/>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757E4A05-B49D-18F4-E15F-4C3703D1D142}"/>
                </a:ext>
              </a:extLst>
            </p:cNvPr>
            <p:cNvSpPr/>
            <p:nvPr/>
          </p:nvSpPr>
          <p:spPr>
            <a:xfrm>
              <a:off x="183239" y="2754412"/>
              <a:ext cx="7125784" cy="154183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6" name="正方形/長方形 15">
            <a:extLst>
              <a:ext uri="{FF2B5EF4-FFF2-40B4-BE49-F238E27FC236}">
                <a16:creationId xmlns:a16="http://schemas.microsoft.com/office/drawing/2014/main" id="{24917526-6473-B41B-FAAC-763364FE74E4}"/>
              </a:ext>
            </a:extLst>
          </p:cNvPr>
          <p:cNvSpPr/>
          <p:nvPr/>
        </p:nvSpPr>
        <p:spPr>
          <a:xfrm>
            <a:off x="260868" y="7565279"/>
            <a:ext cx="7094679" cy="1633348"/>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４．</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事業承継と再編支援</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事業承継税制</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事業承継税制の特例措置を含む制度改定。</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後継者支援</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M&amp;A支援やグループ化を通じた成長戦略の促進。</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事業承継と再編支援</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支援対策＞</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●事業承継税制の特例措置における役員就任要件の見直し等</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事業承継に伴う贈与税・相続税を</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100%</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猶予する事業承継税制の特例措置について、役員就任要件の見直し等を検討</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●中小企業生産性革命推進事業</a:t>
            </a:r>
            <a:r>
              <a:rPr kumimoji="1" lang="en-US"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事業承継・引継ぎ補助金等</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事業承継・</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M&amp;A</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後の新たな取組</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設備投資、販路開拓等</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M&amp;A</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時の専門家活用の取組等を支援</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grpSp>
        <p:nvGrpSpPr>
          <p:cNvPr id="23" name="グループ化 22">
            <a:extLst>
              <a:ext uri="{FF2B5EF4-FFF2-40B4-BE49-F238E27FC236}">
                <a16:creationId xmlns:a16="http://schemas.microsoft.com/office/drawing/2014/main" id="{F770B575-6E7B-9E9A-99A7-7587BCD95342}"/>
              </a:ext>
            </a:extLst>
          </p:cNvPr>
          <p:cNvGrpSpPr/>
          <p:nvPr/>
        </p:nvGrpSpPr>
        <p:grpSpPr>
          <a:xfrm>
            <a:off x="184263" y="9284160"/>
            <a:ext cx="7206687" cy="1228602"/>
            <a:chOff x="183239" y="2747492"/>
            <a:chExt cx="7125784" cy="1548751"/>
          </a:xfrm>
        </p:grpSpPr>
        <p:sp>
          <p:nvSpPr>
            <p:cNvPr id="25" name="正方形/長方形 24">
              <a:extLst>
                <a:ext uri="{FF2B5EF4-FFF2-40B4-BE49-F238E27FC236}">
                  <a16:creationId xmlns:a16="http://schemas.microsoft.com/office/drawing/2014/main" id="{5EB36995-6FF3-C05D-AEDD-4AB192E499B9}"/>
                </a:ext>
              </a:extLst>
            </p:cNvPr>
            <p:cNvSpPr/>
            <p:nvPr/>
          </p:nvSpPr>
          <p:spPr>
            <a:xfrm>
              <a:off x="183439" y="2747492"/>
              <a:ext cx="2789177" cy="334167"/>
            </a:xfrm>
            <a:prstGeom prst="rect">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6" name="正方形/長方形 25">
              <a:extLst>
                <a:ext uri="{FF2B5EF4-FFF2-40B4-BE49-F238E27FC236}">
                  <a16:creationId xmlns:a16="http://schemas.microsoft.com/office/drawing/2014/main" id="{63A34C62-E392-D792-5210-A5591EE153B5}"/>
                </a:ext>
              </a:extLst>
            </p:cNvPr>
            <p:cNvSpPr/>
            <p:nvPr/>
          </p:nvSpPr>
          <p:spPr>
            <a:xfrm>
              <a:off x="183239" y="2754412"/>
              <a:ext cx="7125784" cy="1541831"/>
            </a:xfrm>
            <a:prstGeom prst="rect">
              <a:avLst/>
            </a:prstGeom>
            <a:no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19" name="正方形/長方形 18">
            <a:extLst>
              <a:ext uri="{FF2B5EF4-FFF2-40B4-BE49-F238E27FC236}">
                <a16:creationId xmlns:a16="http://schemas.microsoft.com/office/drawing/2014/main" id="{3D7C9674-6810-329F-5A56-D57071F45DBD}"/>
              </a:ext>
            </a:extLst>
          </p:cNvPr>
          <p:cNvSpPr/>
          <p:nvPr/>
        </p:nvSpPr>
        <p:spPr>
          <a:xfrm>
            <a:off x="260868" y="9311552"/>
            <a:ext cx="7130082" cy="1223112"/>
          </a:xfrm>
          <a:prstGeom prst="rect">
            <a:avLst/>
          </a:prstGeom>
          <a:noFill/>
          <a:ln w="12700" cap="flat" cmpd="sng" algn="ctr">
            <a:noFill/>
            <a:prstDash val="solid"/>
            <a:miter lim="800000"/>
          </a:ln>
          <a:effectLst/>
        </p:spPr>
        <p:txBody>
          <a:bodyPr rot="0" spcFirstLastPara="0" vert="horz" wrap="square" lIns="0" tIns="0" rIns="0" bIns="0" numCol="1" spcCol="0" rtlCol="0" fromWordArt="0" anchor="t" anchorCtr="0" forceAA="0" compatLnSpc="1">
            <a:prstTxWarp prst="textNoShape">
              <a:avLst/>
            </a:prstTxWarp>
            <a:noAutofit/>
          </a:bodyPr>
          <a:lstStyle/>
          <a:p>
            <a:pPr marL="0" marR="0" lvl="0" indent="0" algn="l" defTabSz="914400" rtl="0" eaLnBrk="0" fontAlgn="base" latinLnBrk="0" hangingPunct="0">
              <a:lnSpc>
                <a:spcPct val="150000"/>
              </a:lnSpc>
              <a:spcBef>
                <a:spcPct val="0"/>
              </a:spcBef>
              <a:spcAft>
                <a:spcPct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５．</a:t>
            </a:r>
            <a:r>
              <a:rPr kumimoji="0" lang="ja-JP" altLang="ja-JP"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税制優遇措置</a:t>
            </a:r>
            <a:endParaRPr kumimoji="0" lang="ja-JP"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●中小企業経営強化税制の延長・拡充</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経営力向上計画に基づく一定の要件を満たす設備投資に対する即時償却又は税額控除の延長、売上高</a:t>
            </a:r>
            <a:r>
              <a:rPr kumimoji="1"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100</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億円超への成長を目指す中小企業の設備投資に対する上乗せ措置等の検討</a:t>
            </a:r>
            <a:endParaRPr kumimoji="0" lang="en-US" altLang="ja-JP"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●中小企業の設備投資に伴う固定資産税の特例の延長等</a:t>
            </a: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生産性向上や賃上げに向けた設備投資について固定資産税を軽減する措置の延長等</a:t>
            </a:r>
            <a:r>
              <a:rPr kumimoji="1" lang="en-US" sz="1100" b="0" i="0" u="none" strike="noStrike" kern="100" cap="none" spc="0" normalizeH="0" baseline="0" noProof="0" dirty="0">
                <a:ln>
                  <a:noFill/>
                </a:ln>
                <a:solidFill>
                  <a:srgbClr val="000000"/>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1" lang="ja-JP" altLang="en-US" sz="1200" b="0" i="0" u="none" strike="noStrike" kern="1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27" name="正方形/長方形 26">
            <a:extLst>
              <a:ext uri="{FF2B5EF4-FFF2-40B4-BE49-F238E27FC236}">
                <a16:creationId xmlns:a16="http://schemas.microsoft.com/office/drawing/2014/main" id="{E77BB5B9-2C11-C2E9-61BF-D3621D1B7C02}"/>
              </a:ext>
            </a:extLst>
          </p:cNvPr>
          <p:cNvSpPr/>
          <p:nvPr/>
        </p:nvSpPr>
        <p:spPr>
          <a:xfrm>
            <a:off x="193785" y="1800008"/>
            <a:ext cx="2375011" cy="235947"/>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3056" rtl="0" eaLnBrk="1" fontAlgn="auto" latinLnBrk="0" hangingPunct="1">
              <a:lnSpc>
                <a:spcPct val="100000"/>
              </a:lnSpc>
              <a:spcBef>
                <a:spcPts val="0"/>
              </a:spcBef>
              <a:spcAft>
                <a:spcPts val="0"/>
              </a:spcAft>
              <a:buClrTx/>
              <a:buSzTx/>
              <a:buFontTx/>
              <a:buNone/>
              <a:tabLst/>
              <a:defRPr/>
            </a:pPr>
            <a:endParaRPr kumimoji="1" lang="ja-JP" altLang="en-US" sz="21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6" name="正方形/長方形 35">
            <a:extLst>
              <a:ext uri="{FF2B5EF4-FFF2-40B4-BE49-F238E27FC236}">
                <a16:creationId xmlns:a16="http://schemas.microsoft.com/office/drawing/2014/main" id="{65C8131F-09FC-7E66-0D1B-478C75FA54D6}"/>
              </a:ext>
            </a:extLst>
          </p:cNvPr>
          <p:cNvSpPr/>
          <p:nvPr/>
        </p:nvSpPr>
        <p:spPr>
          <a:xfrm>
            <a:off x="266804" y="1816657"/>
            <a:ext cx="2375011" cy="227879"/>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UI-Bold"/>
                <a:ea typeface="ＭＳ Ｐゴシック" panose="020B0600070205080204" pitchFamily="50" charset="-128"/>
                <a:cs typeface="+mn-cs"/>
              </a:rPr>
              <a:t>基本的な課題認識と対応の方向性</a:t>
            </a:r>
            <a:endParaRPr kumimoji="0" lang="ja-JP" altLang="en-US" sz="1200" b="0" i="0" u="none" strike="noStrike" kern="100" cap="none" spc="0" normalizeH="0" baseline="0" noProof="0" dirty="0">
              <a:ln>
                <a:noFill/>
              </a:ln>
              <a:solidFill>
                <a:prstClr val="black"/>
              </a:solidFill>
              <a:effectLst/>
              <a:uLnTx/>
              <a:uFillTx/>
              <a:latin typeface="Century" panose="020F0502020204030204"/>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630109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67772BE-E7DD-3E30-CD50-807184AC42FE}"/>
              </a:ext>
            </a:extLst>
          </p:cNvPr>
          <p:cNvSpPr/>
          <p:nvPr/>
        </p:nvSpPr>
        <p:spPr>
          <a:xfrm>
            <a:off x="256346" y="3052296"/>
            <a:ext cx="7124685" cy="2233429"/>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649793"/>
            <a:ext cx="3519097"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280021" y="5649798"/>
            <a:ext cx="3468154"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80021" y="5339491"/>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lvl="0" defTabSz="914400"/>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1" i="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CD84DF28-798E-B75A-D9B8-A67D2F872373}"/>
              </a:ext>
            </a:extLst>
          </p:cNvPr>
          <p:cNvSpPr txBox="1"/>
          <p:nvPr/>
        </p:nvSpPr>
        <p:spPr>
          <a:xfrm>
            <a:off x="280022" y="267489"/>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岐阜県内の消費動向</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81CCE5F8-0923-D293-2A98-C3E142555C47}"/>
              </a:ext>
            </a:extLst>
          </p:cNvPr>
          <p:cNvSpPr/>
          <p:nvPr/>
        </p:nvSpPr>
        <p:spPr>
          <a:xfrm>
            <a:off x="280021" y="519505"/>
            <a:ext cx="7101010" cy="2192247"/>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marR="3508375" algn="just">
              <a:lnSpc>
                <a:spcPts val="1600"/>
              </a:lnSpc>
            </a:pPr>
            <a:r>
              <a:rPr lang="en-US" sz="105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2" name="テキスト ボックス 11">
            <a:extLst>
              <a:ext uri="{FF2B5EF4-FFF2-40B4-BE49-F238E27FC236}">
                <a16:creationId xmlns:a16="http://schemas.microsoft.com/office/drawing/2014/main" id="{F260581E-31E8-E42A-2439-73D10A6911C0}"/>
              </a:ext>
            </a:extLst>
          </p:cNvPr>
          <p:cNvSpPr txBox="1"/>
          <p:nvPr/>
        </p:nvSpPr>
        <p:spPr>
          <a:xfrm>
            <a:off x="304444" y="8045775"/>
            <a:ext cx="3419308" cy="2397021"/>
          </a:xfrm>
          <a:prstGeom prst="rect">
            <a:avLst/>
          </a:prstGeom>
          <a:noFill/>
        </p:spPr>
        <p:txBody>
          <a:bodyPr wrap="square" lIns="36000" tIns="36000" rIns="36000" bIns="36000" rtlCol="0">
            <a:noAutofit/>
          </a:bodyPr>
          <a:lstStyle/>
          <a:p>
            <a:r>
              <a:rPr kumimoji="1" lang="ja-JP" altLang="en-US" sz="1050" dirty="0">
                <a:latin typeface="BIZ UDPゴシック" panose="020B0400000000000000" pitchFamily="50" charset="-128"/>
                <a:ea typeface="BIZ UDPゴシック" panose="020B0400000000000000" pitchFamily="50" charset="-128"/>
              </a:rPr>
              <a:t>　</a:t>
            </a:r>
            <a:r>
              <a:rPr kumimoji="1" lang="ja-JP" altLang="en-US" sz="1000" dirty="0">
                <a:latin typeface="ＭＳ ゴシック" panose="020B0609070205080204" pitchFamily="49" charset="-128"/>
                <a:ea typeface="ＭＳ ゴシック" panose="020B0609070205080204" pitchFamily="49" charset="-128"/>
              </a:rPr>
              <a:t>岐阜県における令和</a:t>
            </a:r>
            <a:r>
              <a:rPr kumimoji="1" lang="en-US" altLang="ja-JP" sz="1000" dirty="0">
                <a:latin typeface="ＭＳ ゴシック" panose="020B0609070205080204" pitchFamily="49" charset="-128"/>
                <a:ea typeface="ＭＳ ゴシック" panose="020B0609070205080204" pitchFamily="49" charset="-128"/>
              </a:rPr>
              <a:t>6</a:t>
            </a:r>
            <a:r>
              <a:rPr kumimoji="1" lang="ja-JP" altLang="en-US" sz="1000" dirty="0">
                <a:latin typeface="ＭＳ ゴシック" panose="020B0609070205080204" pitchFamily="49" charset="-128"/>
                <a:ea typeface="ＭＳ ゴシック" panose="020B0609070205080204" pitchFamily="49" charset="-128"/>
              </a:rPr>
              <a:t>年度上半期の規模別労働者賃金の対前年同月比をグラフにしました。</a:t>
            </a:r>
            <a:endParaRPr kumimoji="1"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kumimoji="1" lang="en-US" altLang="ja-JP" sz="1000" dirty="0">
                <a:latin typeface="ＭＳ ゴシック" panose="020B0609070205080204" pitchFamily="49" charset="-128"/>
                <a:ea typeface="ＭＳ ゴシック" panose="020B0609070205080204" pitchFamily="49" charset="-128"/>
              </a:rPr>
              <a:t>7</a:t>
            </a:r>
            <a:r>
              <a:rPr kumimoji="1" lang="ja-JP" altLang="en-US" sz="1000" dirty="0">
                <a:latin typeface="ＭＳ ゴシック" panose="020B0609070205080204" pitchFamily="49" charset="-128"/>
                <a:ea typeface="ＭＳ ゴシック" panose="020B0609070205080204" pitchFamily="49" charset="-128"/>
              </a:rPr>
              <a:t>月には規模</a:t>
            </a:r>
            <a:r>
              <a:rPr kumimoji="1" lang="en-US" altLang="ja-JP" sz="1000" dirty="0">
                <a:latin typeface="ＭＳ ゴシック" panose="020B0609070205080204" pitchFamily="49" charset="-128"/>
                <a:ea typeface="ＭＳ ゴシック" panose="020B0609070205080204" pitchFamily="49" charset="-128"/>
              </a:rPr>
              <a:t>5</a:t>
            </a:r>
            <a:r>
              <a:rPr kumimoji="1" lang="ja-JP" altLang="en-US" sz="1000" dirty="0">
                <a:latin typeface="ＭＳ ゴシック" panose="020B0609070205080204" pitchFamily="49" charset="-128"/>
                <a:ea typeface="ＭＳ ゴシック" panose="020B0609070205080204" pitchFamily="49" charset="-128"/>
              </a:rPr>
              <a:t>人以上で</a:t>
            </a:r>
            <a:r>
              <a:rPr kumimoji="1" lang="en-US" altLang="ja-JP" sz="1000" dirty="0">
                <a:latin typeface="ＭＳ ゴシック" panose="020B0609070205080204" pitchFamily="49" charset="-128"/>
                <a:ea typeface="ＭＳ ゴシック" panose="020B0609070205080204" pitchFamily="49" charset="-128"/>
              </a:rPr>
              <a:t>2</a:t>
            </a:r>
            <a:r>
              <a:rPr kumimoji="1" lang="ja-JP" altLang="en-US" sz="1000" dirty="0">
                <a:latin typeface="ＭＳ ゴシック" panose="020B0609070205080204" pitchFamily="49" charset="-128"/>
                <a:ea typeface="ＭＳ ゴシック" panose="020B0609070205080204" pitchFamily="49" charset="-128"/>
              </a:rPr>
              <a:t>カ月ぶり、規模</a:t>
            </a:r>
            <a:r>
              <a:rPr kumimoji="1" lang="en-US" altLang="ja-JP" sz="1000" dirty="0">
                <a:latin typeface="ＭＳ ゴシック" panose="020B0609070205080204" pitchFamily="49" charset="-128"/>
                <a:ea typeface="ＭＳ ゴシック" panose="020B0609070205080204" pitchFamily="49" charset="-128"/>
              </a:rPr>
              <a:t>30</a:t>
            </a:r>
            <a:r>
              <a:rPr kumimoji="1" lang="ja-JP" altLang="en-US" sz="1000" dirty="0">
                <a:latin typeface="ＭＳ ゴシック" panose="020B0609070205080204" pitchFamily="49" charset="-128"/>
                <a:ea typeface="ＭＳ ゴシック" panose="020B0609070205080204" pitchFamily="49" charset="-128"/>
              </a:rPr>
              <a:t>人以上で</a:t>
            </a:r>
            <a:r>
              <a:rPr kumimoji="1" lang="en-US" altLang="ja-JP" sz="1000" dirty="0">
                <a:latin typeface="ＭＳ ゴシック" panose="020B0609070205080204" pitchFamily="49" charset="-128"/>
                <a:ea typeface="ＭＳ ゴシック" panose="020B0609070205080204" pitchFamily="49" charset="-128"/>
              </a:rPr>
              <a:t>8</a:t>
            </a:r>
            <a:r>
              <a:rPr lang="ja-JP" altLang="en-US" sz="1000" dirty="0">
                <a:latin typeface="ＭＳ ゴシック" panose="020B0609070205080204" pitchFamily="49" charset="-128"/>
                <a:ea typeface="ＭＳ ゴシック" panose="020B0609070205080204" pitchFamily="49" charset="-128"/>
              </a:rPr>
              <a:t>ヶ</a:t>
            </a:r>
            <a:r>
              <a:rPr kumimoji="1" lang="ja-JP" altLang="en-US" sz="1000" dirty="0">
                <a:latin typeface="ＭＳ ゴシック" panose="020B0609070205080204" pitchFamily="49" charset="-128"/>
                <a:ea typeface="ＭＳ ゴシック" panose="020B0609070205080204" pitchFamily="49" charset="-128"/>
              </a:rPr>
              <a:t>月ぶりに前年同月比マイナスに転じたものの、</a:t>
            </a:r>
            <a:r>
              <a:rPr kumimoji="1" lang="en-US" altLang="ja-JP" sz="1000" dirty="0">
                <a:latin typeface="ＭＳ ゴシック" panose="020B0609070205080204" pitchFamily="49" charset="-128"/>
                <a:ea typeface="ＭＳ ゴシック" panose="020B0609070205080204" pitchFamily="49" charset="-128"/>
              </a:rPr>
              <a:t>9</a:t>
            </a:r>
            <a:r>
              <a:rPr kumimoji="1" lang="ja-JP" altLang="en-US" sz="1000" dirty="0">
                <a:latin typeface="ＭＳ ゴシック" panose="020B0609070205080204" pitchFamily="49" charset="-128"/>
                <a:ea typeface="ＭＳ ゴシック" panose="020B0609070205080204" pitchFamily="49" charset="-128"/>
              </a:rPr>
              <a:t>月は特別に支払われた給与を含む現金給与総額は、規模</a:t>
            </a:r>
            <a:r>
              <a:rPr kumimoji="1" lang="en-US" altLang="ja-JP" sz="1000" dirty="0">
                <a:latin typeface="ＭＳ ゴシック" panose="020B0609070205080204" pitchFamily="49" charset="-128"/>
                <a:ea typeface="ＭＳ ゴシック" panose="020B0609070205080204" pitchFamily="49" charset="-128"/>
              </a:rPr>
              <a:t>5</a:t>
            </a:r>
            <a:r>
              <a:rPr kumimoji="1" lang="ja-JP" altLang="en-US" sz="1000" dirty="0">
                <a:latin typeface="ＭＳ ゴシック" panose="020B0609070205080204" pitchFamily="49" charset="-128"/>
                <a:ea typeface="ＭＳ ゴシック" panose="020B0609070205080204" pitchFamily="49" charset="-128"/>
              </a:rPr>
              <a:t>人以上で</a:t>
            </a:r>
            <a:r>
              <a:rPr kumimoji="1" lang="en-US" altLang="ja-JP" sz="1000" dirty="0">
                <a:latin typeface="ＭＳ ゴシック" panose="020B0609070205080204" pitchFamily="49" charset="-128"/>
                <a:ea typeface="ＭＳ ゴシック" panose="020B0609070205080204" pitchFamily="49" charset="-128"/>
              </a:rPr>
              <a:t>254,739</a:t>
            </a:r>
            <a:r>
              <a:rPr kumimoji="1" lang="ja-JP" altLang="en-US" sz="1000" dirty="0">
                <a:latin typeface="ＭＳ ゴシック" panose="020B0609070205080204" pitchFamily="49" charset="-128"/>
                <a:ea typeface="ＭＳ ゴシック" panose="020B0609070205080204" pitchFamily="49" charset="-128"/>
              </a:rPr>
              <a:t>円、前年同月比</a:t>
            </a:r>
            <a:r>
              <a:rPr kumimoji="1" lang="en-US" altLang="ja-JP" sz="1000" dirty="0">
                <a:latin typeface="ＭＳ ゴシック" panose="020B0609070205080204" pitchFamily="49" charset="-128"/>
                <a:ea typeface="ＭＳ ゴシック" panose="020B0609070205080204" pitchFamily="49" charset="-128"/>
              </a:rPr>
              <a:t>2.5</a:t>
            </a:r>
            <a:r>
              <a:rPr kumimoji="1" lang="ja-JP" altLang="en-US" sz="1000" dirty="0">
                <a:latin typeface="ＭＳ ゴシック" panose="020B0609070205080204" pitchFamily="49" charset="-128"/>
                <a:ea typeface="ＭＳ ゴシック" panose="020B0609070205080204" pitchFamily="49" charset="-128"/>
              </a:rPr>
              <a:t>％増、規模</a:t>
            </a:r>
            <a:r>
              <a:rPr kumimoji="1" lang="en-US" altLang="ja-JP" sz="1000" dirty="0">
                <a:latin typeface="ＭＳ ゴシック" panose="020B0609070205080204" pitchFamily="49" charset="-128"/>
                <a:ea typeface="ＭＳ ゴシック" panose="020B0609070205080204" pitchFamily="49" charset="-128"/>
              </a:rPr>
              <a:t>30</a:t>
            </a:r>
            <a:r>
              <a:rPr kumimoji="1" lang="ja-JP" altLang="en-US" sz="1000" dirty="0">
                <a:latin typeface="ＭＳ ゴシック" panose="020B0609070205080204" pitchFamily="49" charset="-128"/>
                <a:ea typeface="ＭＳ ゴシック" panose="020B0609070205080204" pitchFamily="49" charset="-128"/>
              </a:rPr>
              <a:t>人以上では</a:t>
            </a:r>
            <a:r>
              <a:rPr kumimoji="1" lang="en-US" altLang="ja-JP" sz="1000" dirty="0">
                <a:latin typeface="ＭＳ ゴシック" panose="020B0609070205080204" pitchFamily="49" charset="-128"/>
                <a:ea typeface="ＭＳ ゴシック" panose="020B0609070205080204" pitchFamily="49" charset="-128"/>
              </a:rPr>
              <a:t>283,186</a:t>
            </a:r>
            <a:r>
              <a:rPr kumimoji="1" lang="ja-JP" altLang="en-US" sz="1000" dirty="0">
                <a:latin typeface="ＭＳ ゴシック" panose="020B0609070205080204" pitchFamily="49" charset="-128"/>
                <a:ea typeface="ＭＳ ゴシック" panose="020B0609070205080204" pitchFamily="49" charset="-128"/>
              </a:rPr>
              <a:t>円、前年同月比</a:t>
            </a:r>
            <a:r>
              <a:rPr kumimoji="1" lang="en-US" altLang="ja-JP" sz="1000" dirty="0">
                <a:latin typeface="ＭＳ ゴシック" panose="020B0609070205080204" pitchFamily="49" charset="-128"/>
                <a:ea typeface="ＭＳ ゴシック" panose="020B0609070205080204" pitchFamily="49" charset="-128"/>
              </a:rPr>
              <a:t>4.3</a:t>
            </a:r>
            <a:r>
              <a:rPr kumimoji="1" lang="ja-JP" altLang="en-US" sz="1000" dirty="0">
                <a:latin typeface="ＭＳ ゴシック" panose="020B0609070205080204" pitchFamily="49" charset="-128"/>
                <a:ea typeface="ＭＳ ゴシック" panose="020B0609070205080204" pitchFamily="49" charset="-128"/>
              </a:rPr>
              <a:t>％増で、</a:t>
            </a:r>
            <a:r>
              <a:rPr kumimoji="1" lang="en-US" altLang="ja-JP" sz="1000" dirty="0">
                <a:latin typeface="ＭＳ ゴシック" panose="020B0609070205080204" pitchFamily="49" charset="-128"/>
                <a:ea typeface="ＭＳ ゴシック" panose="020B0609070205080204" pitchFamily="49" charset="-128"/>
              </a:rPr>
              <a:t>2</a:t>
            </a:r>
            <a:r>
              <a:rPr kumimoji="1" lang="ja-JP" altLang="en-US" sz="1000" dirty="0">
                <a:latin typeface="ＭＳ ゴシック" panose="020B0609070205080204" pitchFamily="49" charset="-128"/>
                <a:ea typeface="ＭＳ ゴシック" panose="020B0609070205080204" pitchFamily="49" charset="-128"/>
              </a:rPr>
              <a:t>月連続で前年同月を上回りました。</a:t>
            </a:r>
          </a:p>
          <a:p>
            <a:r>
              <a:rPr kumimoji="1" lang="ja-JP" altLang="en-US" sz="1000" dirty="0">
                <a:latin typeface="ＭＳ ゴシック" panose="020B0609070205080204" pitchFamily="49" charset="-128"/>
                <a:ea typeface="ＭＳ ゴシック" panose="020B0609070205080204" pitchFamily="49" charset="-128"/>
              </a:rPr>
              <a:t>　今後については、賃金上昇分の価格転嫁が難しいこと等による賃金の上昇が鈍化する可能性、また労働需給の引き締まりにより賃金上昇圧力が強まる可能性の上下双方向に不確実性が高まっています。また</a:t>
            </a:r>
            <a:r>
              <a:rPr kumimoji="1" lang="en-US" altLang="ja-JP" sz="1000" dirty="0">
                <a:latin typeface="ＭＳ ゴシック" panose="020B0609070205080204" pitchFamily="49" charset="-128"/>
                <a:ea typeface="ＭＳ ゴシック" panose="020B0609070205080204" pitchFamily="49" charset="-128"/>
              </a:rPr>
              <a:t>10</a:t>
            </a:r>
            <a:r>
              <a:rPr kumimoji="1" lang="ja-JP" altLang="en-US" sz="1000" dirty="0">
                <a:latin typeface="ＭＳ ゴシック" panose="020B0609070205080204" pitchFamily="49" charset="-128"/>
                <a:ea typeface="ＭＳ ゴシック" panose="020B0609070205080204" pitchFamily="49" charset="-128"/>
              </a:rPr>
              <a:t>月に最低賃金の改定もあったことから今後の動向にも注意が必要です。</a:t>
            </a:r>
            <a:endParaRPr kumimoji="1" lang="en-US" altLang="ja-JP" sz="1000" dirty="0">
              <a:latin typeface="ＭＳ ゴシック" panose="020B0609070205080204" pitchFamily="49" charset="-128"/>
              <a:ea typeface="ＭＳ ゴシック" panose="020B0609070205080204" pitchFamily="49" charset="-128"/>
            </a:endParaRPr>
          </a:p>
          <a:p>
            <a:pPr algn="ctr">
              <a:spcBef>
                <a:spcPts val="300"/>
              </a:spcBef>
            </a:pPr>
            <a:r>
              <a:rPr lang="ja-JP" altLang="en-US" sz="1000" dirty="0">
                <a:latin typeface="ＭＳ ゴシック" panose="020B0609070205080204" pitchFamily="49" charset="-128"/>
                <a:ea typeface="ＭＳ ゴシック" panose="020B0609070205080204" pitchFamily="49" charset="-128"/>
              </a:rPr>
              <a:t>　</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出典：岐阜県統計情報　毎月勤労統計調査</a:t>
            </a:r>
            <a:r>
              <a:rPr lang="en-US" altLang="ja-JP" sz="1000" dirty="0">
                <a:latin typeface="ＭＳ ゴシック" panose="020B0609070205080204" pitchFamily="49" charset="-128"/>
                <a:ea typeface="ＭＳ ゴシック" panose="020B0609070205080204" pitchFamily="49" charset="-128"/>
              </a:rPr>
              <a:t>】</a:t>
            </a:r>
            <a:endParaRPr kumimoji="1" lang="en-US" altLang="ja-JP" sz="1000" dirty="0">
              <a:latin typeface="ＭＳ ゴシック" panose="020B0609070205080204" pitchFamily="49" charset="-128"/>
              <a:ea typeface="ＭＳ ゴシック" panose="020B0609070205080204" pitchFamily="49" charset="-128"/>
            </a:endParaRPr>
          </a:p>
          <a:p>
            <a:pPr>
              <a:spcBef>
                <a:spcPts val="600"/>
              </a:spcBef>
            </a:pPr>
            <a:r>
              <a:rPr lang="ja-JP" altLang="en-US" sz="1000" dirty="0">
                <a:latin typeface="BIZ UDPゴシック" panose="020B0400000000000000" pitchFamily="50" charset="-128"/>
                <a:ea typeface="BIZ UDPゴシック" panose="020B0400000000000000" pitchFamily="50" charset="-128"/>
              </a:rPr>
              <a:t>　</a:t>
            </a:r>
            <a:endParaRPr kumimoji="1" lang="ja-JP" altLang="en-US" sz="1000" dirty="0">
              <a:latin typeface="BIZ UDPゴシック" panose="020B0400000000000000" pitchFamily="50" charset="-128"/>
              <a:ea typeface="BIZ UDPゴシック" panose="020B0400000000000000" pitchFamily="50" charset="-128"/>
            </a:endParaRPr>
          </a:p>
        </p:txBody>
      </p:sp>
      <p:graphicFrame>
        <p:nvGraphicFramePr>
          <p:cNvPr id="18" name="グラフ 17">
            <a:extLst>
              <a:ext uri="{FF2B5EF4-FFF2-40B4-BE49-F238E27FC236}">
                <a16:creationId xmlns:a16="http://schemas.microsoft.com/office/drawing/2014/main" id="{441EED73-3B5E-407F-84F3-DD5562C1E349}"/>
              </a:ext>
            </a:extLst>
          </p:cNvPr>
          <p:cNvGraphicFramePr>
            <a:graphicFrameLocks/>
          </p:cNvGraphicFramePr>
          <p:nvPr>
            <p:extLst>
              <p:ext uri="{D42A27DB-BD31-4B8C-83A1-F6EECF244321}">
                <p14:modId xmlns:p14="http://schemas.microsoft.com/office/powerpoint/2010/main" val="2949535838"/>
              </p:ext>
            </p:extLst>
          </p:nvPr>
        </p:nvGraphicFramePr>
        <p:xfrm>
          <a:off x="280021" y="5682974"/>
          <a:ext cx="3419308" cy="24267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グラフ 3">
            <a:extLst>
              <a:ext uri="{FF2B5EF4-FFF2-40B4-BE49-F238E27FC236}">
                <a16:creationId xmlns:a16="http://schemas.microsoft.com/office/drawing/2014/main" id="{9F8093EC-4C7C-46EE-9584-67FA859B16F9}"/>
              </a:ext>
            </a:extLst>
          </p:cNvPr>
          <p:cNvGraphicFramePr>
            <a:graphicFrameLocks/>
          </p:cNvGraphicFramePr>
          <p:nvPr>
            <p:extLst>
              <p:ext uri="{D42A27DB-BD31-4B8C-83A1-F6EECF244321}">
                <p14:modId xmlns:p14="http://schemas.microsoft.com/office/powerpoint/2010/main" val="2817397472"/>
              </p:ext>
            </p:extLst>
          </p:nvPr>
        </p:nvGraphicFramePr>
        <p:xfrm>
          <a:off x="3924647" y="5980558"/>
          <a:ext cx="3419308" cy="2246462"/>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6D2B9284-D41D-1594-6487-A0B60F2539EE}"/>
              </a:ext>
            </a:extLst>
          </p:cNvPr>
          <p:cNvSpPr txBox="1"/>
          <p:nvPr/>
        </p:nvSpPr>
        <p:spPr>
          <a:xfrm>
            <a:off x="3924647" y="5658232"/>
            <a:ext cx="3456384" cy="253916"/>
          </a:xfrm>
          <a:prstGeom prst="rect">
            <a:avLst/>
          </a:prstGeom>
          <a:noFill/>
        </p:spPr>
        <p:txBody>
          <a:bodyPr wrap="square" rtlCol="0">
            <a:spAutoFit/>
          </a:bodyPr>
          <a:lstStyle/>
          <a:p>
            <a:r>
              <a:rPr kumimoji="1" lang="ja-JP" altLang="en-US" sz="1050" b="1" dirty="0">
                <a:solidFill>
                  <a:srgbClr val="C00000"/>
                </a:solidFill>
              </a:rPr>
              <a:t>有効求人倍率は</a:t>
            </a:r>
            <a:r>
              <a:rPr kumimoji="1" lang="en-US" altLang="ja-JP" sz="1050" b="1" dirty="0">
                <a:solidFill>
                  <a:srgbClr val="C00000"/>
                </a:solidFill>
              </a:rPr>
              <a:t>0.05</a:t>
            </a:r>
            <a:r>
              <a:rPr kumimoji="1" lang="ja-JP" altLang="en-US" sz="1050" b="1" dirty="0">
                <a:solidFill>
                  <a:srgbClr val="C00000"/>
                </a:solidFill>
              </a:rPr>
              <a:t>ポイントの上昇「</a:t>
            </a:r>
            <a:r>
              <a:rPr kumimoji="1" lang="en-US" altLang="ja-JP" sz="1050" b="1" dirty="0">
                <a:solidFill>
                  <a:srgbClr val="C00000"/>
                </a:solidFill>
              </a:rPr>
              <a:t>1.54</a:t>
            </a:r>
            <a:r>
              <a:rPr kumimoji="1" lang="ja-JP" altLang="en-US" sz="1050" b="1" dirty="0">
                <a:solidFill>
                  <a:srgbClr val="C00000"/>
                </a:solidFill>
              </a:rPr>
              <a:t>倍」（全国第</a:t>
            </a:r>
            <a:r>
              <a:rPr kumimoji="1" lang="en-US" altLang="ja-JP" sz="1050" b="1" dirty="0">
                <a:solidFill>
                  <a:srgbClr val="C00000"/>
                </a:solidFill>
              </a:rPr>
              <a:t>4</a:t>
            </a:r>
            <a:r>
              <a:rPr kumimoji="1" lang="ja-JP" altLang="en-US" sz="1050" b="1" dirty="0">
                <a:solidFill>
                  <a:srgbClr val="C00000"/>
                </a:solidFill>
              </a:rPr>
              <a:t>位）</a:t>
            </a:r>
          </a:p>
        </p:txBody>
      </p:sp>
      <p:sp>
        <p:nvSpPr>
          <p:cNvPr id="8" name="テキスト ボックス 7">
            <a:extLst>
              <a:ext uri="{FF2B5EF4-FFF2-40B4-BE49-F238E27FC236}">
                <a16:creationId xmlns:a16="http://schemas.microsoft.com/office/drawing/2014/main" id="{974DDD95-4EFD-67F1-64CF-A220912B2ABA}"/>
              </a:ext>
            </a:extLst>
          </p:cNvPr>
          <p:cNvSpPr txBox="1"/>
          <p:nvPr/>
        </p:nvSpPr>
        <p:spPr>
          <a:xfrm>
            <a:off x="3924647" y="8260323"/>
            <a:ext cx="3419308" cy="1975877"/>
          </a:xfrm>
          <a:prstGeom prst="rect">
            <a:avLst/>
          </a:prstGeom>
          <a:noFill/>
        </p:spPr>
        <p:txBody>
          <a:bodyPr wrap="square" lIns="0" tIns="0" rIns="0" bIns="0" rtlCol="0">
            <a:noAutofit/>
          </a:bodyPr>
          <a:lstStyle/>
          <a:p>
            <a:r>
              <a:rPr kumimoji="1" lang="ja-JP" altLang="en-US" sz="1000" dirty="0">
                <a:latin typeface="BIZ UDPゴシック" panose="020B0400000000000000" pitchFamily="50" charset="-128"/>
                <a:ea typeface="BIZ UDPゴシック" panose="020B0400000000000000" pitchFamily="50" charset="-128"/>
              </a:rPr>
              <a:t>　</a:t>
            </a:r>
            <a:r>
              <a:rPr kumimoji="1" lang="ja-JP" altLang="en-US" sz="1000" dirty="0">
                <a:latin typeface="ＭＳ ゴシック" panose="020B0609070205080204" pitchFamily="49" charset="-128"/>
                <a:ea typeface="ＭＳ ゴシック" panose="020B0609070205080204" pitchFamily="49" charset="-128"/>
              </a:rPr>
              <a:t>県内の雇用情勢は、求人が求職を上回って推移しているものの、改善の動きにやや弱さが見られる。</a:t>
            </a:r>
            <a:br>
              <a:rPr kumimoji="1" lang="ja-JP" altLang="en-US"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引き続き、物価上昇等が雇用に与える影響に注意する必要がある（岐阜労働局）。</a:t>
            </a:r>
            <a:endParaRPr kumimoji="1"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　</a:t>
            </a:r>
            <a:r>
              <a:rPr kumimoji="1" lang="ja-JP" altLang="en-US" sz="1000" dirty="0">
                <a:latin typeface="ＭＳ ゴシック" panose="020B0609070205080204" pitchFamily="49" charset="-128"/>
                <a:ea typeface="ＭＳ ゴシック" panose="020B0609070205080204" pitchFamily="49" charset="-128"/>
              </a:rPr>
              <a:t>岐阜地域は</a:t>
            </a:r>
            <a:r>
              <a:rPr kumimoji="1" lang="en-US" altLang="ja-JP" sz="1000" dirty="0">
                <a:latin typeface="ＭＳ ゴシック" panose="020B0609070205080204" pitchFamily="49" charset="-128"/>
                <a:ea typeface="ＭＳ ゴシック" panose="020B0609070205080204" pitchFamily="49" charset="-128"/>
              </a:rPr>
              <a:t>1.5</a:t>
            </a:r>
            <a:r>
              <a:rPr kumimoji="1" lang="ja-JP" altLang="en-US" sz="1000" dirty="0">
                <a:latin typeface="ＭＳ ゴシック" panose="020B0609070205080204" pitchFamily="49" charset="-128"/>
                <a:ea typeface="ＭＳ ゴシック" panose="020B0609070205080204" pitchFamily="49" charset="-128"/>
              </a:rPr>
              <a:t>倍を超えて推移しているが、昨年と比べ求人倍率が低下している（</a:t>
            </a:r>
            <a:r>
              <a:rPr kumimoji="1" lang="en-US" altLang="ja-JP" sz="1000" dirty="0">
                <a:latin typeface="ＭＳ ゴシック" panose="020B0609070205080204" pitchFamily="49" charset="-128"/>
                <a:ea typeface="ＭＳ ゴシック" panose="020B0609070205080204" pitchFamily="49" charset="-128"/>
              </a:rPr>
              <a:t>R5.10</a:t>
            </a:r>
            <a:r>
              <a:rPr kumimoji="1" lang="ja-JP" altLang="en-US" sz="1000" dirty="0">
                <a:latin typeface="ＭＳ ゴシック" panose="020B0609070205080204" pitchFamily="49" charset="-128"/>
                <a:ea typeface="ＭＳ ゴシック" panose="020B0609070205080204" pitchFamily="49" charset="-128"/>
              </a:rPr>
              <a:t>月：</a:t>
            </a:r>
            <a:r>
              <a:rPr kumimoji="1" lang="en-US" altLang="ja-JP" sz="1000" dirty="0">
                <a:latin typeface="ＭＳ ゴシック" panose="020B0609070205080204" pitchFamily="49" charset="-128"/>
                <a:ea typeface="ＭＳ ゴシック" panose="020B0609070205080204" pitchFamily="49" charset="-128"/>
              </a:rPr>
              <a:t>1.67</a:t>
            </a:r>
            <a:r>
              <a:rPr kumimoji="1" lang="ja-JP" altLang="en-US" sz="1000" dirty="0">
                <a:latin typeface="ＭＳ ゴシック" panose="020B0609070205080204" pitchFamily="49" charset="-128"/>
                <a:ea typeface="ＭＳ ゴシック" panose="020B0609070205080204" pitchFamily="49" charset="-128"/>
              </a:rPr>
              <a:t>倍）。</a:t>
            </a:r>
            <a:endParaRPr kumimoji="1" lang="en-US" altLang="ja-JP" sz="1000" dirty="0">
              <a:latin typeface="ＭＳ ゴシック" panose="020B0609070205080204" pitchFamily="49" charset="-128"/>
              <a:ea typeface="ＭＳ ゴシック" panose="020B0609070205080204" pitchFamily="49" charset="-128"/>
            </a:endParaRPr>
          </a:p>
          <a:p>
            <a:endParaRPr kumimoji="1" lang="en-US" altLang="ja-JP" sz="1000" dirty="0">
              <a:solidFill>
                <a:srgbClr val="C00000"/>
              </a:solidFill>
              <a:latin typeface="ＭＳ ゴシック" panose="020B0609070205080204" pitchFamily="49" charset="-128"/>
              <a:ea typeface="ＭＳ ゴシック" panose="020B0609070205080204" pitchFamily="49" charset="-128"/>
            </a:endParaRPr>
          </a:p>
          <a:p>
            <a:r>
              <a:rPr kumimoji="1" lang="en-US" altLang="ja-JP" sz="1000" dirty="0">
                <a:solidFill>
                  <a:srgbClr val="C00000"/>
                </a:solidFill>
                <a:latin typeface="ＭＳ ゴシック" panose="020B0609070205080204" pitchFamily="49" charset="-128"/>
                <a:ea typeface="ＭＳ ゴシック" panose="020B0609070205080204" pitchFamily="49" charset="-128"/>
              </a:rPr>
              <a:t>【</a:t>
            </a:r>
            <a:r>
              <a:rPr kumimoji="1" lang="ja-JP" altLang="en-US" sz="1000" dirty="0">
                <a:solidFill>
                  <a:srgbClr val="C00000"/>
                </a:solidFill>
                <a:latin typeface="ＭＳ ゴシック" panose="020B0609070205080204" pitchFamily="49" charset="-128"/>
                <a:ea typeface="ＭＳ ゴシック" panose="020B0609070205080204" pitchFamily="49" charset="-128"/>
              </a:rPr>
              <a:t>参考</a:t>
            </a:r>
            <a:r>
              <a:rPr kumimoji="1" lang="en-US" altLang="ja-JP" sz="1000" dirty="0">
                <a:solidFill>
                  <a:srgbClr val="C00000"/>
                </a:solidFill>
                <a:latin typeface="ＭＳ ゴシック" panose="020B0609070205080204" pitchFamily="49" charset="-128"/>
                <a:ea typeface="ＭＳ ゴシック" panose="020B0609070205080204" pitchFamily="49" charset="-128"/>
              </a:rPr>
              <a:t>】</a:t>
            </a:r>
            <a:r>
              <a:rPr kumimoji="1" lang="ja-JP" altLang="en-US" sz="1000" dirty="0">
                <a:solidFill>
                  <a:srgbClr val="C00000"/>
                </a:solidFill>
                <a:latin typeface="ＭＳ ゴシック" panose="020B0609070205080204" pitchFamily="49" charset="-128"/>
                <a:ea typeface="ＭＳ ゴシック" panose="020B0609070205080204" pitchFamily="49" charset="-128"/>
              </a:rPr>
              <a:t>産業別新規求人について</a:t>
            </a:r>
            <a:endParaRPr kumimoji="1" lang="en-US" altLang="ja-JP" sz="1000" dirty="0">
              <a:solidFill>
                <a:srgbClr val="C00000"/>
              </a:solidFill>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前年同月（</a:t>
            </a:r>
            <a:r>
              <a:rPr lang="en-US" altLang="ja-JP" sz="1000" dirty="0">
                <a:latin typeface="ＭＳ ゴシック" panose="020B0609070205080204" pitchFamily="49" charset="-128"/>
                <a:ea typeface="ＭＳ ゴシック" panose="020B0609070205080204" pitchFamily="49" charset="-128"/>
              </a:rPr>
              <a:t>R5.10)</a:t>
            </a:r>
            <a:r>
              <a:rPr lang="ja-JP" altLang="en-US" sz="1000" dirty="0">
                <a:latin typeface="ＭＳ ゴシック" panose="020B0609070205080204" pitchFamily="49" charset="-128"/>
                <a:ea typeface="ＭＳ ゴシック" panose="020B0609070205080204" pitchFamily="49" charset="-128"/>
              </a:rPr>
              <a:t>より増加したのは、卸・小売業、建設業、生活関連サービス業、娯楽業、同</a:t>
            </a:r>
            <a:r>
              <a:rPr kumimoji="1" lang="ja-JP" altLang="en-US" sz="1000" dirty="0">
                <a:latin typeface="ＭＳ ゴシック" panose="020B0609070205080204" pitchFamily="49" charset="-128"/>
                <a:ea typeface="ＭＳ ゴシック" panose="020B0609070205080204" pitchFamily="49" charset="-128"/>
              </a:rPr>
              <a:t>年同月（</a:t>
            </a:r>
            <a:r>
              <a:rPr kumimoji="1" lang="en-US" altLang="ja-JP" sz="1000" dirty="0">
                <a:latin typeface="ＭＳ ゴシック" panose="020B0609070205080204" pitchFamily="49" charset="-128"/>
                <a:ea typeface="ＭＳ ゴシック" panose="020B0609070205080204" pitchFamily="49" charset="-128"/>
              </a:rPr>
              <a:t>R5.10</a:t>
            </a:r>
            <a:r>
              <a:rPr kumimoji="1" lang="ja-JP" altLang="en-US" sz="1000" dirty="0">
                <a:latin typeface="ＭＳ ゴシック" panose="020B0609070205080204" pitchFamily="49" charset="-128"/>
                <a:ea typeface="ＭＳ ゴシック" panose="020B0609070205080204" pitchFamily="49" charset="-128"/>
              </a:rPr>
              <a:t>）より減少したのは</a:t>
            </a:r>
            <a:r>
              <a:rPr lang="ja-JP" altLang="en-US" sz="1000" dirty="0">
                <a:latin typeface="ＭＳ ゴシック" panose="020B0609070205080204" pitchFamily="49" charset="-128"/>
                <a:ea typeface="ＭＳ ゴシック" panose="020B0609070205080204" pitchFamily="49" charset="-128"/>
              </a:rPr>
              <a:t>製造業、宿泊業、飲食サービス業、金融・保険業となっている。</a:t>
            </a:r>
            <a:endParaRPr kumimoji="1" lang="en-US" altLang="ja-JP" sz="1000" dirty="0">
              <a:latin typeface="ＭＳ ゴシック" panose="020B0609070205080204" pitchFamily="49" charset="-128"/>
              <a:ea typeface="ＭＳ ゴシック" panose="020B0609070205080204" pitchFamily="49" charset="-128"/>
            </a:endParaRPr>
          </a:p>
          <a:p>
            <a:pPr algn="ctr">
              <a:spcBef>
                <a:spcPts val="600"/>
              </a:spcBef>
            </a:pP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出典</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岐阜労働局職業安定部　有効求人倍率の推移</a:t>
            </a:r>
            <a:r>
              <a:rPr kumimoji="1" lang="en-US" altLang="ja-JP" sz="1000" dirty="0">
                <a:latin typeface="ＭＳ ゴシック" panose="020B0609070205080204" pitchFamily="49" charset="-128"/>
                <a:ea typeface="ＭＳ ゴシック" panose="020B0609070205080204" pitchFamily="49" charset="-128"/>
              </a:rPr>
              <a:t>】</a:t>
            </a:r>
          </a:p>
          <a:p>
            <a:endParaRPr kumimoji="1" lang="ja-JP" altLang="en-US" sz="1000" dirty="0">
              <a:latin typeface="BIZ UDPゴシック" panose="020B0400000000000000" pitchFamily="50" charset="-128"/>
              <a:ea typeface="BIZ UDPゴシック" panose="020B0400000000000000" pitchFamily="50" charset="-128"/>
            </a:endParaRPr>
          </a:p>
        </p:txBody>
      </p:sp>
      <p:pic>
        <p:nvPicPr>
          <p:cNvPr id="3" name="図 2">
            <a:extLst>
              <a:ext uri="{FF2B5EF4-FFF2-40B4-BE49-F238E27FC236}">
                <a16:creationId xmlns:a16="http://schemas.microsoft.com/office/drawing/2014/main" id="{3830C6EA-3DA0-27DE-302E-E8DDE2A7BB6B}"/>
              </a:ext>
            </a:extLst>
          </p:cNvPr>
          <p:cNvPicPr>
            <a:picLocks noChangeAspect="1"/>
          </p:cNvPicPr>
          <p:nvPr/>
        </p:nvPicPr>
        <p:blipFill>
          <a:blip r:embed="rId4"/>
          <a:stretch>
            <a:fillRect/>
          </a:stretch>
        </p:blipFill>
        <p:spPr>
          <a:xfrm>
            <a:off x="-611857" y="1462730"/>
            <a:ext cx="5649105" cy="3827455"/>
          </a:xfrm>
          <a:prstGeom prst="rect">
            <a:avLst/>
          </a:prstGeom>
        </p:spPr>
      </p:pic>
      <p:sp>
        <p:nvSpPr>
          <p:cNvPr id="7" name="テキスト ボックス 6">
            <a:extLst>
              <a:ext uri="{FF2B5EF4-FFF2-40B4-BE49-F238E27FC236}">
                <a16:creationId xmlns:a16="http://schemas.microsoft.com/office/drawing/2014/main" id="{B586D982-8827-F13B-D396-759262A9D905}"/>
              </a:ext>
            </a:extLst>
          </p:cNvPr>
          <p:cNvSpPr txBox="1"/>
          <p:nvPr/>
        </p:nvSpPr>
        <p:spPr>
          <a:xfrm>
            <a:off x="4212680" y="3030817"/>
            <a:ext cx="3240359" cy="2179358"/>
          </a:xfrm>
          <a:prstGeom prst="rect">
            <a:avLst/>
          </a:prstGeom>
          <a:noFill/>
        </p:spPr>
        <p:txBody>
          <a:bodyPr wrap="square" rtlCol="0">
            <a:spAutoFit/>
          </a:bodyPr>
          <a:lstStyle/>
          <a:p>
            <a:pPr algn="l"/>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100" dirty="0">
                <a:latin typeface="ＭＳ ゴシック" panose="020B0609070205080204" pitchFamily="49" charset="-128"/>
                <a:ea typeface="ＭＳ ゴシック" panose="020B0609070205080204" pitchFamily="49" charset="-128"/>
              </a:rPr>
              <a:t>岐阜県の景況感は、</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個人消費で物価上昇に賃上げが追いつかず節約志向が強まる傾向にあり、</a:t>
            </a:r>
            <a:r>
              <a:rPr lang="en-US" altLang="ja-JP" sz="1100" b="0" i="0" u="none" strike="noStrike" baseline="0" dirty="0">
                <a:solidFill>
                  <a:srgbClr val="000000"/>
                </a:solidFill>
                <a:latin typeface="ＭＳ ゴシック" panose="020B0609070205080204" pitchFamily="49" charset="-128"/>
                <a:ea typeface="ＭＳ ゴシック" panose="020B0609070205080204" pitchFamily="49" charset="-128"/>
              </a:rPr>
              <a:t>3</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ヵ月後の景気は悪化を予想。個人消費および企業収益の減少を見込んでいます。</a:t>
            </a:r>
            <a:endParaRPr lang="en-US" altLang="ja-JP" sz="1100" dirty="0">
              <a:solidFill>
                <a:srgbClr val="000000"/>
              </a:solidFill>
              <a:latin typeface="ＭＳ ゴシック" panose="020B0609070205080204" pitchFamily="49" charset="-128"/>
              <a:ea typeface="ＭＳ ゴシック" panose="020B0609070205080204" pitchFamily="49" charset="-128"/>
            </a:endParaRPr>
          </a:p>
          <a:p>
            <a:pPr algn="l"/>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しかし生産活動は自動車関連を中心に回復傾向にあり、次期以降に良い影響が表れる見通し。</a:t>
            </a:r>
            <a:endParaRPr lang="en-US" altLang="ja-JP" sz="1100" dirty="0">
              <a:solidFill>
                <a:srgbClr val="000000"/>
              </a:solidFill>
              <a:latin typeface="ＭＳ ゴシック" panose="020B0609070205080204" pitchFamily="49" charset="-128"/>
              <a:ea typeface="ＭＳ ゴシック" panose="020B0609070205080204" pitchFamily="49" charset="-128"/>
            </a:endParaRPr>
          </a:p>
          <a:p>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　岐阜地区は、スーパー等小売で売上は横ばい推移でも物価上昇分が吸収できておらず、来店客数、客単価ともに減少傾向にあります。 </a:t>
            </a:r>
            <a:r>
              <a:rPr lang="ja-JP" altLang="en-US" sz="1100" dirty="0">
                <a:solidFill>
                  <a:srgbClr val="000000"/>
                </a:solidFill>
                <a:latin typeface="ＭＳ ゴシック" panose="020B0609070205080204" pitchFamily="49" charset="-128"/>
                <a:ea typeface="ＭＳ ゴシック" panose="020B0609070205080204" pitchFamily="49" charset="-128"/>
              </a:rPr>
              <a:t>しかし</a:t>
            </a:r>
            <a:r>
              <a:rPr lang="ja-JP" altLang="en-US" sz="1100" b="0" i="0" u="none" strike="noStrike" baseline="0" dirty="0">
                <a:solidFill>
                  <a:srgbClr val="000000"/>
                </a:solidFill>
                <a:latin typeface="ＭＳ ゴシック" panose="020B0609070205080204" pitchFamily="49" charset="-128"/>
                <a:ea typeface="ＭＳ ゴシック" panose="020B0609070205080204" pitchFamily="49" charset="-128"/>
              </a:rPr>
              <a:t>今年の猛暑で飲食業では売上が伸び、猛暑対策での設備投資が伸びたので、こういった傾向は来年も続くと思われます。</a:t>
            </a:r>
          </a:p>
        </p:txBody>
      </p:sp>
      <p:sp>
        <p:nvSpPr>
          <p:cNvPr id="17" name="テキスト ボックス 16">
            <a:extLst>
              <a:ext uri="{FF2B5EF4-FFF2-40B4-BE49-F238E27FC236}">
                <a16:creationId xmlns:a16="http://schemas.microsoft.com/office/drawing/2014/main" id="{BDFB7151-0481-F31F-B656-79781F1EBFBE}"/>
              </a:ext>
            </a:extLst>
          </p:cNvPr>
          <p:cNvSpPr txBox="1"/>
          <p:nvPr/>
        </p:nvSpPr>
        <p:spPr>
          <a:xfrm>
            <a:off x="442626" y="596761"/>
            <a:ext cx="3094098" cy="2043560"/>
          </a:xfrm>
          <a:prstGeom prst="rect">
            <a:avLst/>
          </a:prstGeom>
          <a:noFill/>
        </p:spPr>
        <p:txBody>
          <a:bodyPr wrap="square" lIns="0" tIns="0" rIns="0" bIns="0" rtlCol="0">
            <a:noAutofit/>
          </a:bodyPr>
          <a:lstStyle/>
          <a:p>
            <a:r>
              <a:rPr kumimoji="1" lang="ja-JP" altLang="en-US" sz="1200" dirty="0">
                <a:latin typeface="ＭＳ ゴシック" panose="020B0609070205080204" pitchFamily="49" charset="-128"/>
                <a:ea typeface="ＭＳ ゴシック" panose="020B0609070205080204" pitchFamily="49" charset="-128"/>
              </a:rPr>
              <a:t>　長引く原油高・物価高騰などの影響から</a:t>
            </a:r>
            <a:r>
              <a:rPr lang="ja-JP" altLang="en-US" sz="1200" dirty="0">
                <a:latin typeface="ＭＳ ゴシック" panose="020B0609070205080204" pitchFamily="49" charset="-128"/>
                <a:ea typeface="ＭＳ ゴシック" panose="020B0609070205080204" pitchFamily="49" charset="-128"/>
              </a:rPr>
              <a:t>、</a:t>
            </a:r>
            <a:br>
              <a:rPr kumimoji="1" lang="ja-JP" altLang="en-US" sz="1200" dirty="0">
                <a:latin typeface="ＭＳ ゴシック" panose="020B0609070205080204" pitchFamily="49" charset="-128"/>
                <a:ea typeface="ＭＳ ゴシック" panose="020B0609070205080204" pitchFamily="49" charset="-128"/>
              </a:rPr>
            </a:br>
            <a:r>
              <a:rPr kumimoji="1" lang="ja-JP" altLang="en-US" sz="1200" dirty="0">
                <a:latin typeface="ＭＳ ゴシック" panose="020B0609070205080204" pitchFamily="49" charset="-128"/>
                <a:ea typeface="ＭＳ ゴシック" panose="020B0609070205080204" pitchFamily="49" charset="-128"/>
              </a:rPr>
              <a:t>個人消費は伸び悩み全国的に消費支出は横ばい状態が続いており、依然回復には至っていません。</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岐阜県においては、大型小売店の販売額が若干伸びているものの、新車販売台数や、特に新設住宅着工戸数においては大きく減少</a:t>
            </a:r>
            <a:r>
              <a:rPr lang="ja-JP" altLang="en-US" sz="1200" dirty="0">
                <a:latin typeface="ＭＳ ゴシック" panose="020B0609070205080204" pitchFamily="49" charset="-128"/>
                <a:ea typeface="ＭＳ ゴシック" panose="020B0609070205080204" pitchFamily="49" charset="-128"/>
              </a:rPr>
              <a:t>傾向が続いています。それに対して消費者</a:t>
            </a:r>
            <a:r>
              <a:rPr kumimoji="1" lang="ja-JP" altLang="en-US" sz="1200" dirty="0">
                <a:latin typeface="ＭＳ ゴシック" panose="020B0609070205080204" pitchFamily="49" charset="-128"/>
                <a:ea typeface="ＭＳ ゴシック" panose="020B0609070205080204" pitchFamily="49" charset="-128"/>
              </a:rPr>
              <a:t>物価指数は前年</a:t>
            </a:r>
            <a:r>
              <a:rPr lang="ja-JP" altLang="en-US" sz="1200" dirty="0">
                <a:latin typeface="ＭＳ ゴシック" panose="020B0609070205080204" pitchFamily="49" charset="-128"/>
                <a:ea typeface="ＭＳ ゴシック" panose="020B0609070205080204" pitchFamily="49" charset="-128"/>
              </a:rPr>
              <a:t>同月を上回り続けています。物価高騰に歯止めはきかず、今後も厳しい状況が続くものと思われます。</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1000" dirty="0">
              <a:latin typeface="BIZ UDPゴシック" panose="020B0400000000000000" pitchFamily="50" charset="-128"/>
              <a:ea typeface="BIZ UDPゴシック" panose="020B0400000000000000" pitchFamily="50" charset="-128"/>
            </a:endParaRPr>
          </a:p>
          <a:p>
            <a:endParaRPr kumimoji="1" lang="ja-JP" altLang="en-US" sz="1000" dirty="0">
              <a:latin typeface="BIZ UDPゴシック" panose="020B0400000000000000" pitchFamily="50" charset="-128"/>
              <a:ea typeface="BIZ UDPゴシック" panose="020B0400000000000000" pitchFamily="50" charset="-128"/>
            </a:endParaRPr>
          </a:p>
        </p:txBody>
      </p:sp>
      <p:graphicFrame>
        <p:nvGraphicFramePr>
          <p:cNvPr id="19" name="グラフ 18">
            <a:extLst>
              <a:ext uri="{FF2B5EF4-FFF2-40B4-BE49-F238E27FC236}">
                <a16:creationId xmlns:a16="http://schemas.microsoft.com/office/drawing/2014/main" id="{2E017658-0963-ABA6-FEB1-6A1B1D998CCE}"/>
              </a:ext>
            </a:extLst>
          </p:cNvPr>
          <p:cNvGraphicFramePr>
            <a:graphicFrameLocks/>
          </p:cNvGraphicFramePr>
          <p:nvPr>
            <p:extLst>
              <p:ext uri="{D42A27DB-BD31-4B8C-83A1-F6EECF244321}">
                <p14:modId xmlns:p14="http://schemas.microsoft.com/office/powerpoint/2010/main" val="4154811932"/>
              </p:ext>
            </p:extLst>
          </p:nvPr>
        </p:nvGraphicFramePr>
        <p:xfrm>
          <a:off x="3667921" y="608033"/>
          <a:ext cx="3581913" cy="1868052"/>
        </p:xfrm>
        <a:graphic>
          <a:graphicData uri="http://schemas.openxmlformats.org/drawingml/2006/chart">
            <c:chart xmlns:c="http://schemas.openxmlformats.org/drawingml/2006/chart" xmlns:r="http://schemas.openxmlformats.org/officeDocument/2006/relationships" r:id="rId5"/>
          </a:graphicData>
        </a:graphic>
      </p:graphicFrame>
      <p:sp>
        <p:nvSpPr>
          <p:cNvPr id="20" name="テキスト ボックス 19">
            <a:extLst>
              <a:ext uri="{FF2B5EF4-FFF2-40B4-BE49-F238E27FC236}">
                <a16:creationId xmlns:a16="http://schemas.microsoft.com/office/drawing/2014/main" id="{A8134579-C6FB-32BC-A199-76C2B9D71971}"/>
              </a:ext>
            </a:extLst>
          </p:cNvPr>
          <p:cNvSpPr txBox="1"/>
          <p:nvPr/>
        </p:nvSpPr>
        <p:spPr>
          <a:xfrm>
            <a:off x="3699329" y="2435056"/>
            <a:ext cx="3419308" cy="214548"/>
          </a:xfrm>
          <a:prstGeom prst="rect">
            <a:avLst/>
          </a:prstGeom>
          <a:noFill/>
        </p:spPr>
        <p:txBody>
          <a:bodyPr wrap="square" lIns="36000" tIns="36000" rIns="36000" bIns="36000" rtlCol="0">
            <a:noAutofit/>
          </a:bodyPr>
          <a:lstStyle/>
          <a:p>
            <a:pPr algn="ctr">
              <a:spcBef>
                <a:spcPts val="300"/>
              </a:spcBef>
            </a:pPr>
            <a:r>
              <a:rPr lang="ja-JP" altLang="en-US" sz="1000" dirty="0">
                <a:latin typeface="BIZ UDPゴシック" panose="020B0400000000000000" pitchFamily="50" charset="-128"/>
                <a:ea typeface="BIZ UDPゴシック" panose="020B0400000000000000" pitchFamily="50" charset="-128"/>
              </a:rPr>
              <a:t>　</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出典：岐阜県統計情報　経済指標</a:t>
            </a:r>
            <a:r>
              <a:rPr lang="en-US" altLang="ja-JP" sz="1000" dirty="0">
                <a:latin typeface="ＭＳ ゴシック" panose="020B0609070205080204" pitchFamily="49" charset="-128"/>
                <a:ea typeface="ＭＳ ゴシック" panose="020B0609070205080204" pitchFamily="49" charset="-128"/>
              </a:rPr>
              <a:t>】</a:t>
            </a:r>
            <a:endParaRPr kumimoji="1" lang="en-US" altLang="ja-JP" sz="1000" dirty="0">
              <a:latin typeface="ＭＳ ゴシック" panose="020B0609070205080204" pitchFamily="49" charset="-128"/>
              <a:ea typeface="ＭＳ ゴシック" panose="020B0609070205080204" pitchFamily="49" charset="-128"/>
            </a:endParaRPr>
          </a:p>
          <a:p>
            <a:pPr>
              <a:spcBef>
                <a:spcPts val="600"/>
              </a:spcBef>
            </a:pPr>
            <a:r>
              <a:rPr lang="ja-JP" altLang="en-US" sz="1000" dirty="0">
                <a:latin typeface="BIZ UDPゴシック" panose="020B0400000000000000" pitchFamily="50" charset="-128"/>
                <a:ea typeface="BIZ UDPゴシック" panose="020B0400000000000000" pitchFamily="50" charset="-128"/>
              </a:rPr>
              <a:t>　</a:t>
            </a:r>
            <a:endParaRPr kumimoji="1" lang="ja-JP" altLang="en-US" sz="1000" dirty="0">
              <a:latin typeface="BIZ UDPゴシック" panose="020B0400000000000000" pitchFamily="50" charset="-128"/>
              <a:ea typeface="BIZ UDPゴシック" panose="020B0400000000000000" pitchFamily="50" charset="-128"/>
            </a:endParaRPr>
          </a:p>
        </p:txBody>
      </p:sp>
      <p:sp>
        <p:nvSpPr>
          <p:cNvPr id="21" name="テキスト ボックス 3">
            <a:extLst>
              <a:ext uri="{FF2B5EF4-FFF2-40B4-BE49-F238E27FC236}">
                <a16:creationId xmlns:a16="http://schemas.microsoft.com/office/drawing/2014/main" id="{A4591558-480C-9F26-BC9F-01C78F30A532}"/>
              </a:ext>
            </a:extLst>
          </p:cNvPr>
          <p:cNvSpPr txBox="1"/>
          <p:nvPr/>
        </p:nvSpPr>
        <p:spPr>
          <a:xfrm>
            <a:off x="3806850" y="5092827"/>
            <a:ext cx="3550920" cy="20955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800" kern="100" dirty="0">
                <a:solidFill>
                  <a:sysClr val="windowText" lastClr="000000"/>
                </a:solidFill>
                <a:latin typeface="+mn-ea"/>
                <a:cs typeface="Times New Roman" panose="02020603050405020304" pitchFamily="18" charset="0"/>
              </a:rPr>
              <a:t>［</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出典：㈱</a:t>
            </a:r>
            <a:r>
              <a:rPr kumimoji="0" 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OKB</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総研 景況指数調査</a:t>
            </a:r>
            <a:r>
              <a:rPr kumimoji="0" lang="ja-JP" altLang="en-US" sz="7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（公開値の加工編集を施しております）</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054CC8F1-514F-0F71-0B24-C99BBED1E4BB}"/>
              </a:ext>
            </a:extLst>
          </p:cNvPr>
          <p:cNvSpPr txBox="1"/>
          <p:nvPr/>
        </p:nvSpPr>
        <p:spPr>
          <a:xfrm>
            <a:off x="256346" y="2783761"/>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2025</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3</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月期見通し</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51E62B-5042-4C2F-84BF-087733CA8974}">
  <ds:schemaRefs>
    <ds:schemaRef ds:uri="http://purl.org/dc/dcmitype/"/>
    <ds:schemaRef ds:uri="http://purl.org/dc/terms/"/>
    <ds:schemaRef ds:uri="http://www.w3.org/XML/1998/namespac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1119c2e5-8fb9-4d5f-baf1-202c530f2c34"/>
    <ds:schemaRef ds:uri="http://purl.org/dc/elements/1.1/"/>
  </ds:schemaRefs>
</ds:datastoreItem>
</file>

<file path=customXml/itemProps2.xml><?xml version="1.0" encoding="utf-8"?>
<ds:datastoreItem xmlns:ds="http://schemas.openxmlformats.org/officeDocument/2006/customXml" ds:itemID="{53939EDA-EE09-4224-82B0-6C4936D0A4DD}">
  <ds:schemaRefs>
    <ds:schemaRef ds:uri="http://schemas.microsoft.com/sharepoint/v3/contenttype/forms"/>
  </ds:schemaRefs>
</ds:datastoreItem>
</file>

<file path=customXml/itemProps3.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2522</TotalTime>
  <Words>1478</Words>
  <Application>Microsoft Office PowerPoint</Application>
  <PresentationFormat>ユーザー設定</PresentationFormat>
  <Paragraphs>78</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MeiryoUI</vt:lpstr>
      <vt:lpstr>MeiryoUI-Bold</vt:lpstr>
      <vt:lpstr>ＭＳ ゴシック</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45</cp:revision>
  <cp:lastPrinted>2024-12-25T08:17:11Z</cp:lastPrinted>
  <dcterms:created xsi:type="dcterms:W3CDTF">2023-08-08T02:22:22Z</dcterms:created>
  <dcterms:modified xsi:type="dcterms:W3CDTF">2024-12-25T08:19:52Z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