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Lst>
  <p:sldSz cx="7561263" cy="10693400"/>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14" autoAdjust="0"/>
    <p:restoredTop sz="94660"/>
  </p:normalViewPr>
  <p:slideViewPr>
    <p:cSldViewPr showGuides="1">
      <p:cViewPr>
        <p:scale>
          <a:sx n="142" d="100"/>
          <a:sy n="142" d="100"/>
        </p:scale>
        <p:origin x="174" y="-1068"/>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2024/9/25</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80625EB6-23AA-C432-A320-7A75672AD297}"/>
              </a:ext>
            </a:extLst>
          </p:cNvPr>
          <p:cNvGrpSpPr/>
          <p:nvPr/>
        </p:nvGrpSpPr>
        <p:grpSpPr>
          <a:xfrm>
            <a:off x="4929156" y="1127710"/>
            <a:ext cx="2179320" cy="1028700"/>
            <a:chOff x="0" y="0"/>
            <a:chExt cx="2179320" cy="1028700"/>
          </a:xfrm>
        </p:grpSpPr>
        <p:sp>
          <p:nvSpPr>
            <p:cNvPr id="32" name="角丸四角形 17">
              <a:extLst>
                <a:ext uri="{FF2B5EF4-FFF2-40B4-BE49-F238E27FC236}">
                  <a16:creationId xmlns:a16="http://schemas.microsoft.com/office/drawing/2014/main" id="{8ADE8F98-E1DB-F889-9EBE-54A882950D20}"/>
                </a:ext>
              </a:extLst>
            </p:cNvPr>
            <p:cNvSpPr/>
            <p:nvPr/>
          </p:nvSpPr>
          <p:spPr>
            <a:xfrm>
              <a:off x="0" y="0"/>
              <a:ext cx="2179320"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　関市西商工会</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defTabSz="914400" eaLnBrk="1" fontAlgn="auto" latinLnBrk="0" hangingPunct="1">
                <a:lnSpc>
                  <a:spcPct val="100000"/>
                </a:lnSpc>
                <a:spcBef>
                  <a:spcPts val="120"/>
                </a:spcBef>
                <a:spcAft>
                  <a:spcPts val="0"/>
                </a:spcAft>
                <a:buClrTx/>
                <a:buSzTx/>
                <a:buFontTx/>
                <a:buNone/>
                <a:tabLst/>
                <a:defRPr/>
              </a:pPr>
              <a:r>
                <a:rPr kumimoji="0" lang="ja-JP" altLang="en-US" sz="8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　</a:t>
              </a:r>
              <a:r>
                <a:rPr kumimoji="0" lang="en-US" sz="8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https://www.gifushoko.or.jp/sekishinishi/</a:t>
              </a:r>
              <a:endParaRPr kumimoji="0" lang="ja-JP" altLang="en-US" sz="8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ct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　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a:t>
              </a:r>
              <a:r>
                <a:rPr kumimoji="0" lang="en-US" altLang="ja-JP" sz="1100" kern="0" spc="165" dirty="0">
                  <a:solidFill>
                    <a:srgbClr val="000000"/>
                  </a:solidFill>
                  <a:latin typeface="Century" panose="020F0502020204030204"/>
                  <a:ea typeface="HGP創英角ｺﾞｼｯｸUB" panose="020B0900000000000000" pitchFamily="50" charset="-128"/>
                  <a:cs typeface="Times New Roman" panose="02020603050405020304" pitchFamily="18" charset="0"/>
                </a:rPr>
                <a:t>7</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5-</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46</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3631</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ct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　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7</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5-</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46</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a:t>
              </a:r>
              <a:r>
                <a:rPr kumimoji="0" lang="en-US" altLang="ja-JP"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3890</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33" name="図 32">
              <a:extLst>
                <a:ext uri="{FF2B5EF4-FFF2-40B4-BE49-F238E27FC236}">
                  <a16:creationId xmlns:a16="http://schemas.microsoft.com/office/drawing/2014/main" id="{B9ED61B6-CB8A-9D62-1830-B53F6B0533A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83210" cy="283845"/>
            </a:xfrm>
            <a:prstGeom prst="rect">
              <a:avLst/>
            </a:prstGeom>
            <a:noFill/>
            <a:ln>
              <a:noFill/>
            </a:ln>
          </p:spPr>
        </p:pic>
      </p:grpSp>
      <p:sp>
        <p:nvSpPr>
          <p:cNvPr id="18" name="正方形/長方形 17">
            <a:extLst>
              <a:ext uri="{FF2B5EF4-FFF2-40B4-BE49-F238E27FC236}">
                <a16:creationId xmlns:a16="http://schemas.microsoft.com/office/drawing/2014/main" id="{54B68814-33A0-29FE-995B-DC39E6F64F20}"/>
              </a:ext>
            </a:extLst>
          </p:cNvPr>
          <p:cNvSpPr/>
          <p:nvPr/>
        </p:nvSpPr>
        <p:spPr>
          <a:xfrm>
            <a:off x="9683" y="250999"/>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a:effectLst/>
                <a:ea typeface="ＭＳ ゴシック" panose="020B0609070205080204" pitchFamily="49" charset="-128"/>
                <a:cs typeface="Times New Roman" panose="02020603050405020304" pitchFamily="18" charset="0"/>
              </a:rPr>
              <a:t>地 域 経 済 動 向 調 査 ＲＥＰＯＲＴ</a:t>
            </a:r>
            <a:endParaRPr lang="ja-JP" sz="1200" kern="100">
              <a:effectLst/>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10808" y="830530"/>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２０２４年　第２号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2710980" y="715179"/>
            <a:ext cx="4436351"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 name="テキスト ボックス 12">
            <a:extLst>
              <a:ext uri="{FF2B5EF4-FFF2-40B4-BE49-F238E27FC236}">
                <a16:creationId xmlns:a16="http://schemas.microsoft.com/office/drawing/2014/main" id="{5415AA96-0CB3-6928-9128-D0C5ADFFDDD3}"/>
              </a:ext>
            </a:extLst>
          </p:cNvPr>
          <p:cNvSpPr txBox="1"/>
          <p:nvPr/>
        </p:nvSpPr>
        <p:spPr>
          <a:xfrm>
            <a:off x="6444927" y="386430"/>
            <a:ext cx="864096" cy="339549"/>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2024.10</a:t>
            </a:r>
            <a:endParaRPr kumimoji="0" lang="ja-JP" altLang="en-US" sz="11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5478C951-E6D4-FEFE-B461-5FB750E866D1}"/>
              </a:ext>
            </a:extLst>
          </p:cNvPr>
          <p:cNvSpPr/>
          <p:nvPr/>
        </p:nvSpPr>
        <p:spPr>
          <a:xfrm>
            <a:off x="230868" y="1187378"/>
            <a:ext cx="4436350" cy="879196"/>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indent="139700" algn="l"/>
            <a:r>
              <a:rPr lang="ja-JP" altLang="en-US" sz="20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知ってましたか？　</a:t>
            </a:r>
            <a:r>
              <a:rPr lang="ja-JP" altLang="en-US" sz="2400" kern="100" dirty="0">
                <a:solidFill>
                  <a:srgbClr val="002060"/>
                </a:solidFill>
                <a:effectLst/>
                <a:highlight>
                  <a:srgbClr val="FFFF00"/>
                </a:highligh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ＧビズＩＤ</a:t>
            </a:r>
            <a:endParaRPr lang="en-US" altLang="ja-JP" sz="2400" kern="100" dirty="0">
              <a:solidFill>
                <a:srgbClr val="002060"/>
              </a:solidFill>
              <a:effectLst/>
              <a:highlight>
                <a:srgbClr val="FFFF00"/>
              </a:highlight>
              <a:latin typeface="HGS創英角ﾎﾟｯﾌﾟ体" panose="040B0A00000000000000" pitchFamily="50" charset="-128"/>
              <a:ea typeface="HGS創英角ﾎﾟｯﾌﾟ体" panose="040B0A00000000000000" pitchFamily="50" charset="-128"/>
              <a:cs typeface="Times New Roman" panose="02020603050405020304" pitchFamily="18" charset="0"/>
            </a:endParaRPr>
          </a:p>
          <a:p>
            <a:pPr indent="139700" algn="l"/>
            <a:r>
              <a:rPr lang="ja-JP" altLang="en-US" sz="14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　</a:t>
            </a:r>
            <a:r>
              <a:rPr lang="ja-JP" altLang="en-US" sz="16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～補助金申請時に慌てないために～</a:t>
            </a:r>
            <a:endParaRPr lang="en-US" altLang="ja-JP" sz="1600" kern="100" dirty="0">
              <a:solidFill>
                <a:srgbClr val="002060"/>
              </a:solidFill>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endParaRPr>
          </a:p>
          <a:p>
            <a:pPr indent="139700" algn="l"/>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ネットで簡単！補助金申請には「</a:t>
            </a:r>
            <a:r>
              <a:rPr lang="en-US" altLang="ja-JP"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G</a:t>
            </a:r>
            <a:r>
              <a:rPr lang="ja-JP" altLang="en-US"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ビズ</a:t>
            </a:r>
            <a:r>
              <a:rPr lang="en-US" altLang="ja-JP"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ID</a:t>
            </a:r>
            <a:r>
              <a:rPr lang="ja-JP" altLang="en-US"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rPr>
              <a:t>プライム」</a:t>
            </a:r>
            <a:endParaRPr lang="ja-JP" sz="1200" kern="100" dirty="0">
              <a:effectLst/>
              <a:latin typeface="HGS創英角ﾎﾟｯﾌﾟ体" panose="040B0A00000000000000" pitchFamily="50" charset="-128"/>
              <a:ea typeface="HGS創英角ﾎﾟｯﾌﾟ体" panose="040B0A00000000000000" pitchFamily="50" charset="-128"/>
              <a:cs typeface="Times New Roman" panose="02020603050405020304" pitchFamily="18" charset="0"/>
            </a:endParaRPr>
          </a:p>
          <a:p>
            <a:pPr algn="l"/>
            <a:r>
              <a:rPr lang="en-US" sz="11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06EB11C6-477F-92E1-45D3-171F424AE39E}"/>
              </a:ext>
            </a:extLst>
          </p:cNvPr>
          <p:cNvSpPr/>
          <p:nvPr/>
        </p:nvSpPr>
        <p:spPr>
          <a:xfrm>
            <a:off x="334011" y="2001773"/>
            <a:ext cx="1524000" cy="31178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sz="1200" b="1" i="1" kern="100" dirty="0">
                <a:solidFill>
                  <a:srgbClr val="2F5496"/>
                </a:solidFill>
                <a:effectLst/>
                <a:ea typeface="ＭＳ ゴシック" panose="020B0609070205080204" pitchFamily="49" charset="-128"/>
                <a:cs typeface="Times New Roman" panose="02020603050405020304" pitchFamily="18" charset="0"/>
              </a:rPr>
              <a:t>①ＧビズＩＤの概要</a:t>
            </a:r>
            <a:endParaRPr lang="ja-JP" sz="1200" kern="100" dirty="0">
              <a:effectLst/>
              <a:ea typeface="ＭＳ 明朝" panose="02020609040205080304" pitchFamily="17"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15EFA2EB-FD8A-DE53-6474-479CDCE34809}"/>
              </a:ext>
            </a:extLst>
          </p:cNvPr>
          <p:cNvSpPr/>
          <p:nvPr/>
        </p:nvSpPr>
        <p:spPr>
          <a:xfrm>
            <a:off x="334011" y="2281698"/>
            <a:ext cx="7036402" cy="19735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indent="133350" algn="l"/>
            <a:r>
              <a:rPr lang="ja-JP" sz="1050" kern="100" dirty="0">
                <a:solidFill>
                  <a:srgbClr val="000000"/>
                </a:solidFill>
                <a:effectLst/>
                <a:ea typeface="ＭＳ ゴシック" panose="020B0609070205080204" pitchFamily="49" charset="-128"/>
                <a:cs typeface="Times New Roman" panose="02020603050405020304" pitchFamily="18" charset="0"/>
              </a:rPr>
              <a:t>ＧビズＩＤとは事業者が</a:t>
            </a:r>
            <a:r>
              <a:rPr lang="en-US" sz="1050" kern="100" dirty="0">
                <a:solidFill>
                  <a:srgbClr val="000000"/>
                </a:solidFill>
                <a:effectLst/>
                <a:ea typeface="ＭＳ ゴシック" panose="020B0609070205080204" pitchFamily="49" charset="-128"/>
                <a:cs typeface="Times New Roman" panose="02020603050405020304" pitchFamily="18" charset="0"/>
              </a:rPr>
              <a:t>1</a:t>
            </a:r>
            <a:r>
              <a:rPr lang="ja-JP" sz="1050" kern="100" dirty="0">
                <a:solidFill>
                  <a:srgbClr val="000000"/>
                </a:solidFill>
                <a:effectLst/>
                <a:ea typeface="ＭＳ ゴシック" panose="020B0609070205080204" pitchFamily="49" charset="-128"/>
                <a:cs typeface="Times New Roman" panose="02020603050405020304" pitchFamily="18" charset="0"/>
              </a:rPr>
              <a:t>つのアカウントで様々な行政サービスにアクセスできる認証システムです。</a:t>
            </a:r>
            <a:endParaRPr lang="en-US" altLang="ja-JP" sz="1050" kern="100" dirty="0">
              <a:solidFill>
                <a:srgbClr val="000000"/>
              </a:solidFill>
              <a:effectLst/>
              <a:ea typeface="ＭＳ ゴシック" panose="020B0609070205080204" pitchFamily="49" charset="-128"/>
              <a:cs typeface="Times New Roman" panose="02020603050405020304" pitchFamily="18" charset="0"/>
            </a:endParaRPr>
          </a:p>
          <a:p>
            <a:pPr indent="133350" algn="l"/>
            <a:r>
              <a:rPr lang="ja-JP" sz="1050" kern="100" dirty="0">
                <a:solidFill>
                  <a:srgbClr val="000000"/>
                </a:solidFill>
                <a:effectLst/>
                <a:ea typeface="ＭＳ ゴシック" panose="020B0609070205080204" pitchFamily="49" charset="-128"/>
                <a:cs typeface="Times New Roman" panose="02020603050405020304" pitchFamily="18" charset="0"/>
              </a:rPr>
              <a:t>なお、補助金の電子申請にあたっては</a:t>
            </a:r>
            <a:r>
              <a:rPr lang="ja-JP" sz="1050" u="sng" kern="100" dirty="0">
                <a:solidFill>
                  <a:srgbClr val="000000"/>
                </a:solidFill>
                <a:effectLst/>
                <a:ea typeface="ＭＳ ゴシック" panose="020B0609070205080204" pitchFamily="49" charset="-128"/>
                <a:cs typeface="Times New Roman" panose="02020603050405020304" pitchFamily="18" charset="0"/>
              </a:rPr>
              <a:t>ＧビズＩＤ</a:t>
            </a:r>
            <a:r>
              <a:rPr lang="ja-JP" altLang="en-US" sz="1050" u="sng" kern="100" dirty="0">
                <a:solidFill>
                  <a:srgbClr val="000000"/>
                </a:solidFill>
                <a:effectLst/>
                <a:ea typeface="ＭＳ ゴシック" panose="020B0609070205080204" pitchFamily="49" charset="-128"/>
                <a:cs typeface="Times New Roman" panose="02020603050405020304" pitchFamily="18" charset="0"/>
              </a:rPr>
              <a:t>プライム</a:t>
            </a:r>
            <a:r>
              <a:rPr lang="ja-JP" sz="1050" u="sng" kern="100" dirty="0">
                <a:solidFill>
                  <a:srgbClr val="000000"/>
                </a:solidFill>
                <a:effectLst/>
                <a:ea typeface="ＭＳ ゴシック" panose="020B0609070205080204" pitchFamily="49" charset="-128"/>
                <a:cs typeface="Times New Roman" panose="02020603050405020304" pitchFamily="18" charset="0"/>
              </a:rPr>
              <a:t>の取得が必要</a:t>
            </a:r>
            <a:r>
              <a:rPr lang="ja-JP" sz="1050" kern="100" dirty="0">
                <a:solidFill>
                  <a:srgbClr val="000000"/>
                </a:solidFill>
                <a:effectLst/>
                <a:ea typeface="ＭＳ ゴシック" panose="020B0609070205080204" pitchFamily="49" charset="-128"/>
                <a:cs typeface="Times New Roman" panose="02020603050405020304" pitchFamily="18" charset="0"/>
              </a:rPr>
              <a:t>となります。</a:t>
            </a:r>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a:p>
            <a:pPr indent="133350" algn="l"/>
            <a:r>
              <a:rPr lang="en-US" sz="1050" kern="100" dirty="0">
                <a:solidFill>
                  <a:srgbClr val="0070C0"/>
                </a:solidFill>
                <a:effectLst/>
                <a:ea typeface="ＭＳ 明朝" panose="02020609040205080304" pitchFamily="17" charset="-128"/>
                <a:cs typeface="Times New Roman" panose="02020603050405020304" pitchFamily="18" charset="0"/>
              </a:rPr>
              <a:t> </a:t>
            </a:r>
            <a:endParaRPr lang="ja-JP" sz="1200" kern="100" dirty="0">
              <a:effectLst/>
              <a:ea typeface="ＭＳ 明朝" panose="02020609040205080304" pitchFamily="17" charset="-128"/>
              <a:cs typeface="Times New Roman" panose="02020603050405020304" pitchFamily="18" charset="0"/>
            </a:endParaRPr>
          </a:p>
        </p:txBody>
      </p:sp>
      <p:pic>
        <p:nvPicPr>
          <p:cNvPr id="6" name="図 5">
            <a:extLst>
              <a:ext uri="{FF2B5EF4-FFF2-40B4-BE49-F238E27FC236}">
                <a16:creationId xmlns:a16="http://schemas.microsoft.com/office/drawing/2014/main" id="{F7652B55-BC1C-AABE-9417-5CC1D9EC11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719" y="2754412"/>
            <a:ext cx="4021455" cy="1451336"/>
          </a:xfrm>
          <a:prstGeom prst="rect">
            <a:avLst/>
          </a:prstGeom>
          <a:ln w="12700">
            <a:solidFill>
              <a:schemeClr val="accent5">
                <a:lumMod val="75000"/>
              </a:schemeClr>
            </a:solidFill>
          </a:ln>
        </p:spPr>
      </p:pic>
      <p:sp>
        <p:nvSpPr>
          <p:cNvPr id="7" name="正方形/長方形 6">
            <a:extLst>
              <a:ext uri="{FF2B5EF4-FFF2-40B4-BE49-F238E27FC236}">
                <a16:creationId xmlns:a16="http://schemas.microsoft.com/office/drawing/2014/main" id="{D227C101-4574-C88C-6953-FC65F3570F7E}"/>
              </a:ext>
            </a:extLst>
          </p:cNvPr>
          <p:cNvSpPr/>
          <p:nvPr/>
        </p:nvSpPr>
        <p:spPr>
          <a:xfrm>
            <a:off x="4667218" y="2851703"/>
            <a:ext cx="2703195" cy="1354045"/>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0" bIns="108000" numCol="1" spcCol="0" rtlCol="0" fromWordArt="0" anchor="ctr" anchorCtr="0" forceAA="0" compatLnSpc="1">
            <a:prstTxWarp prst="textNoShape">
              <a:avLst/>
            </a:prstTxWarp>
            <a:noAutofit/>
          </a:bodyPr>
          <a:lstStyle/>
          <a:p>
            <a:pPr indent="63500" algn="l"/>
            <a:r>
              <a:rPr lang="ja-JP" sz="1000" kern="100" dirty="0">
                <a:solidFill>
                  <a:srgbClr val="000000"/>
                </a:solidFill>
                <a:effectLst/>
                <a:ea typeface="ＭＳ ゴシック" panose="020B0609070205080204" pitchFamily="49" charset="-128"/>
                <a:cs typeface="Times New Roman" panose="02020603050405020304" pitchFamily="18" charset="0"/>
              </a:rPr>
              <a:t>国　デジタル庁・厚生労働省・経済産業省・</a:t>
            </a:r>
            <a:endParaRPr lang="ja-JP" sz="1200" kern="100" dirty="0">
              <a:effectLst/>
              <a:ea typeface="ＭＳ 明朝" panose="02020609040205080304" pitchFamily="17" charset="-128"/>
              <a:cs typeface="Times New Roman" panose="02020603050405020304" pitchFamily="18" charset="0"/>
            </a:endParaRPr>
          </a:p>
          <a:p>
            <a:pPr indent="317500" algn="l"/>
            <a:r>
              <a:rPr lang="ja-JP" sz="1000" kern="100" dirty="0">
                <a:solidFill>
                  <a:srgbClr val="000000"/>
                </a:solidFill>
                <a:effectLst/>
                <a:ea typeface="ＭＳ ゴシック" panose="020B0609070205080204" pitchFamily="49" charset="-128"/>
                <a:cs typeface="Times New Roman" panose="02020603050405020304" pitchFamily="18" charset="0"/>
              </a:rPr>
              <a:t>農林水産省・金融庁・国土交通省等</a:t>
            </a:r>
            <a:endParaRPr lang="en-US" altLang="ja-JP" sz="800" kern="100" dirty="0">
              <a:solidFill>
                <a:srgbClr val="000000"/>
              </a:solidFill>
              <a:ea typeface="ＭＳ ゴシック" panose="020B0609070205080204" pitchFamily="49" charset="-128"/>
              <a:cs typeface="Times New Roman" panose="02020603050405020304" pitchFamily="18" charset="0"/>
            </a:endParaRPr>
          </a:p>
          <a:p>
            <a:pPr indent="317500" algn="l"/>
            <a:endParaRPr lang="ja-JP" sz="1200" kern="100" dirty="0">
              <a:effectLst/>
              <a:ea typeface="ＭＳ 明朝" panose="02020609040205080304" pitchFamily="17" charset="-128"/>
              <a:cs typeface="Times New Roman" panose="02020603050405020304" pitchFamily="18" charset="0"/>
            </a:endParaRPr>
          </a:p>
          <a:p>
            <a:pPr algn="l"/>
            <a:r>
              <a:rPr lang="ja-JP" sz="1000" kern="100" dirty="0">
                <a:solidFill>
                  <a:srgbClr val="000000"/>
                </a:solidFill>
                <a:effectLst/>
                <a:ea typeface="ＭＳ ゴシック" panose="020B0609070205080204" pitchFamily="49" charset="-128"/>
                <a:cs typeface="Times New Roman" panose="02020603050405020304" pitchFamily="18" charset="0"/>
              </a:rPr>
              <a:t>地方　東京都・神奈川県・愛知県・岐阜県・</a:t>
            </a:r>
            <a:endParaRPr lang="ja-JP" sz="1200" kern="100" dirty="0">
              <a:effectLst/>
              <a:ea typeface="ＭＳ 明朝" panose="02020609040205080304" pitchFamily="17" charset="-128"/>
              <a:cs typeface="Times New Roman" panose="02020603050405020304" pitchFamily="18" charset="0"/>
            </a:endParaRPr>
          </a:p>
          <a:p>
            <a:pPr algn="l"/>
            <a:r>
              <a:rPr lang="ja-JP" sz="1000" kern="100" dirty="0">
                <a:solidFill>
                  <a:srgbClr val="000000"/>
                </a:solidFill>
                <a:effectLst/>
                <a:ea typeface="ＭＳ ゴシック" panose="020B0609070205080204" pitchFamily="49" charset="-128"/>
                <a:cs typeface="Times New Roman" panose="02020603050405020304" pitchFamily="18" charset="0"/>
              </a:rPr>
              <a:t>　　　三重県・北海道・大阪府・沖縄県等</a:t>
            </a:r>
            <a:endParaRPr lang="en-US" altLang="ja-JP" sz="800" kern="100" dirty="0">
              <a:solidFill>
                <a:srgbClr val="000000"/>
              </a:solidFill>
              <a:effectLst/>
              <a:ea typeface="ＭＳ ゴシック" panose="020B0609070205080204" pitchFamily="49" charset="-128"/>
              <a:cs typeface="Times New Roman" panose="02020603050405020304" pitchFamily="18" charset="0"/>
            </a:endParaRPr>
          </a:p>
          <a:p>
            <a:pPr algn="l"/>
            <a:endParaRPr lang="ja-JP" sz="1200" kern="100" dirty="0">
              <a:effectLst/>
              <a:ea typeface="ＭＳ 明朝" panose="02020609040205080304" pitchFamily="17" charset="-128"/>
              <a:cs typeface="Times New Roman" panose="02020603050405020304" pitchFamily="18" charset="0"/>
            </a:endParaRPr>
          </a:p>
          <a:p>
            <a:pPr indent="63500" algn="l"/>
            <a:r>
              <a:rPr lang="ja-JP" sz="1000" kern="100" dirty="0">
                <a:solidFill>
                  <a:srgbClr val="000000"/>
                </a:solidFill>
                <a:effectLst/>
                <a:ea typeface="ＭＳ ゴシック" panose="020B0609070205080204" pitchFamily="49" charset="-128"/>
                <a:cs typeface="Times New Roman" panose="02020603050405020304" pitchFamily="18" charset="0"/>
              </a:rPr>
              <a:t>他　日本政策金融公庫・情報処理推進機構等</a:t>
            </a:r>
            <a:endParaRPr lang="ja-JP" sz="1200" kern="100" dirty="0">
              <a:effectLst/>
              <a:ea typeface="ＭＳ 明朝" panose="02020609040205080304" pitchFamily="17" charset="-128"/>
              <a:cs typeface="Times New Roman" panose="02020603050405020304" pitchFamily="18" charset="0"/>
            </a:endParaRPr>
          </a:p>
        </p:txBody>
      </p:sp>
      <p:sp>
        <p:nvSpPr>
          <p:cNvPr id="8" name="矢印: 右 7">
            <a:extLst>
              <a:ext uri="{FF2B5EF4-FFF2-40B4-BE49-F238E27FC236}">
                <a16:creationId xmlns:a16="http://schemas.microsoft.com/office/drawing/2014/main" id="{4E5AD67A-B226-C66C-A861-980D4F976079}"/>
              </a:ext>
            </a:extLst>
          </p:cNvPr>
          <p:cNvSpPr/>
          <p:nvPr/>
        </p:nvSpPr>
        <p:spPr>
          <a:xfrm>
            <a:off x="3873048" y="3242592"/>
            <a:ext cx="715234" cy="178027"/>
          </a:xfrm>
          <a:prstGeom prst="rightArrow">
            <a:avLst/>
          </a:prstGeom>
          <a:solidFill>
            <a:srgbClr val="FFC000">
              <a:lumMod val="60000"/>
              <a:lumOff val="40000"/>
            </a:srgbClr>
          </a:solidFill>
          <a:ln w="12700" cap="flat" cmpd="sng" algn="ctr">
            <a:solidFill>
              <a:srgbClr val="5B9BD5">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panose="020F0502020204030204"/>
              <a:ea typeface="ＭＳ 明朝" panose="02020609040205080304" pitchFamily="17" charset="-128"/>
              <a:cs typeface="+mn-cs"/>
            </a:endParaRPr>
          </a:p>
        </p:txBody>
      </p:sp>
      <p:sp>
        <p:nvSpPr>
          <p:cNvPr id="10" name="正方形/長方形 9">
            <a:extLst>
              <a:ext uri="{FF2B5EF4-FFF2-40B4-BE49-F238E27FC236}">
                <a16:creationId xmlns:a16="http://schemas.microsoft.com/office/drawing/2014/main" id="{485364AF-610C-9FC7-5DCD-8DE8072803F6}"/>
              </a:ext>
            </a:extLst>
          </p:cNvPr>
          <p:cNvSpPr/>
          <p:nvPr/>
        </p:nvSpPr>
        <p:spPr>
          <a:xfrm>
            <a:off x="309530" y="4267940"/>
            <a:ext cx="1934452" cy="31178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ffectLst/>
                <a:ea typeface="ＭＳ ゴシック" panose="020B0609070205080204" pitchFamily="49" charset="-128"/>
                <a:cs typeface="Times New Roman" panose="02020603050405020304" pitchFamily="18" charset="0"/>
              </a:rPr>
              <a:t>②</a:t>
            </a:r>
            <a:r>
              <a:rPr lang="ja-JP" sz="1200" b="1" i="1" kern="100" dirty="0">
                <a:solidFill>
                  <a:srgbClr val="2F5496"/>
                </a:solidFill>
                <a:effectLst/>
                <a:ea typeface="ＭＳ ゴシック" panose="020B0609070205080204" pitchFamily="49" charset="-128"/>
                <a:cs typeface="Times New Roman" panose="02020603050405020304" pitchFamily="18" charset="0"/>
              </a:rPr>
              <a:t>ＧビズＩＤの</a:t>
            </a:r>
            <a:r>
              <a:rPr lang="ja-JP" altLang="en-US" sz="1200" b="1" i="1" kern="100" dirty="0">
                <a:solidFill>
                  <a:srgbClr val="2F5496"/>
                </a:solidFill>
                <a:effectLst/>
                <a:ea typeface="ＭＳ ゴシック" panose="020B0609070205080204" pitchFamily="49" charset="-128"/>
                <a:cs typeface="Times New Roman" panose="02020603050405020304" pitchFamily="18" charset="0"/>
              </a:rPr>
              <a:t>メリット</a:t>
            </a:r>
            <a:endParaRPr lang="ja-JP" sz="1200" kern="100" dirty="0">
              <a:effectLst/>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1B3B6EE7-19FC-6C40-26C1-031FB9DD0320}"/>
              </a:ext>
            </a:extLst>
          </p:cNvPr>
          <p:cNvSpPr/>
          <p:nvPr/>
        </p:nvSpPr>
        <p:spPr>
          <a:xfrm>
            <a:off x="352392" y="4561565"/>
            <a:ext cx="2741037" cy="956259"/>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ja-JP" altLang="en-US" sz="1100" kern="100" dirty="0">
                <a:solidFill>
                  <a:srgbClr val="000000"/>
                </a:solidFill>
                <a:ea typeface="ＭＳ ゴシック" panose="020B0609070205080204" pitchFamily="49" charset="-128"/>
                <a:cs typeface="Times New Roman" panose="02020603050405020304" pitchFamily="18" charset="0"/>
              </a:rPr>
              <a:t>●</a:t>
            </a:r>
            <a:r>
              <a:rPr lang="en-US" altLang="ja-JP" sz="1100" kern="100" dirty="0">
                <a:solidFill>
                  <a:srgbClr val="000000"/>
                </a:solidFill>
                <a:effectLst/>
                <a:ea typeface="ＭＳ ゴシック" panose="020B0609070205080204" pitchFamily="49" charset="-128"/>
                <a:cs typeface="Times New Roman" panose="02020603050405020304" pitchFamily="18" charset="0"/>
              </a:rPr>
              <a:t>24</a:t>
            </a:r>
            <a:r>
              <a:rPr lang="ja-JP" altLang="en-US" sz="1100" kern="100" dirty="0">
                <a:solidFill>
                  <a:srgbClr val="000000"/>
                </a:solidFill>
                <a:effectLst/>
                <a:ea typeface="ＭＳ ゴシック" panose="020B0609070205080204" pitchFamily="49" charset="-128"/>
                <a:cs typeface="Times New Roman" panose="02020603050405020304" pitchFamily="18" charset="0"/>
              </a:rPr>
              <a:t>時間</a:t>
            </a:r>
            <a:r>
              <a:rPr lang="en-US" altLang="ja-JP" sz="1100" kern="100" dirty="0">
                <a:solidFill>
                  <a:srgbClr val="000000"/>
                </a:solidFill>
                <a:effectLst/>
                <a:ea typeface="ＭＳ ゴシック" panose="020B0609070205080204" pitchFamily="49" charset="-128"/>
                <a:cs typeface="Times New Roman" panose="02020603050405020304" pitchFamily="18" charset="0"/>
              </a:rPr>
              <a:t>365</a:t>
            </a:r>
            <a:r>
              <a:rPr lang="ja-JP" altLang="en-US" sz="1100" kern="100" dirty="0">
                <a:solidFill>
                  <a:srgbClr val="000000"/>
                </a:solidFill>
                <a:effectLst/>
                <a:ea typeface="ＭＳ ゴシック" panose="020B0609070205080204" pitchFamily="49" charset="-128"/>
                <a:cs typeface="Times New Roman" panose="02020603050405020304" pitchFamily="18" charset="0"/>
              </a:rPr>
              <a:t>日、自宅や職場などから、</a:t>
            </a:r>
            <a:endParaRPr lang="en-US" altLang="ja-JP" sz="1100" kern="100" dirty="0">
              <a:solidFill>
                <a:srgbClr val="000000"/>
              </a:solidFill>
              <a:effectLst/>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ffectLst/>
                <a:ea typeface="ＭＳ ゴシック" panose="020B0609070205080204" pitchFamily="49" charset="-128"/>
                <a:cs typeface="Times New Roman" panose="02020603050405020304" pitchFamily="18" charset="0"/>
              </a:rPr>
              <a:t>　いつでもどこでも申請可能！</a:t>
            </a:r>
            <a:endParaRPr lang="en-US" altLang="ja-JP" sz="1100" kern="100" dirty="0">
              <a:solidFill>
                <a:srgbClr val="000000"/>
              </a:solidFill>
              <a:effectLst/>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●交通費・郵送費などのコスト削減！</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ffectLst/>
                <a:ea typeface="ＭＳ ゴシック" panose="020B0609070205080204" pitchFamily="49" charset="-128"/>
                <a:cs typeface="Times New Roman" panose="02020603050405020304" pitchFamily="18" charset="0"/>
              </a:rPr>
              <a:t>●過去の申請データが閲覧可能。書類の</a:t>
            </a:r>
            <a:endParaRPr lang="en-US" altLang="ja-JP" sz="1100" kern="100" dirty="0">
              <a:solidFill>
                <a:srgbClr val="000000"/>
              </a:solidFill>
              <a:effectLst/>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kern="100" dirty="0">
                <a:solidFill>
                  <a:srgbClr val="000000"/>
                </a:solidFill>
                <a:effectLst/>
                <a:ea typeface="ＭＳ ゴシック" panose="020B0609070205080204" pitchFamily="49" charset="-128"/>
                <a:cs typeface="Times New Roman" panose="02020603050405020304" pitchFamily="18" charset="0"/>
              </a:rPr>
              <a:t>押印が不要！</a:t>
            </a:r>
            <a:endParaRPr lang="ja-JP" sz="1100" kern="100" dirty="0">
              <a:effectLst/>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AB736E74-95FB-49B6-E504-92383D499AFE}"/>
              </a:ext>
            </a:extLst>
          </p:cNvPr>
          <p:cNvSpPr/>
          <p:nvPr/>
        </p:nvSpPr>
        <p:spPr>
          <a:xfrm>
            <a:off x="367299" y="5655557"/>
            <a:ext cx="2928675" cy="3117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sz="1200" b="1" i="1" kern="100" dirty="0">
                <a:solidFill>
                  <a:srgbClr val="2F5496"/>
                </a:solidFill>
                <a:effectLst/>
                <a:ea typeface="ＭＳ ゴシック" panose="020B0609070205080204" pitchFamily="49" charset="-128"/>
                <a:cs typeface="Times New Roman" panose="02020603050405020304" pitchFamily="18" charset="0"/>
              </a:rPr>
              <a:t>③</a:t>
            </a:r>
            <a:r>
              <a:rPr lang="ja-JP" altLang="en-US" sz="1200" b="1" i="1" kern="100" dirty="0">
                <a:solidFill>
                  <a:srgbClr val="2F5496"/>
                </a:solidFill>
                <a:effectLst/>
                <a:ea typeface="ＭＳ ゴシック" panose="020B0609070205080204" pitchFamily="49" charset="-128"/>
                <a:cs typeface="Times New Roman" panose="02020603050405020304" pitchFamily="18" charset="0"/>
              </a:rPr>
              <a:t>今後の補助金申請には不可欠なものに</a:t>
            </a:r>
            <a:endParaRPr lang="ja-JP" sz="1200" kern="100" dirty="0">
              <a:effectLst/>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D3C89344-F917-557D-FAA5-95AF1B13EBB3}"/>
              </a:ext>
            </a:extLst>
          </p:cNvPr>
          <p:cNvSpPr/>
          <p:nvPr/>
        </p:nvSpPr>
        <p:spPr>
          <a:xfrm>
            <a:off x="334011" y="5967341"/>
            <a:ext cx="2741037" cy="1887547"/>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を取得し、</a:t>
            </a:r>
            <a:r>
              <a:rPr lang="en-US" altLang="ja-JP" sz="1100" kern="100" dirty="0">
                <a:solidFill>
                  <a:srgbClr val="000000"/>
                </a:solidFill>
                <a:ea typeface="ＭＳ ゴシック" panose="020B0609070205080204" pitchFamily="49" charset="-128"/>
                <a:cs typeface="Times New Roman" panose="02020603050405020304" pitchFamily="18" charset="0"/>
              </a:rPr>
              <a:t>J</a:t>
            </a:r>
            <a:r>
              <a:rPr lang="ja-JP" altLang="en-US" sz="1100" kern="100" dirty="0">
                <a:solidFill>
                  <a:srgbClr val="000000"/>
                </a:solidFill>
                <a:ea typeface="ＭＳ ゴシック" panose="020B0609070205080204" pitchFamily="49" charset="-128"/>
                <a:cs typeface="Times New Roman" panose="02020603050405020304" pitchFamily="18" charset="0"/>
              </a:rPr>
              <a:t>グランツ（電子申請システム）を利用した補助金や申請の例として・・・</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小規模事業者持続化補助金</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ものづくり補助金</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事業継続力強化計画</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　</a:t>
            </a:r>
            <a:r>
              <a:rPr lang="ja-JP" altLang="en-US" sz="1100" u="sng" kern="100" dirty="0">
                <a:solidFill>
                  <a:srgbClr val="000000"/>
                </a:solidFill>
                <a:ea typeface="ＭＳ ゴシック" panose="020B0609070205080204" pitchFamily="49" charset="-128"/>
                <a:cs typeface="Times New Roman" panose="02020603050405020304" pitchFamily="18" charset="0"/>
              </a:rPr>
              <a:t>経営力向上計画</a:t>
            </a:r>
            <a:endParaRPr lang="en-US" altLang="ja-JP" sz="1100" u="sng" kern="100" dirty="0">
              <a:solidFill>
                <a:srgbClr val="000000"/>
              </a:solidFill>
              <a:ea typeface="ＭＳ ゴシック" panose="020B0609070205080204" pitchFamily="49"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などがあり、今後の申請には</a:t>
            </a:r>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を取得した、</a:t>
            </a:r>
            <a:r>
              <a:rPr lang="en-US" altLang="ja-JP" sz="1100" kern="100" dirty="0">
                <a:solidFill>
                  <a:srgbClr val="000000"/>
                </a:solidFill>
                <a:ea typeface="ＭＳ ゴシック" panose="020B0609070205080204" pitchFamily="49" charset="-128"/>
                <a:cs typeface="Times New Roman" panose="02020603050405020304" pitchFamily="18" charset="0"/>
              </a:rPr>
              <a:t>J</a:t>
            </a:r>
            <a:r>
              <a:rPr lang="ja-JP" altLang="en-US" sz="1100" kern="100" dirty="0">
                <a:solidFill>
                  <a:srgbClr val="000000"/>
                </a:solidFill>
                <a:ea typeface="ＭＳ ゴシック" panose="020B0609070205080204" pitchFamily="49" charset="-128"/>
                <a:cs typeface="Times New Roman" panose="02020603050405020304" pitchFamily="18" charset="0"/>
              </a:rPr>
              <a:t>グランツ申請が必須になります。</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endParaRPr lang="ja-JP" sz="1200" kern="100" dirty="0">
              <a:effectLst/>
              <a:ea typeface="ＭＳ 明朝" panose="02020609040205080304" pitchFamily="17" charset="-128"/>
              <a:cs typeface="Times New Roman" panose="02020603050405020304" pitchFamily="18" charset="0"/>
            </a:endParaRPr>
          </a:p>
        </p:txBody>
      </p:sp>
      <p:sp>
        <p:nvSpPr>
          <p:cNvPr id="34" name="正方形/長方形 33">
            <a:extLst>
              <a:ext uri="{FF2B5EF4-FFF2-40B4-BE49-F238E27FC236}">
                <a16:creationId xmlns:a16="http://schemas.microsoft.com/office/drawing/2014/main" id="{CD5D999A-1769-A8C6-EB6C-AA1178DE3B92}"/>
              </a:ext>
            </a:extLst>
          </p:cNvPr>
          <p:cNvSpPr/>
          <p:nvPr/>
        </p:nvSpPr>
        <p:spPr>
          <a:xfrm>
            <a:off x="352391" y="8246956"/>
            <a:ext cx="2821750" cy="1262131"/>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ja-JP"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「Ｇビズ</a:t>
            </a:r>
            <a:r>
              <a:rPr lang="en-US"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ID</a:t>
            </a:r>
            <a:r>
              <a:rPr lang="ja-JP"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」の詳細については、下記の</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ja-JP" sz="11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ホームページをご覧ください。</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endParaRPr lang="en-US" altLang="ja-JP" sz="1100" kern="100" dirty="0">
              <a:solidFill>
                <a:srgbClr val="000000"/>
              </a:solidFill>
              <a:ea typeface="ＭＳ ゴシック" panose="020B0609070205080204" pitchFamily="49" charset="-128"/>
              <a:cs typeface="Times New Roman" panose="02020603050405020304" pitchFamily="18" charset="0"/>
            </a:endParaRPr>
          </a:p>
        </p:txBody>
      </p:sp>
      <p:pic>
        <p:nvPicPr>
          <p:cNvPr id="38" name="図 37">
            <a:extLst>
              <a:ext uri="{FF2B5EF4-FFF2-40B4-BE49-F238E27FC236}">
                <a16:creationId xmlns:a16="http://schemas.microsoft.com/office/drawing/2014/main" id="{A43F4596-C08C-E779-CF64-CCE317C80450}"/>
              </a:ext>
            </a:extLst>
          </p:cNvPr>
          <p:cNvPicPr>
            <a:picLocks noChangeAspect="1"/>
          </p:cNvPicPr>
          <p:nvPr/>
        </p:nvPicPr>
        <p:blipFill>
          <a:blip r:embed="rId4"/>
          <a:srcRect l="27645" t="68715" r="46982" b="21743"/>
          <a:stretch/>
        </p:blipFill>
        <p:spPr>
          <a:xfrm>
            <a:off x="420776" y="8878022"/>
            <a:ext cx="2684981" cy="532208"/>
          </a:xfrm>
          <a:prstGeom prst="rect">
            <a:avLst/>
          </a:prstGeom>
        </p:spPr>
      </p:pic>
      <p:sp>
        <p:nvSpPr>
          <p:cNvPr id="39" name="正方形/長方形 38">
            <a:extLst>
              <a:ext uri="{FF2B5EF4-FFF2-40B4-BE49-F238E27FC236}">
                <a16:creationId xmlns:a16="http://schemas.microsoft.com/office/drawing/2014/main" id="{21D2145D-D229-AAD1-5DA0-62EDD691AA2F}"/>
              </a:ext>
            </a:extLst>
          </p:cNvPr>
          <p:cNvSpPr/>
          <p:nvPr/>
        </p:nvSpPr>
        <p:spPr>
          <a:xfrm>
            <a:off x="364719" y="7942234"/>
            <a:ext cx="2931255" cy="26011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a typeface="ＭＳ ゴシック" panose="020B0609070205080204" pitchFamily="49" charset="-128"/>
                <a:cs typeface="Times New Roman" panose="02020603050405020304" pitchFamily="18" charset="0"/>
              </a:rPr>
              <a:t>⑥問い合わせ先</a:t>
            </a:r>
            <a:endParaRPr lang="ja-JP" sz="1200" kern="100" dirty="0">
              <a:effectLst/>
              <a:ea typeface="ＭＳ 明朝" panose="02020609040205080304" pitchFamily="17" charset="-128"/>
              <a:cs typeface="Times New Roman" panose="02020603050405020304" pitchFamily="18" charset="0"/>
            </a:endParaRPr>
          </a:p>
        </p:txBody>
      </p:sp>
      <p:sp>
        <p:nvSpPr>
          <p:cNvPr id="40" name="正方形/長方形 39">
            <a:extLst>
              <a:ext uri="{FF2B5EF4-FFF2-40B4-BE49-F238E27FC236}">
                <a16:creationId xmlns:a16="http://schemas.microsoft.com/office/drawing/2014/main" id="{C3DF5D0A-2E5F-2D65-29AC-C88E02041904}"/>
              </a:ext>
            </a:extLst>
          </p:cNvPr>
          <p:cNvSpPr/>
          <p:nvPr/>
        </p:nvSpPr>
        <p:spPr>
          <a:xfrm>
            <a:off x="555912" y="9834493"/>
            <a:ext cx="2635944" cy="5629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000" b="1" kern="100" dirty="0">
                <a:solidFill>
                  <a:srgbClr val="2F5496"/>
                </a:solidFill>
                <a:ea typeface="ＭＳ ゴシック" panose="020B0609070205080204" pitchFamily="49" charset="-128"/>
                <a:cs typeface="Times New Roman" panose="02020603050405020304" pitchFamily="18" charset="0"/>
              </a:rPr>
              <a:t>登録の方法など、わからないことがありましたら商工会に相談ください！</a:t>
            </a:r>
            <a:endParaRPr lang="ja-JP" sz="1000" kern="100" dirty="0">
              <a:effectLst/>
              <a:ea typeface="ＭＳ 明朝" panose="02020609040205080304" pitchFamily="17" charset="-128"/>
              <a:cs typeface="Times New Roman" panose="02020603050405020304" pitchFamily="18" charset="0"/>
            </a:endParaRPr>
          </a:p>
        </p:txBody>
      </p:sp>
      <p:sp>
        <p:nvSpPr>
          <p:cNvPr id="42" name="思考の吹き出し: 雲形 41">
            <a:extLst>
              <a:ext uri="{FF2B5EF4-FFF2-40B4-BE49-F238E27FC236}">
                <a16:creationId xmlns:a16="http://schemas.microsoft.com/office/drawing/2014/main" id="{8F83FE59-21DA-3AEC-B9BC-C028D79FC6F7}"/>
              </a:ext>
            </a:extLst>
          </p:cNvPr>
          <p:cNvSpPr/>
          <p:nvPr/>
        </p:nvSpPr>
        <p:spPr>
          <a:xfrm>
            <a:off x="141189" y="9812035"/>
            <a:ext cx="3300365" cy="607881"/>
          </a:xfrm>
          <a:prstGeom prst="cloudCallout">
            <a:avLst>
              <a:gd name="adj1" fmla="val 40129"/>
              <a:gd name="adj2" fmla="val -83530"/>
            </a:avLst>
          </a:prstGeom>
          <a:noFill/>
          <a:ln w="127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a:extLst>
              <a:ext uri="{FF2B5EF4-FFF2-40B4-BE49-F238E27FC236}">
                <a16:creationId xmlns:a16="http://schemas.microsoft.com/office/drawing/2014/main" id="{D4F202BA-6C72-E51C-7B25-AB43AD7A1105}"/>
              </a:ext>
            </a:extLst>
          </p:cNvPr>
          <p:cNvPicPr>
            <a:picLocks noChangeAspect="1"/>
          </p:cNvPicPr>
          <p:nvPr/>
        </p:nvPicPr>
        <p:blipFill>
          <a:blip r:embed="rId5"/>
          <a:srcRect l="34763" t="45190" r="13811" b="18394"/>
          <a:stretch/>
        </p:blipFill>
        <p:spPr>
          <a:xfrm>
            <a:off x="3371338" y="5350769"/>
            <a:ext cx="4135025" cy="2030327"/>
          </a:xfrm>
          <a:prstGeom prst="rect">
            <a:avLst/>
          </a:prstGeom>
        </p:spPr>
      </p:pic>
      <p:sp>
        <p:nvSpPr>
          <p:cNvPr id="19" name="正方形/長方形 18">
            <a:extLst>
              <a:ext uri="{FF2B5EF4-FFF2-40B4-BE49-F238E27FC236}">
                <a16:creationId xmlns:a16="http://schemas.microsoft.com/office/drawing/2014/main" id="{8F8D8E11-8695-5C58-1395-3E61024B213B}"/>
              </a:ext>
            </a:extLst>
          </p:cNvPr>
          <p:cNvSpPr/>
          <p:nvPr/>
        </p:nvSpPr>
        <p:spPr>
          <a:xfrm>
            <a:off x="3356787" y="4322046"/>
            <a:ext cx="3580347" cy="3117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a typeface="ＭＳ ゴシック" panose="020B0609070205080204" pitchFamily="49" charset="-128"/>
                <a:cs typeface="Times New Roman" panose="02020603050405020304" pitchFamily="18" charset="0"/>
              </a:rPr>
              <a:t>④補助金申請には</a:t>
            </a:r>
            <a:r>
              <a:rPr lang="ja-JP" altLang="ja-JP" sz="1200" b="1" i="1" kern="100" dirty="0">
                <a:solidFill>
                  <a:srgbClr val="2F5496"/>
                </a:solidFill>
                <a:effectLst/>
                <a:ea typeface="ＭＳ ゴシック" panose="020B0609070205080204" pitchFamily="49" charset="-128"/>
                <a:cs typeface="Times New Roman" panose="02020603050405020304" pitchFamily="18" charset="0"/>
              </a:rPr>
              <a:t>ＧビズＩＤ</a:t>
            </a:r>
            <a:r>
              <a:rPr lang="ja-JP" altLang="en-US" sz="1200" b="1" i="1" kern="100" dirty="0">
                <a:solidFill>
                  <a:srgbClr val="2F5496"/>
                </a:solidFill>
                <a:effectLst/>
                <a:ea typeface="ＭＳ ゴシック" panose="020B0609070205080204" pitchFamily="49" charset="-128"/>
                <a:cs typeface="Times New Roman" panose="02020603050405020304" pitchFamily="18" charset="0"/>
              </a:rPr>
              <a:t>プライムが必要</a:t>
            </a:r>
            <a:endParaRPr lang="ja-JP" sz="1200" kern="100" dirty="0">
              <a:effectLst/>
              <a:ea typeface="ＭＳ 明朝" panose="02020609040205080304" pitchFamily="17" charset="-128"/>
              <a:cs typeface="Times New Roman" panose="02020603050405020304" pitchFamily="18" charset="0"/>
            </a:endParaRPr>
          </a:p>
        </p:txBody>
      </p:sp>
      <p:pic>
        <p:nvPicPr>
          <p:cNvPr id="21" name="図 20">
            <a:extLst>
              <a:ext uri="{FF2B5EF4-FFF2-40B4-BE49-F238E27FC236}">
                <a16:creationId xmlns:a16="http://schemas.microsoft.com/office/drawing/2014/main" id="{46DBCB7F-3DA0-F7A4-5E30-14072EF6ED86}"/>
              </a:ext>
            </a:extLst>
          </p:cNvPr>
          <p:cNvPicPr>
            <a:picLocks noChangeAspect="1"/>
          </p:cNvPicPr>
          <p:nvPr/>
        </p:nvPicPr>
        <p:blipFill>
          <a:blip r:embed="rId6"/>
          <a:srcRect l="34685" t="33782" r="13920" b="28734"/>
          <a:stretch/>
        </p:blipFill>
        <p:spPr>
          <a:xfrm>
            <a:off x="3371338" y="8612540"/>
            <a:ext cx="4172857" cy="1871027"/>
          </a:xfrm>
          <a:prstGeom prst="rect">
            <a:avLst/>
          </a:prstGeom>
        </p:spPr>
      </p:pic>
      <p:sp>
        <p:nvSpPr>
          <p:cNvPr id="22" name="正方形/長方形 21">
            <a:extLst>
              <a:ext uri="{FF2B5EF4-FFF2-40B4-BE49-F238E27FC236}">
                <a16:creationId xmlns:a16="http://schemas.microsoft.com/office/drawing/2014/main" id="{26EA1427-74B6-07F1-967F-B65692AEC8BB}"/>
              </a:ext>
            </a:extLst>
          </p:cNvPr>
          <p:cNvSpPr/>
          <p:nvPr/>
        </p:nvSpPr>
        <p:spPr>
          <a:xfrm>
            <a:off x="3377537" y="4645717"/>
            <a:ext cx="4045528" cy="634668"/>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には</a:t>
            </a:r>
            <a:r>
              <a:rPr lang="en-US" altLang="ja-JP" sz="1100" kern="100" dirty="0">
                <a:solidFill>
                  <a:srgbClr val="000000"/>
                </a:solidFill>
                <a:ea typeface="ＭＳ ゴシック" panose="020B0609070205080204" pitchFamily="49" charset="-128"/>
                <a:cs typeface="Times New Roman" panose="02020603050405020304" pitchFamily="18" charset="0"/>
              </a:rPr>
              <a:t>3</a:t>
            </a:r>
            <a:r>
              <a:rPr lang="ja-JP" altLang="en-US" sz="1100" kern="100" dirty="0">
                <a:solidFill>
                  <a:srgbClr val="000000"/>
                </a:solidFill>
                <a:ea typeface="ＭＳ ゴシック" panose="020B0609070205080204" pitchFamily="49" charset="-128"/>
                <a:cs typeface="Times New Roman" panose="02020603050405020304" pitchFamily="18" charset="0"/>
              </a:rPr>
              <a:t>種類のアカウントがあり、特に「小規模事業者持続化補助金」や「事業継続力強化計画」申請をする予定の方は</a:t>
            </a:r>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プライムを取得しましょう。</a:t>
            </a:r>
            <a:endParaRPr lang="en-US" altLang="ja-JP" sz="1100" kern="100" dirty="0">
              <a:solidFill>
                <a:srgbClr val="000000"/>
              </a:solidFill>
              <a:ea typeface="ＭＳ ゴシック" panose="020B0609070205080204" pitchFamily="49" charset="-128"/>
              <a:cs typeface="Times New Roman" panose="02020603050405020304" pitchFamily="18" charset="0"/>
            </a:endParaRPr>
          </a:p>
        </p:txBody>
      </p:sp>
      <p:sp>
        <p:nvSpPr>
          <p:cNvPr id="23" name="正方形/長方形 22">
            <a:extLst>
              <a:ext uri="{FF2B5EF4-FFF2-40B4-BE49-F238E27FC236}">
                <a16:creationId xmlns:a16="http://schemas.microsoft.com/office/drawing/2014/main" id="{D8905552-69BB-7B3B-C45F-35C7DC973711}"/>
              </a:ext>
            </a:extLst>
          </p:cNvPr>
          <p:cNvSpPr/>
          <p:nvPr/>
        </p:nvSpPr>
        <p:spPr>
          <a:xfrm>
            <a:off x="3329261" y="7560349"/>
            <a:ext cx="3580347" cy="31178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l"/>
            <a:r>
              <a:rPr lang="ja-JP" altLang="en-US" sz="1200" b="1" i="1" kern="100" dirty="0">
                <a:solidFill>
                  <a:srgbClr val="2F5496"/>
                </a:solidFill>
                <a:ea typeface="ＭＳ ゴシック" panose="020B0609070205080204" pitchFamily="49" charset="-128"/>
                <a:cs typeface="Times New Roman" panose="02020603050405020304" pitchFamily="18" charset="0"/>
              </a:rPr>
              <a:t>⑤</a:t>
            </a:r>
            <a:r>
              <a:rPr lang="ja-JP" altLang="ja-JP" sz="1200" b="1" i="1" kern="100" dirty="0">
                <a:solidFill>
                  <a:srgbClr val="2F5496"/>
                </a:solidFill>
                <a:effectLst/>
                <a:ea typeface="ＭＳ ゴシック" panose="020B0609070205080204" pitchFamily="49" charset="-128"/>
                <a:cs typeface="Times New Roman" panose="02020603050405020304" pitchFamily="18" charset="0"/>
              </a:rPr>
              <a:t>ＧビズＩＤ</a:t>
            </a:r>
            <a:r>
              <a:rPr lang="ja-JP" altLang="en-US" sz="1200" b="1" i="1" kern="100" dirty="0">
                <a:solidFill>
                  <a:srgbClr val="2F5496"/>
                </a:solidFill>
                <a:ea typeface="ＭＳ ゴシック" panose="020B0609070205080204" pitchFamily="49" charset="-128"/>
                <a:cs typeface="Times New Roman" panose="02020603050405020304" pitchFamily="18" charset="0"/>
              </a:rPr>
              <a:t>の取得</a:t>
            </a:r>
            <a:endParaRPr lang="ja-JP" sz="1200" kern="100" dirty="0">
              <a:effectLst/>
              <a:ea typeface="ＭＳ 明朝" panose="02020609040205080304" pitchFamily="17" charset="-128"/>
              <a:cs typeface="Times New Roman" panose="02020603050405020304" pitchFamily="18" charset="0"/>
            </a:endParaRPr>
          </a:p>
        </p:txBody>
      </p:sp>
      <p:sp>
        <p:nvSpPr>
          <p:cNvPr id="25" name="正方形/長方形 24">
            <a:extLst>
              <a:ext uri="{FF2B5EF4-FFF2-40B4-BE49-F238E27FC236}">
                <a16:creationId xmlns:a16="http://schemas.microsoft.com/office/drawing/2014/main" id="{9386336E-0E41-0BD8-7669-D7310BF48AA8}"/>
              </a:ext>
            </a:extLst>
          </p:cNvPr>
          <p:cNvSpPr/>
          <p:nvPr/>
        </p:nvSpPr>
        <p:spPr>
          <a:xfrm>
            <a:off x="3374009" y="7885010"/>
            <a:ext cx="4045528" cy="634668"/>
          </a:xfrm>
          <a:prstGeom prst="rect">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p>
            <a:pPr algn="l"/>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を利用するには下記のものが必要となります。</a:t>
            </a:r>
            <a:endParaRPr lang="en-US" altLang="ja-JP" sz="1100" kern="100" dirty="0">
              <a:solidFill>
                <a:srgbClr val="000000"/>
              </a:solidFill>
              <a:ea typeface="ＭＳ ゴシック" panose="020B0609070205080204" pitchFamily="49" charset="-128"/>
              <a:cs typeface="Times New Roman" panose="02020603050405020304" pitchFamily="18" charset="0"/>
            </a:endParaRPr>
          </a:p>
          <a:p>
            <a:pPr algn="l"/>
            <a:r>
              <a:rPr lang="ja-JP" altLang="en-US" sz="1100" kern="100" dirty="0">
                <a:solidFill>
                  <a:srgbClr val="000000"/>
                </a:solidFill>
                <a:ea typeface="ＭＳ ゴシック" panose="020B0609070205080204" pitchFamily="49" charset="-128"/>
                <a:cs typeface="Times New Roman" panose="02020603050405020304" pitchFamily="18" charset="0"/>
              </a:rPr>
              <a:t>特に</a:t>
            </a:r>
            <a:r>
              <a:rPr lang="en-US" altLang="ja-JP" sz="1100" kern="100" dirty="0">
                <a:solidFill>
                  <a:srgbClr val="000000"/>
                </a:solidFill>
                <a:ea typeface="ＭＳ ゴシック" panose="020B0609070205080204" pitchFamily="49" charset="-128"/>
                <a:cs typeface="Times New Roman" panose="02020603050405020304" pitchFamily="18" charset="0"/>
              </a:rPr>
              <a:t>G</a:t>
            </a:r>
            <a:r>
              <a:rPr lang="ja-JP" altLang="en-US" sz="1100" kern="100" dirty="0">
                <a:solidFill>
                  <a:srgbClr val="000000"/>
                </a:solidFill>
                <a:ea typeface="ＭＳ ゴシック" panose="020B0609070205080204" pitchFamily="49" charset="-128"/>
                <a:cs typeface="Times New Roman" panose="02020603050405020304" pitchFamily="18" charset="0"/>
              </a:rPr>
              <a:t>ビズ</a:t>
            </a:r>
            <a:r>
              <a:rPr lang="en-US" altLang="ja-JP" sz="1100" kern="100" dirty="0">
                <a:solidFill>
                  <a:srgbClr val="000000"/>
                </a:solidFill>
                <a:ea typeface="ＭＳ ゴシック" panose="020B0609070205080204" pitchFamily="49" charset="-128"/>
                <a:cs typeface="Times New Roman" panose="02020603050405020304" pitchFamily="18" charset="0"/>
              </a:rPr>
              <a:t>ID</a:t>
            </a:r>
            <a:r>
              <a:rPr lang="ja-JP" altLang="en-US" sz="1100" kern="100" dirty="0">
                <a:solidFill>
                  <a:srgbClr val="000000"/>
                </a:solidFill>
                <a:ea typeface="ＭＳ ゴシック" panose="020B0609070205080204" pitchFamily="49" charset="-128"/>
                <a:cs typeface="Times New Roman" panose="02020603050405020304" pitchFamily="18" charset="0"/>
              </a:rPr>
              <a:t>プライムの場合、審査に約</a:t>
            </a:r>
            <a:r>
              <a:rPr lang="en-US" altLang="ja-JP" sz="1100" kern="100" dirty="0">
                <a:solidFill>
                  <a:srgbClr val="000000"/>
                </a:solidFill>
                <a:ea typeface="ＭＳ ゴシック" panose="020B0609070205080204" pitchFamily="49" charset="-128"/>
                <a:cs typeface="Times New Roman" panose="02020603050405020304" pitchFamily="18" charset="0"/>
              </a:rPr>
              <a:t>2</a:t>
            </a:r>
            <a:r>
              <a:rPr lang="ja-JP" altLang="en-US" sz="1100" kern="100" dirty="0">
                <a:solidFill>
                  <a:srgbClr val="000000"/>
                </a:solidFill>
                <a:ea typeface="ＭＳ ゴシック" panose="020B0609070205080204" pitchFamily="49" charset="-128"/>
                <a:cs typeface="Times New Roman" panose="02020603050405020304" pitchFamily="18" charset="0"/>
              </a:rPr>
              <a:t>週間ほど時間を要するため、余裕をもった対応が必要です。</a:t>
            </a:r>
            <a:endParaRPr lang="en-US" altLang="ja-JP" sz="1100" kern="100" dirty="0">
              <a:solidFill>
                <a:srgbClr val="000000"/>
              </a:solidFill>
              <a:ea typeface="ＭＳ ゴシック" panose="020B0609070205080204" pitchFamily="49" charset="-128"/>
              <a:cs typeface="Times New Roman" panose="02020603050405020304" pitchFamily="18" charset="0"/>
            </a:endParaRPr>
          </a:p>
        </p:txBody>
      </p:sp>
      <p:cxnSp>
        <p:nvCxnSpPr>
          <p:cNvPr id="16" name="直線矢印コネクタ 15">
            <a:extLst>
              <a:ext uri="{FF2B5EF4-FFF2-40B4-BE49-F238E27FC236}">
                <a16:creationId xmlns:a16="http://schemas.microsoft.com/office/drawing/2014/main" id="{4502E721-FC5E-15FA-B8C0-E1CD1E15AE9A}"/>
              </a:ext>
            </a:extLst>
          </p:cNvPr>
          <p:cNvCxnSpPr>
            <a:cxnSpLocks/>
          </p:cNvCxnSpPr>
          <p:nvPr/>
        </p:nvCxnSpPr>
        <p:spPr>
          <a:xfrm>
            <a:off x="3852212" y="6527930"/>
            <a:ext cx="0" cy="7089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A878C81-A88D-9BB0-A710-2F0F1B5F55F9}"/>
              </a:ext>
            </a:extLst>
          </p:cNvPr>
          <p:cNvSpPr txBox="1"/>
          <p:nvPr/>
        </p:nvSpPr>
        <p:spPr>
          <a:xfrm>
            <a:off x="3549524" y="7236919"/>
            <a:ext cx="1038758" cy="276999"/>
          </a:xfrm>
          <a:prstGeom prst="rect">
            <a:avLst/>
          </a:prstGeom>
          <a:noFill/>
        </p:spPr>
        <p:txBody>
          <a:bodyPr wrap="square" rtlCol="0">
            <a:spAutoFit/>
          </a:bodyPr>
          <a:lstStyle/>
          <a:p>
            <a:r>
              <a:rPr kumimoji="1" lang="ja-JP" altLang="en-US" sz="1200" u="sng" dirty="0"/>
              <a:t>おすすめ！</a:t>
            </a:r>
          </a:p>
        </p:txBody>
      </p:sp>
      <p:sp>
        <p:nvSpPr>
          <p:cNvPr id="12" name="テキスト ボックス 11">
            <a:extLst>
              <a:ext uri="{FF2B5EF4-FFF2-40B4-BE49-F238E27FC236}">
                <a16:creationId xmlns:a16="http://schemas.microsoft.com/office/drawing/2014/main" id="{A2504A81-9392-2782-CC9E-DF54859E9ADA}"/>
              </a:ext>
            </a:extLst>
          </p:cNvPr>
          <p:cNvSpPr txBox="1"/>
          <p:nvPr/>
        </p:nvSpPr>
        <p:spPr>
          <a:xfrm>
            <a:off x="5681596" y="7432056"/>
            <a:ext cx="1688817" cy="230832"/>
          </a:xfrm>
          <a:prstGeom prst="rect">
            <a:avLst/>
          </a:prstGeom>
          <a:noFill/>
        </p:spPr>
        <p:txBody>
          <a:bodyPr wrap="square" rtlCol="0">
            <a:spAutoFit/>
          </a:bodyPr>
          <a:lstStyle/>
          <a:p>
            <a:r>
              <a:rPr kumimoji="1" lang="en-US" altLang="ja-JP" sz="900" dirty="0"/>
              <a:t>【</a:t>
            </a:r>
            <a:r>
              <a:rPr kumimoji="1" lang="ja-JP" altLang="en-US" sz="900" dirty="0"/>
              <a:t>経済産業省の資料より抜粋</a:t>
            </a:r>
            <a:r>
              <a:rPr kumimoji="1" lang="en-US" altLang="ja-JP" sz="900" dirty="0"/>
              <a:t>】</a:t>
            </a:r>
            <a:endParaRPr kumimoji="1" lang="ja-JP" altLang="en-US" sz="900" dirty="0"/>
          </a:p>
        </p:txBody>
      </p:sp>
      <p:sp>
        <p:nvSpPr>
          <p:cNvPr id="15" name="テキスト ボックス 14">
            <a:extLst>
              <a:ext uri="{FF2B5EF4-FFF2-40B4-BE49-F238E27FC236}">
                <a16:creationId xmlns:a16="http://schemas.microsoft.com/office/drawing/2014/main" id="{98DB0151-B103-B8CD-8E92-B57A04565851}"/>
              </a:ext>
            </a:extLst>
          </p:cNvPr>
          <p:cNvSpPr txBox="1"/>
          <p:nvPr/>
        </p:nvSpPr>
        <p:spPr>
          <a:xfrm>
            <a:off x="5591080" y="10413207"/>
            <a:ext cx="1688817" cy="230832"/>
          </a:xfrm>
          <a:prstGeom prst="rect">
            <a:avLst/>
          </a:prstGeom>
          <a:noFill/>
        </p:spPr>
        <p:txBody>
          <a:bodyPr wrap="square" rtlCol="0">
            <a:spAutoFit/>
          </a:bodyPr>
          <a:lstStyle/>
          <a:p>
            <a:r>
              <a:rPr kumimoji="1" lang="en-US" altLang="ja-JP" sz="900" dirty="0"/>
              <a:t>【</a:t>
            </a:r>
            <a:r>
              <a:rPr kumimoji="1" lang="ja-JP" altLang="en-US" sz="900" dirty="0"/>
              <a:t>経済産業省の資料より抜粋</a:t>
            </a:r>
            <a:r>
              <a:rPr kumimoji="1" lang="en-US" altLang="ja-JP" sz="900" dirty="0"/>
              <a:t>】</a:t>
            </a:r>
            <a:endParaRPr kumimoji="1" lang="ja-JP" altLang="en-US" sz="900" dirty="0"/>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07DBA1C-FB2B-EF17-37CC-AB329D1B24C2}"/>
              </a:ext>
            </a:extLst>
          </p:cNvPr>
          <p:cNvPicPr>
            <a:picLocks noChangeAspect="1"/>
          </p:cNvPicPr>
          <p:nvPr/>
        </p:nvPicPr>
        <p:blipFill>
          <a:blip r:embed="rId2"/>
          <a:stretch>
            <a:fillRect/>
          </a:stretch>
        </p:blipFill>
        <p:spPr>
          <a:xfrm>
            <a:off x="310317" y="306140"/>
            <a:ext cx="6940628" cy="240028"/>
          </a:xfrm>
          <a:prstGeom prst="rect">
            <a:avLst/>
          </a:prstGeom>
        </p:spPr>
      </p:pic>
      <p:sp>
        <p:nvSpPr>
          <p:cNvPr id="6" name="正方形/長方形 5">
            <a:extLst>
              <a:ext uri="{FF2B5EF4-FFF2-40B4-BE49-F238E27FC236}">
                <a16:creationId xmlns:a16="http://schemas.microsoft.com/office/drawing/2014/main" id="{81CCE5F8-0923-D293-2A98-C3E142555C47}"/>
              </a:ext>
            </a:extLst>
          </p:cNvPr>
          <p:cNvSpPr/>
          <p:nvPr/>
        </p:nvSpPr>
        <p:spPr>
          <a:xfrm>
            <a:off x="280021" y="565549"/>
            <a:ext cx="7101010" cy="20116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R="3508375"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5105208D-AD8B-8BFF-2A06-8E952F5828AE}"/>
              </a:ext>
            </a:extLst>
          </p:cNvPr>
          <p:cNvSpPr txBox="1"/>
          <p:nvPr/>
        </p:nvSpPr>
        <p:spPr>
          <a:xfrm>
            <a:off x="275110" y="2685317"/>
            <a:ext cx="4553498"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2024</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9</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11</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月期見通し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567772BE-E7DD-3E30-CD50-807184AC42FE}"/>
              </a:ext>
            </a:extLst>
          </p:cNvPr>
          <p:cNvSpPr/>
          <p:nvPr/>
        </p:nvSpPr>
        <p:spPr>
          <a:xfrm>
            <a:off x="310317" y="3060493"/>
            <a:ext cx="7070714" cy="2121475"/>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547544"/>
            <a:ext cx="3519097" cy="2738261"/>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10D4F8DF-7D3D-D4E6-617D-AFCA746AB844}"/>
              </a:ext>
            </a:extLst>
          </p:cNvPr>
          <p:cNvSpPr/>
          <p:nvPr/>
        </p:nvSpPr>
        <p:spPr>
          <a:xfrm>
            <a:off x="3861934" y="8632258"/>
            <a:ext cx="3519097" cy="17068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indent="139700" algn="l">
              <a:lnSpc>
                <a:spcPts val="1850"/>
              </a:lnSpc>
            </a:pPr>
            <a:r>
              <a:rPr lang="en-US" sz="11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テキスト ボックス 2">
            <a:extLst>
              <a:ext uri="{FF2B5EF4-FFF2-40B4-BE49-F238E27FC236}">
                <a16:creationId xmlns:a16="http://schemas.microsoft.com/office/drawing/2014/main" id="{75E26DE6-A67B-C768-0B46-56ABDAEC1236}"/>
              </a:ext>
            </a:extLst>
          </p:cNvPr>
          <p:cNvSpPr txBox="1">
            <a:spLocks noChangeArrowheads="1"/>
          </p:cNvSpPr>
          <p:nvPr/>
        </p:nvSpPr>
        <p:spPr bwMode="auto">
          <a:xfrm>
            <a:off x="3845674" y="8354634"/>
            <a:ext cx="14859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▸岐阜県最低賃金</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310317" y="5547545"/>
            <a:ext cx="3254290" cy="4791593"/>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75110" y="5259987"/>
            <a:ext cx="7037338" cy="276999"/>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330575" algn="l"/>
              </a:tabLst>
            </a:pP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26BC2E21-8967-5CDB-50D5-B5B899101266}"/>
              </a:ext>
            </a:extLst>
          </p:cNvPr>
          <p:cNvSpPr txBox="1"/>
          <p:nvPr/>
        </p:nvSpPr>
        <p:spPr>
          <a:xfrm>
            <a:off x="244922" y="551555"/>
            <a:ext cx="4209443" cy="430887"/>
          </a:xfrm>
          <a:prstGeom prst="rect">
            <a:avLst/>
          </a:prstGeom>
          <a:noFill/>
        </p:spPr>
        <p:txBody>
          <a:bodyPr wrap="square">
            <a:spAutoFit/>
          </a:bodyPr>
          <a:lstStyle/>
          <a:p>
            <a:pPr marR="152400"/>
            <a:r>
              <a:rPr lang="ja-JP" altLang="en-US" sz="1100" b="1" dirty="0">
                <a:latin typeface="ＭＳ ゴシック" panose="020B0609070205080204" pitchFamily="49" charset="-128"/>
                <a:ea typeface="ＭＳ ゴシック" panose="020B0609070205080204" pitchFamily="49" charset="-128"/>
              </a:rPr>
              <a:t>前月から一転して改善が見られるも、現状維持が続く</a:t>
            </a:r>
            <a:r>
              <a:rPr lang="ja-JP" altLang="ja-JP" sz="1100" b="1" dirty="0">
                <a:effectLst/>
                <a:latin typeface="ＭＳ ゴシック" panose="020B0609070205080204" pitchFamily="49" charset="-128"/>
                <a:ea typeface="ＭＳ ゴシック" panose="020B0609070205080204" pitchFamily="49" charset="-128"/>
              </a:rPr>
              <a:t>小規模企業景況</a:t>
            </a:r>
            <a:endParaRPr lang="ja-JP" altLang="ja-JP" sz="1050" b="1" dirty="0">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172953C3-F045-E5BE-D5AB-E89775272958}"/>
              </a:ext>
            </a:extLst>
          </p:cNvPr>
          <p:cNvSpPr txBox="1"/>
          <p:nvPr/>
        </p:nvSpPr>
        <p:spPr>
          <a:xfrm>
            <a:off x="251918" y="957422"/>
            <a:ext cx="3972178" cy="1615827"/>
          </a:xfrm>
          <a:prstGeom prst="rect">
            <a:avLst/>
          </a:prstGeom>
          <a:noFill/>
        </p:spPr>
        <p:txBody>
          <a:bodyPr wrap="square" rtlCol="0">
            <a:spAutoFit/>
          </a:bodyPr>
          <a:lstStyle/>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全国の商工会経営指導員が実施した</a:t>
            </a:r>
            <a:r>
              <a:rPr lang="en-US" altLang="ja-JP" sz="1100" dirty="0">
                <a:solidFill>
                  <a:srgbClr val="000000"/>
                </a:solidFill>
                <a:latin typeface="ＭＳ ゴシック" panose="020B0609070205080204" pitchFamily="49" charset="-128"/>
                <a:ea typeface="ＭＳ ゴシック" panose="020B0609070205080204" pitchFamily="49" charset="-128"/>
              </a:rPr>
              <a:t>2024</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年</a:t>
            </a:r>
            <a:r>
              <a:rPr lang="en-US" altLang="ja-JP" sz="110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月期の小規模事業</a:t>
            </a:r>
            <a:r>
              <a:rPr lang="ja-JP" altLang="en-US" sz="1100" dirty="0">
                <a:solidFill>
                  <a:srgbClr val="000000"/>
                </a:solidFill>
                <a:latin typeface="ＭＳ ゴシック" panose="020B0609070205080204" pitchFamily="49" charset="-128"/>
                <a:ea typeface="ＭＳ ゴシック" panose="020B0609070205080204" pitchFamily="49" charset="-128"/>
              </a:rPr>
              <a:t>景況</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調査の結果です。</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月期の産業全体の景況は、採算</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がわずかに上昇、売上額・資金繰り・業況</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dirty="0">
                <a:solidFill>
                  <a:srgbClr val="000000"/>
                </a:solidFill>
                <a:latin typeface="ＭＳ ゴシック" panose="020B0609070205080204" pitchFamily="49" charset="-128"/>
                <a:ea typeface="ＭＳ ゴシック" panose="020B0609070205080204" pitchFamily="49" charset="-128"/>
              </a:rPr>
              <a:t>は小幅に上昇しました</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。主に、建設業の大幅な上昇が全体をけん引しました。その他の業種については、全体的に現状維持といった状況</a:t>
            </a:r>
            <a:r>
              <a:rPr lang="ja-JP" altLang="en-US" sz="1100" dirty="0">
                <a:solidFill>
                  <a:srgbClr val="000000"/>
                </a:solidFill>
                <a:latin typeface="ＭＳ ゴシック" panose="020B0609070205080204" pitchFamily="49" charset="-128"/>
                <a:ea typeface="ＭＳ ゴシック" panose="020B0609070205080204" pitchFamily="49" charset="-128"/>
              </a:rPr>
              <a:t>でし</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た。一部の業種において、コスト高に落ち着きが見られ、徐々に価格転嫁が進められていることが、低下傾向が止まった一因としてあげられます。</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全国商工会連合会</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７月期小規模事業者</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景気</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動向</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調査</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endPar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250D4203-745D-F7A6-AFF9-FAD0DC71AF03}"/>
              </a:ext>
            </a:extLst>
          </p:cNvPr>
          <p:cNvSpPr txBox="1"/>
          <p:nvPr/>
        </p:nvSpPr>
        <p:spPr>
          <a:xfrm>
            <a:off x="4363424" y="2935453"/>
            <a:ext cx="3025330" cy="2200602"/>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dirty="0">
                <a:solidFill>
                  <a:srgbClr val="000000"/>
                </a:solidFill>
                <a:latin typeface="ＭＳ ゴシック" panose="020B0609070205080204" pitchFamily="49" charset="-128"/>
                <a:ea typeface="ＭＳ ゴシック" panose="020B0609070205080204" pitchFamily="49" charset="-128"/>
              </a:rPr>
              <a:t>　円安の好影響を受けている業種は自動車関連の輸出企業、インバウンド等の国内観光業に限定されており、全般的にはコスト上昇による悪影響を吸収しきれていない企業が多数です。先行き不透明感から不要不急の設備投資を遅らせる動きがあります。</a:t>
            </a:r>
            <a:endParaRPr lang="en-US" altLang="ja-JP" sz="1100" dirty="0">
              <a:solidFill>
                <a:srgbClr val="000000"/>
              </a:solidFill>
              <a:latin typeface="ＭＳ ゴシック" panose="020B0609070205080204" pitchFamily="49" charset="-128"/>
              <a:ea typeface="ＭＳ ゴシック" panose="020B0609070205080204" pitchFamily="49" charset="-128"/>
            </a:endParaRPr>
          </a:p>
          <a:p>
            <a:r>
              <a:rPr lang="ja-JP" altLang="en-US" sz="1100" dirty="0">
                <a:solidFill>
                  <a:srgbClr val="000000"/>
                </a:solidFill>
                <a:latin typeface="ＭＳ ゴシック" panose="020B0609070205080204" pitchFamily="49" charset="-128"/>
                <a:ea typeface="ＭＳ ゴシック" panose="020B0609070205080204" pitchFamily="49" charset="-128"/>
              </a:rPr>
              <a:t>　岐阜</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地域</a:t>
            </a:r>
            <a:r>
              <a:rPr lang="ja-JP" altLang="en-US" sz="1100" dirty="0">
                <a:solidFill>
                  <a:srgbClr val="000000"/>
                </a:solidFill>
                <a:latin typeface="ＭＳ ゴシック" panose="020B0609070205080204" pitchFamily="49" charset="-128"/>
                <a:ea typeface="ＭＳ ゴシック" panose="020B0609070205080204" pitchFamily="49" charset="-128"/>
              </a:rPr>
              <a:t>は、中小・小規模企業は原材料・燃料費・人件費高騰等によって収益が圧迫されています。輸入産業は円安環境下で大幅な利益減を余儀なくされて</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います。</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出典：株式会社</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OKB</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総研　景気指数調査</a:t>
            </a:r>
            <a:r>
              <a:rPr lang="ja-JP" altLang="en-US" sz="800" dirty="0">
                <a:solidFill>
                  <a:srgbClr val="000000"/>
                </a:solidFill>
                <a:latin typeface="ＭＳ ゴシック" panose="020B0609070205080204" pitchFamily="49" charset="-128"/>
                <a:ea typeface="ＭＳ ゴシック" panose="020B0609070205080204" pitchFamily="49" charset="-128"/>
              </a:rPr>
              <a:t>　</a:t>
            </a:r>
            <a:endParaRPr lang="en-US" altLang="ja-JP" sz="80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（公開値の加工編集を行っていおります）</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8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0AF69F40-9CF6-F1FF-B21E-55DE7C6FBFE0}"/>
              </a:ext>
            </a:extLst>
          </p:cNvPr>
          <p:cNvSpPr txBox="1"/>
          <p:nvPr/>
        </p:nvSpPr>
        <p:spPr>
          <a:xfrm>
            <a:off x="318816" y="7436034"/>
            <a:ext cx="3254290" cy="1446550"/>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令和</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6</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年</a:t>
            </a:r>
            <a:r>
              <a:rPr lang="en-US" altLang="ja-JP" sz="1100" dirty="0">
                <a:solidFill>
                  <a:srgbClr val="000000"/>
                </a:solidFill>
                <a:latin typeface="ＭＳ ゴシック" panose="020B0609070205080204" pitchFamily="49" charset="-128"/>
                <a:ea typeface="ＭＳ ゴシック" panose="020B0609070205080204" pitchFamily="49" charset="-128"/>
              </a:rPr>
              <a:t>6</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月の現金給与総額（特別に支払われた額を含む）は、規模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5</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445,254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dirty="0">
                <a:solidFill>
                  <a:srgbClr val="000000"/>
                </a:solidFill>
                <a:latin typeface="ＭＳ ゴシック" panose="020B0609070205080204" pitchFamily="49" charset="-128"/>
                <a:ea typeface="ＭＳ ゴシック" panose="020B0609070205080204" pitchFamily="49" charset="-128"/>
              </a:rPr>
              <a:t>9</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.9</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ヶ月ぶりに前年同月を上回りました。また規模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30</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人以上では</a:t>
            </a:r>
            <a:r>
              <a:rPr lang="en-US" altLang="ja-JP" sz="1100" dirty="0">
                <a:solidFill>
                  <a:srgbClr val="000000"/>
                </a:solidFill>
                <a:latin typeface="ＭＳ ゴシック" panose="020B0609070205080204" pitchFamily="49" charset="-128"/>
                <a:ea typeface="ＭＳ ゴシック" panose="020B0609070205080204" pitchFamily="49" charset="-128"/>
              </a:rPr>
              <a:t>525</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,427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17.3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ヶ月連続で前年同月を上回りました。</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algn="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出典：岐阜県統計情報　毎月勤労統計調査</a:t>
            </a: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A7ECCCF2-05DC-4612-6CB9-6559D9D0DA17}"/>
              </a:ext>
            </a:extLst>
          </p:cNvPr>
          <p:cNvSpPr txBox="1"/>
          <p:nvPr/>
        </p:nvSpPr>
        <p:spPr>
          <a:xfrm>
            <a:off x="352442" y="8704956"/>
            <a:ext cx="3254290" cy="1615827"/>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また、厚生労働省</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7</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月の毎月勤労統計調査（速報、従業員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5</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人以上、全国）によると物価変動を加味した実質賃金は前年同月比</a:t>
            </a:r>
            <a:r>
              <a:rPr lang="en-US" altLang="ja-JP" sz="1100" dirty="0">
                <a:solidFill>
                  <a:srgbClr val="000000"/>
                </a:solidFill>
                <a:latin typeface="ＭＳ ゴシック" panose="020B0609070205080204" pitchFamily="49" charset="-128"/>
                <a:ea typeface="ＭＳ ゴシック" panose="020B0609070205080204" pitchFamily="49" charset="-128"/>
              </a:rPr>
              <a:t>0.4</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a:t>
            </a:r>
            <a:r>
              <a:rPr lang="ja-JP" altLang="en-US" sz="1100" dirty="0">
                <a:solidFill>
                  <a:srgbClr val="000000"/>
                </a:solidFill>
                <a:latin typeface="ＭＳ ゴシック" panose="020B0609070205080204" pitchFamily="49" charset="-128"/>
                <a:ea typeface="ＭＳ ゴシック" panose="020B0609070205080204" pitchFamily="49" charset="-128"/>
              </a:rPr>
              <a:t>ヵ</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月連続の</a:t>
            </a:r>
            <a:r>
              <a:rPr lang="ja-JP" altLang="en-US" sz="1100" dirty="0">
                <a:solidFill>
                  <a:srgbClr val="000000"/>
                </a:solidFill>
                <a:latin typeface="ＭＳ ゴシック" panose="020B0609070205080204" pitchFamily="49" charset="-128"/>
                <a:ea typeface="ＭＳ ゴシック" panose="020B0609070205080204" pitchFamily="49" charset="-128"/>
              </a:rPr>
              <a:t>プラスとなりました</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2</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年</a:t>
            </a:r>
            <a:r>
              <a:rPr lang="en-US" altLang="ja-JP" sz="1100" dirty="0">
                <a:solidFill>
                  <a:srgbClr val="000000"/>
                </a:solidFill>
                <a:latin typeface="ＭＳ ゴシック" panose="020B0609070205080204" pitchFamily="49" charset="-128"/>
                <a:ea typeface="ＭＳ ゴシック" panose="020B0609070205080204" pitchFamily="49" charset="-128"/>
              </a:rPr>
              <a:t>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ヵ月ぶりの増加に転じた</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6</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月に続き、春闘による賃上げに加え夏の賞与（ボーナス）も後押ししました。ただ物価上昇も依然として高水準で、プラスを維持できるかどうかは見通せないとの事です。</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3BC4EEFA-B289-7A58-EA87-E7CFC6B676D0}"/>
              </a:ext>
            </a:extLst>
          </p:cNvPr>
          <p:cNvSpPr txBox="1"/>
          <p:nvPr/>
        </p:nvSpPr>
        <p:spPr>
          <a:xfrm>
            <a:off x="3833026" y="7395405"/>
            <a:ext cx="3548005" cy="938719"/>
          </a:xfrm>
          <a:prstGeom prst="rect">
            <a:avLst/>
          </a:prstGeom>
          <a:noFill/>
        </p:spPr>
        <p:txBody>
          <a:bodyPr wrap="square" rtlCol="0">
            <a:spAutoFit/>
          </a:bodyPr>
          <a:lstStyle/>
          <a:p>
            <a:pPr indent="139700"/>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■有効求人倍率は４</a:t>
            </a:r>
            <a:r>
              <a:rPr lang="ja-JP" altLang="en-US" sz="1100" b="1" kern="100" dirty="0">
                <a:latin typeface="ＭＳ ゴシック" panose="020B0609070205080204" pitchFamily="49" charset="-128"/>
                <a:ea typeface="ＭＳ ゴシック" panose="020B0609070205080204" pitchFamily="49" charset="-128"/>
                <a:cs typeface="Times New Roman" panose="02020603050405020304" pitchFamily="18" charset="0"/>
              </a:rPr>
              <a:t>か月連続低下の「１．５０倍」</a:t>
            </a:r>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9700"/>
            <a:r>
              <a:rPr lang="ja-JP" altLang="en-US" sz="1100" b="0" i="0" dirty="0">
                <a:solidFill>
                  <a:srgbClr val="333333"/>
                </a:solidFill>
                <a:effectLst/>
                <a:latin typeface="ＭＳ ゴシック" panose="020B0609070205080204" pitchFamily="49" charset="-128"/>
                <a:ea typeface="ＭＳ ゴシック" panose="020B0609070205080204" pitchFamily="49" charset="-128"/>
              </a:rPr>
              <a:t>労働局では「</a:t>
            </a:r>
            <a:r>
              <a:rPr lang="ja-JP" altLang="en-US" sz="1100" dirty="0">
                <a:solidFill>
                  <a:srgbClr val="333333"/>
                </a:solidFill>
                <a:latin typeface="ＭＳ ゴシック" panose="020B0609070205080204" pitchFamily="49" charset="-128"/>
                <a:ea typeface="ＭＳ ゴシック" panose="020B0609070205080204" pitchFamily="49" charset="-128"/>
              </a:rPr>
              <a:t>求人が求職を上回って推移しているものの、</a:t>
            </a:r>
            <a:r>
              <a:rPr lang="ja-JP" altLang="en-US" sz="1100" b="0" i="0" dirty="0">
                <a:solidFill>
                  <a:srgbClr val="333333"/>
                </a:solidFill>
                <a:effectLst/>
                <a:latin typeface="ＭＳ ゴシック" panose="020B0609070205080204" pitchFamily="49" charset="-128"/>
                <a:ea typeface="ＭＳ ゴシック" panose="020B0609070205080204" pitchFamily="49" charset="-128"/>
              </a:rPr>
              <a:t>改善の動きにやや弱さが見られる。引き続き、物価上昇等が雇用に与える影響に注意する必要がある」としています。</a:t>
            </a: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D0617499-EEBB-317A-2B71-1029CE8147A5}"/>
              </a:ext>
            </a:extLst>
          </p:cNvPr>
          <p:cNvSpPr txBox="1"/>
          <p:nvPr/>
        </p:nvSpPr>
        <p:spPr>
          <a:xfrm>
            <a:off x="3699329" y="8611748"/>
            <a:ext cx="3681702" cy="297774"/>
          </a:xfrm>
          <a:prstGeom prst="rect">
            <a:avLst/>
          </a:prstGeom>
          <a:noFill/>
        </p:spPr>
        <p:txBody>
          <a:bodyPr wrap="square" rtlCol="0">
            <a:spAutoFit/>
          </a:bodyPr>
          <a:lstStyle/>
          <a:p>
            <a:pPr indent="139700" algn="l">
              <a:lnSpc>
                <a:spcPts val="1850"/>
              </a:lnSpc>
            </a:pPr>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ja-JP" altLang="en-US" sz="1050" b="1" kern="100" dirty="0">
                <a:latin typeface="ＭＳ ゴシック" panose="020B0609070205080204" pitchFamily="49" charset="-128"/>
                <a:ea typeface="ＭＳ ゴシック" panose="020B0609070205080204" pitchFamily="49" charset="-128"/>
                <a:cs typeface="Times New Roman" panose="02020603050405020304" pitchFamily="18" charset="0"/>
              </a:rPr>
              <a:t>６</a:t>
            </a:r>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年１０月１日から</a:t>
            </a:r>
            <a:endParaRPr lang="en-US" alt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035BA4CA-C4D9-8F2B-C36F-7664FA091CEC}"/>
              </a:ext>
            </a:extLst>
          </p:cNvPr>
          <p:cNvSpPr txBox="1"/>
          <p:nvPr/>
        </p:nvSpPr>
        <p:spPr>
          <a:xfrm>
            <a:off x="3762430" y="9025909"/>
            <a:ext cx="2808311" cy="316360"/>
          </a:xfrm>
          <a:prstGeom prst="rect">
            <a:avLst/>
          </a:prstGeom>
          <a:noFill/>
          <a:ln w="12700" cmpd="dbl">
            <a:noFill/>
          </a:ln>
        </p:spPr>
        <p:txBody>
          <a:bodyPr wrap="square" lIns="0" tIns="36000" rIns="0" bIns="36000">
            <a:spAutoFit/>
          </a:bodyPr>
          <a:lstStyle/>
          <a:p>
            <a:pPr indent="139700" algn="ctr">
              <a:lnSpc>
                <a:spcPts val="1850"/>
              </a:lnSpc>
            </a:pPr>
            <a:r>
              <a:rPr lang="en-US" altLang="ja-JP" sz="2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1,001</a:t>
            </a:r>
            <a:r>
              <a:rPr lang="ja-JP" altLang="en-US" sz="2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円</a:t>
            </a:r>
            <a:r>
              <a:rPr lang="ja-JP" altLang="en-US" sz="20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（時間額）</a:t>
            </a:r>
            <a:r>
              <a:rPr lang="en-US"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94E4B203-D6C7-C947-0FE8-40044D7DF3CB}"/>
              </a:ext>
            </a:extLst>
          </p:cNvPr>
          <p:cNvSpPr txBox="1"/>
          <p:nvPr/>
        </p:nvSpPr>
        <p:spPr>
          <a:xfrm>
            <a:off x="6300911" y="8803084"/>
            <a:ext cx="1008112" cy="584775"/>
          </a:xfrm>
          <a:prstGeom prst="rect">
            <a:avLst/>
          </a:prstGeom>
          <a:solidFill>
            <a:schemeClr val="tx2">
              <a:lumMod val="20000"/>
              <a:lumOff val="80000"/>
            </a:schemeClr>
          </a:solidFill>
          <a:ln>
            <a:solidFill>
              <a:schemeClr val="tx2">
                <a:lumMod val="50000"/>
              </a:schemeClr>
            </a:solidFill>
          </a:ln>
        </p:spPr>
        <p:txBody>
          <a:bodyPr wrap="square" rtlCol="0">
            <a:spAutoFit/>
          </a:bodyPr>
          <a:lstStyle/>
          <a:p>
            <a:r>
              <a:rPr kumimoji="1" lang="ja-JP" altLang="en-US" sz="1600" dirty="0">
                <a:latin typeface="ＭＳ ゴシック" panose="020B0609070205080204" pitchFamily="49" charset="-128"/>
                <a:ea typeface="ＭＳ ゴシック" panose="020B0609070205080204" pitchFamily="49" charset="-128"/>
              </a:rPr>
              <a:t>昨年より</a:t>
            </a:r>
            <a:endParaRPr kumimoji="1"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５１円</a:t>
            </a:r>
            <a:r>
              <a:rPr lang="en-US" altLang="ja-JP" sz="1600" dirty="0">
                <a:latin typeface="ＭＳ ゴシック" panose="020B0609070205080204" pitchFamily="49" charset="-128"/>
                <a:ea typeface="ＭＳ ゴシック" panose="020B0609070205080204" pitchFamily="49" charset="-128"/>
              </a:rPr>
              <a:t>UP</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FA81DECC-A39D-2FB4-B86F-A4CEDBDABEE1}"/>
              </a:ext>
            </a:extLst>
          </p:cNvPr>
          <p:cNvSpPr txBox="1"/>
          <p:nvPr/>
        </p:nvSpPr>
        <p:spPr>
          <a:xfrm>
            <a:off x="3861934" y="9424510"/>
            <a:ext cx="3600400" cy="938719"/>
          </a:xfrm>
          <a:prstGeom prst="rect">
            <a:avLst/>
          </a:prstGeom>
          <a:noFill/>
        </p:spPr>
        <p:txBody>
          <a:bodyPr wrap="square">
            <a:spAutoFit/>
          </a:bodyPr>
          <a:lstStyle/>
          <a:p>
            <a:r>
              <a:rPr lang="ja-JP" altLang="en-US" sz="1100" dirty="0">
                <a:latin typeface="ＭＳ ゴシック" panose="020B0609070205080204" pitchFamily="49" charset="-128"/>
                <a:ea typeface="ＭＳ ゴシック" panose="020B0609070205080204" pitchFamily="49" charset="-128"/>
              </a:rPr>
              <a:t>　岐阜県最低賃金は、県内で働くすべての労働者に適用されます。ただし、別に定める産業に従事する労働者は、該当する特定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産業別</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最低賃金と岐阜県最低賃金を比較して、いずれか高い方が適用となります。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（詳細は岐阜労働局</a:t>
            </a:r>
            <a:r>
              <a:rPr lang="en-US" altLang="ja-JP" sz="1100" dirty="0">
                <a:latin typeface="ＭＳ ゴシック" panose="020B0609070205080204" pitchFamily="49" charset="-128"/>
                <a:ea typeface="ＭＳ ゴシック" panose="020B0609070205080204" pitchFamily="49" charset="-128"/>
              </a:rPr>
              <a:t>HP</a:t>
            </a:r>
            <a:r>
              <a:rPr lang="ja-JP" altLang="en-US" sz="1100" dirty="0">
                <a:latin typeface="ＭＳ ゴシック" panose="020B0609070205080204" pitchFamily="49" charset="-128"/>
                <a:ea typeface="ＭＳ ゴシック" panose="020B0609070205080204" pitchFamily="49" charset="-128"/>
              </a:rPr>
              <a:t>でご確認ください）</a:t>
            </a:r>
          </a:p>
        </p:txBody>
      </p:sp>
      <p:pic>
        <p:nvPicPr>
          <p:cNvPr id="30" name="図 29">
            <a:extLst>
              <a:ext uri="{FF2B5EF4-FFF2-40B4-BE49-F238E27FC236}">
                <a16:creationId xmlns:a16="http://schemas.microsoft.com/office/drawing/2014/main" id="{C9E1FF8A-C587-B922-C027-45D0D2A5DBD0}"/>
              </a:ext>
            </a:extLst>
          </p:cNvPr>
          <p:cNvPicPr>
            <a:picLocks noChangeAspect="1"/>
          </p:cNvPicPr>
          <p:nvPr/>
        </p:nvPicPr>
        <p:blipFill>
          <a:blip r:embed="rId3"/>
          <a:stretch>
            <a:fillRect/>
          </a:stretch>
        </p:blipFill>
        <p:spPr>
          <a:xfrm>
            <a:off x="4241645" y="608261"/>
            <a:ext cx="3094465" cy="1937243"/>
          </a:xfrm>
          <a:prstGeom prst="rect">
            <a:avLst/>
          </a:prstGeom>
        </p:spPr>
      </p:pic>
      <p:pic>
        <p:nvPicPr>
          <p:cNvPr id="7" name="図 6">
            <a:extLst>
              <a:ext uri="{FF2B5EF4-FFF2-40B4-BE49-F238E27FC236}">
                <a16:creationId xmlns:a16="http://schemas.microsoft.com/office/drawing/2014/main" id="{6B2E4913-3941-849C-E51B-E820A027D373}"/>
              </a:ext>
            </a:extLst>
          </p:cNvPr>
          <p:cNvPicPr>
            <a:picLocks noChangeAspect="1"/>
          </p:cNvPicPr>
          <p:nvPr/>
        </p:nvPicPr>
        <p:blipFill>
          <a:blip r:embed="rId4"/>
          <a:stretch>
            <a:fillRect/>
          </a:stretch>
        </p:blipFill>
        <p:spPr>
          <a:xfrm>
            <a:off x="312140" y="2859703"/>
            <a:ext cx="4820563" cy="2227621"/>
          </a:xfrm>
          <a:prstGeom prst="rect">
            <a:avLst/>
          </a:prstGeom>
        </p:spPr>
      </p:pic>
      <p:pic>
        <p:nvPicPr>
          <p:cNvPr id="32" name="図 31">
            <a:extLst>
              <a:ext uri="{FF2B5EF4-FFF2-40B4-BE49-F238E27FC236}">
                <a16:creationId xmlns:a16="http://schemas.microsoft.com/office/drawing/2014/main" id="{CD326C1C-29DE-0364-8770-E29D6965004E}"/>
              </a:ext>
            </a:extLst>
          </p:cNvPr>
          <p:cNvPicPr>
            <a:picLocks noChangeAspect="1"/>
          </p:cNvPicPr>
          <p:nvPr/>
        </p:nvPicPr>
        <p:blipFill>
          <a:blip r:embed="rId5"/>
          <a:srcRect b="5102"/>
          <a:stretch/>
        </p:blipFill>
        <p:spPr>
          <a:xfrm>
            <a:off x="3946484" y="5613124"/>
            <a:ext cx="3389626" cy="1746771"/>
          </a:xfrm>
          <a:prstGeom prst="rect">
            <a:avLst/>
          </a:prstGeom>
        </p:spPr>
      </p:pic>
      <p:pic>
        <p:nvPicPr>
          <p:cNvPr id="29" name="図 28">
            <a:extLst>
              <a:ext uri="{FF2B5EF4-FFF2-40B4-BE49-F238E27FC236}">
                <a16:creationId xmlns:a16="http://schemas.microsoft.com/office/drawing/2014/main" id="{A0467CA7-BA3C-981F-3E04-2C642599FF29}"/>
              </a:ext>
            </a:extLst>
          </p:cNvPr>
          <p:cNvPicPr>
            <a:picLocks noChangeAspect="1"/>
          </p:cNvPicPr>
          <p:nvPr/>
        </p:nvPicPr>
        <p:blipFill>
          <a:blip r:embed="rId6"/>
          <a:stretch>
            <a:fillRect/>
          </a:stretch>
        </p:blipFill>
        <p:spPr>
          <a:xfrm>
            <a:off x="332392" y="5632247"/>
            <a:ext cx="3155420" cy="1959890"/>
          </a:xfrm>
          <a:prstGeom prst="rect">
            <a:avLst/>
          </a:prstGeom>
        </p:spPr>
      </p:pic>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51E62B-5042-4C2F-84BF-087733CA8974}">
  <ds:schemaRefs>
    <ds:schemaRef ds:uri="http://schemas.microsoft.com/office/2006/documentManagement/types"/>
    <ds:schemaRef ds:uri="http://schemas.openxmlformats.org/package/2006/metadata/core-properties"/>
    <ds:schemaRef ds:uri="http://www.w3.org/XML/1998/namespace"/>
    <ds:schemaRef ds:uri="http://purl.org/dc/terms/"/>
    <ds:schemaRef ds:uri="http://purl.org/dc/elements/1.1/"/>
    <ds:schemaRef ds:uri="1119c2e5-8fb9-4d5f-baf1-202c530f2c34"/>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999</TotalTime>
  <Words>1097</Words>
  <Application>Microsoft Office PowerPoint</Application>
  <PresentationFormat>ユーザー設定</PresentationFormat>
  <Paragraphs>83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HGS創英角ﾎﾟｯﾌﾟ体</vt:lpstr>
      <vt:lpstr>ＭＳ ゴシック</vt:lpstr>
      <vt:lpstr>ＭＳ 明朝</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118</cp:revision>
  <cp:lastPrinted>2024-09-20T01:05:14Z</cp:lastPrinted>
  <dcterms:created xsi:type="dcterms:W3CDTF">2023-08-08T02:22:22Z</dcterms:created>
  <dcterms:modified xsi:type="dcterms:W3CDTF">2024-09-25T00:01:14Z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