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fu249" initials="g" lastIdx="1" clrIdx="0">
    <p:extLst>
      <p:ext uri="{19B8F6BF-5375-455C-9EA6-DF929625EA0E}">
        <p15:presenceInfo xmlns:p15="http://schemas.microsoft.com/office/powerpoint/2012/main" userId="gifu24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99CC00"/>
    <a:srgbClr val="FF99FF"/>
    <a:srgbClr val="31859C"/>
    <a:srgbClr val="E05934"/>
    <a:srgbClr val="FFD03B"/>
    <a:srgbClr val="9BBB59"/>
    <a:srgbClr val="9CA5CA"/>
    <a:srgbClr val="8A8CDC"/>
    <a:srgbClr val="95A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13" autoAdjust="0"/>
  </p:normalViewPr>
  <p:slideViewPr>
    <p:cSldViewPr>
      <p:cViewPr varScale="1">
        <p:scale>
          <a:sx n="44" d="100"/>
          <a:sy n="44" d="100"/>
        </p:scale>
        <p:origin x="2448" y="4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5659" cy="496332"/>
          </a:xfrm>
          <a:prstGeom prst="rect">
            <a:avLst/>
          </a:prstGeom>
        </p:spPr>
        <p:txBody>
          <a:bodyPr vert="horz" lIns="91414" tIns="45707" rIns="91414"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14" tIns="45707" rIns="91414" bIns="45707" rtlCol="0"/>
          <a:lstStyle>
            <a:lvl1pPr algn="r">
              <a:defRPr sz="1200"/>
            </a:lvl1pPr>
          </a:lstStyle>
          <a:p>
            <a:fld id="{D748E214-23DF-497B-9B31-AEC16BCCEFDC}"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2111375" y="746125"/>
            <a:ext cx="2574925" cy="3721100"/>
          </a:xfrm>
          <a:prstGeom prst="rect">
            <a:avLst/>
          </a:prstGeom>
          <a:noFill/>
          <a:ln w="12700">
            <a:solidFill>
              <a:prstClr val="black"/>
            </a:solidFill>
          </a:ln>
        </p:spPr>
        <p:txBody>
          <a:bodyPr vert="horz" lIns="91414" tIns="45707" rIns="91414" bIns="45707" rtlCol="0" anchor="ctr"/>
          <a:lstStyle/>
          <a:p>
            <a:endParaRPr lang="ja-JP" altLang="en-US"/>
          </a:p>
        </p:txBody>
      </p:sp>
      <p:sp>
        <p:nvSpPr>
          <p:cNvPr id="5" name="ノート プレースホルダー 4"/>
          <p:cNvSpPr>
            <a:spLocks noGrp="1"/>
          </p:cNvSpPr>
          <p:nvPr>
            <p:ph type="body" sz="quarter" idx="3"/>
          </p:nvPr>
        </p:nvSpPr>
        <p:spPr>
          <a:xfrm>
            <a:off x="679768" y="4715162"/>
            <a:ext cx="5438140" cy="4466987"/>
          </a:xfrm>
          <a:prstGeom prst="rect">
            <a:avLst/>
          </a:prstGeom>
        </p:spPr>
        <p:txBody>
          <a:bodyPr vert="horz" lIns="91414" tIns="45707" rIns="91414"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588"/>
            <a:ext cx="2945659" cy="496332"/>
          </a:xfrm>
          <a:prstGeom prst="rect">
            <a:avLst/>
          </a:prstGeom>
        </p:spPr>
        <p:txBody>
          <a:bodyPr vert="horz" lIns="91414" tIns="45707" rIns="91414"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8"/>
            <a:ext cx="2945659" cy="496332"/>
          </a:xfrm>
          <a:prstGeom prst="rect">
            <a:avLst/>
          </a:prstGeom>
        </p:spPr>
        <p:txBody>
          <a:bodyPr vert="horz" lIns="91414" tIns="45707" rIns="91414" bIns="45707" rtlCol="0" anchor="b"/>
          <a:lstStyle>
            <a:lvl1pPr algn="r">
              <a:defRPr sz="1200"/>
            </a:lvl1pPr>
          </a:lstStyle>
          <a:p>
            <a:fld id="{6E4ADE33-630C-4C69-BE2F-AD7F0CCF4F3F}" type="slidenum">
              <a:rPr kumimoji="1" lang="ja-JP" altLang="en-US" smtClean="0"/>
              <a:t>‹#›</a:t>
            </a:fld>
            <a:endParaRPr kumimoji="1" lang="ja-JP" altLang="en-US"/>
          </a:p>
        </p:txBody>
      </p:sp>
    </p:spTree>
    <p:extLst>
      <p:ext uri="{BB962C8B-B14F-4D97-AF65-F5344CB8AC3E}">
        <p14:creationId xmlns:p14="http://schemas.microsoft.com/office/powerpoint/2010/main" val="29296739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4ADE33-630C-4C69-BE2F-AD7F0CCF4F3F}" type="slidenum">
              <a:rPr kumimoji="1" lang="ja-JP" altLang="en-US" smtClean="0"/>
              <a:t>1</a:t>
            </a:fld>
            <a:endParaRPr kumimoji="1" lang="ja-JP" altLang="en-US"/>
          </a:p>
        </p:txBody>
      </p:sp>
    </p:spTree>
    <p:extLst>
      <p:ext uri="{BB962C8B-B14F-4D97-AF65-F5344CB8AC3E}">
        <p14:creationId xmlns:p14="http://schemas.microsoft.com/office/powerpoint/2010/main" val="235767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44221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47103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85054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114535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6406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68990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46060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5352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86408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115025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2A4AFE-3970-45E3-9CFB-5C5B97C13CB7}" type="datetimeFigureOut">
              <a:rPr kumimoji="1" lang="ja-JP" altLang="en-US" smtClean="0"/>
              <a:t>2024/7/24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389646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D2A4AFE-3970-45E3-9CFB-5C5B97C13CB7}" type="datetimeFigureOut">
              <a:rPr kumimoji="1" lang="ja-JP" altLang="en-US" smtClean="0"/>
              <a:t>2024/7/24</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F6E8CE6B-5AF2-4324-AED4-00678B17CD87}" type="slidenum">
              <a:rPr kumimoji="1" lang="ja-JP" altLang="en-US" smtClean="0"/>
              <a:t>‹#›</a:t>
            </a:fld>
            <a:endParaRPr kumimoji="1" lang="ja-JP" altLang="en-US"/>
          </a:p>
        </p:txBody>
      </p:sp>
    </p:spTree>
    <p:extLst>
      <p:ext uri="{BB962C8B-B14F-4D97-AF65-F5344CB8AC3E}">
        <p14:creationId xmlns:p14="http://schemas.microsoft.com/office/powerpoint/2010/main" val="294987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BA6DB448-F433-41CC-7CF5-910E63C29765}"/>
              </a:ext>
            </a:extLst>
          </p:cNvPr>
          <p:cNvPicPr>
            <a:picLocks noChangeAspect="1"/>
          </p:cNvPicPr>
          <p:nvPr/>
        </p:nvPicPr>
        <p:blipFill>
          <a:blip r:embed="rId3"/>
          <a:stretch>
            <a:fillRect/>
          </a:stretch>
        </p:blipFill>
        <p:spPr>
          <a:xfrm>
            <a:off x="0" y="0"/>
            <a:ext cx="6858000" cy="2027414"/>
          </a:xfrm>
          <a:prstGeom prst="rect">
            <a:avLst/>
          </a:prstGeom>
        </p:spPr>
      </p:pic>
      <p:sp>
        <p:nvSpPr>
          <p:cNvPr id="18" name="テキスト ボックス 11"/>
          <p:cNvSpPr txBox="1">
            <a:spLocks noChangeArrowheads="1"/>
          </p:cNvSpPr>
          <p:nvPr/>
        </p:nvSpPr>
        <p:spPr bwMode="auto">
          <a:xfrm>
            <a:off x="126566" y="8959625"/>
            <a:ext cx="6641632" cy="22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kumimoji="1" lang="ja-JP" altLang="ja-JP" sz="9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※ご記入いただいた個人情報は、本セミナーの運営以外の目的で使用することはありません</a:t>
            </a:r>
            <a:r>
              <a:rPr kumimoji="1" lang="ja-JP" altLang="en-US" sz="9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82"/>
          <p:cNvSpPr>
            <a:spLocks noChangeArrowheads="1"/>
          </p:cNvSpPr>
          <p:nvPr/>
        </p:nvSpPr>
        <p:spPr bwMode="auto">
          <a:xfrm>
            <a:off x="-4238054" y="6357113"/>
            <a:ext cx="219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 </a:t>
            </a:r>
            <a:endParaRPr kumimoji="1" lang="en-US"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84"/>
          <p:cNvSpPr>
            <a:spLocks noChangeArrowheads="1"/>
          </p:cNvSpPr>
          <p:nvPr/>
        </p:nvSpPr>
        <p:spPr bwMode="auto">
          <a:xfrm>
            <a:off x="-4203265" y="6374172"/>
            <a:ext cx="21993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 </a:t>
            </a:r>
            <a:endParaRPr kumimoji="1" lang="en-US"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93"/>
          <p:cNvSpPr>
            <a:spLocks noChangeArrowheads="1"/>
          </p:cNvSpPr>
          <p:nvPr/>
        </p:nvSpPr>
        <p:spPr bwMode="auto">
          <a:xfrm>
            <a:off x="-4203264" y="6358783"/>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1" lang="ja-JP"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95"/>
          <p:cNvSpPr>
            <a:spLocks noChangeArrowheads="1"/>
          </p:cNvSpPr>
          <p:nvPr/>
        </p:nvSpPr>
        <p:spPr bwMode="auto">
          <a:xfrm>
            <a:off x="-4203264" y="65280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97"/>
          <p:cNvSpPr>
            <a:spLocks noChangeArrowheads="1"/>
          </p:cNvSpPr>
          <p:nvPr/>
        </p:nvSpPr>
        <p:spPr bwMode="auto">
          <a:xfrm>
            <a:off x="-4203265" y="6358783"/>
            <a:ext cx="245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0325"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0325" algn="l" defTabSz="914400" rtl="0" eaLnBrk="1" fontAlgn="base" latinLnBrk="0" hangingPunct="1">
              <a:lnSpc>
                <a:spcPct val="100000"/>
              </a:lnSpc>
              <a:spcBef>
                <a:spcPct val="0"/>
              </a:spcBef>
              <a:spcAft>
                <a:spcPct val="0"/>
              </a:spcAft>
              <a:buClrTx/>
              <a:buSzTx/>
              <a:buFontTx/>
              <a:buNone/>
              <a:tabLst/>
            </a:pPr>
            <a:br>
              <a:rPr kumimoji="1" lang="ja-JP" altLang="ja-JP" sz="4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a:p>
            <a:pPr marL="0" marR="0" lvl="0" indent="60325"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04"/>
          <p:cNvSpPr>
            <a:spLocks noChangeArrowheads="1"/>
          </p:cNvSpPr>
          <p:nvPr/>
        </p:nvSpPr>
        <p:spPr bwMode="auto">
          <a:xfrm>
            <a:off x="-4203264" y="65280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46" name="直線コネクタ 45"/>
          <p:cNvCxnSpPr>
            <a:cxnSpLocks/>
          </p:cNvCxnSpPr>
          <p:nvPr/>
        </p:nvCxnSpPr>
        <p:spPr>
          <a:xfrm>
            <a:off x="10037" y="7396558"/>
            <a:ext cx="1834787" cy="17806"/>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9"/>
          <p:cNvSpPr txBox="1">
            <a:spLocks noChangeArrowheads="1"/>
          </p:cNvSpPr>
          <p:nvPr/>
        </p:nvSpPr>
        <p:spPr bwMode="auto">
          <a:xfrm>
            <a:off x="199812" y="7560086"/>
            <a:ext cx="4451854" cy="26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1" lang="en-US" altLang="ja-JP" sz="1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必要事項をご記入の上、所属商工会へお申し込みください。</a:t>
            </a:r>
            <a:endParaRPr kumimoji="1" lang="en-US" altLang="ja-JP" sz="12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3566770112"/>
              </p:ext>
            </p:extLst>
          </p:nvPr>
        </p:nvGraphicFramePr>
        <p:xfrm>
          <a:off x="181661" y="7891952"/>
          <a:ext cx="6586539" cy="1075549"/>
        </p:xfrm>
        <a:graphic>
          <a:graphicData uri="http://schemas.openxmlformats.org/drawingml/2006/table">
            <a:tbl>
              <a:tblPr/>
              <a:tblGrid>
                <a:gridCol w="799067">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2979160">
                  <a:extLst>
                    <a:ext uri="{9D8B030D-6E8A-4147-A177-3AD203B41FA5}">
                      <a16:colId xmlns:a16="http://schemas.microsoft.com/office/drawing/2014/main" val="20003"/>
                    </a:ext>
                  </a:extLst>
                </a:gridCol>
              </a:tblGrid>
              <a:tr h="390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事業所名</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endParaRPr kumimoji="0" lang="ja-JP" altLang="ja-JP"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氏　名　</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9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endParaRPr kumimoji="0" lang="ja-JP"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5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住　所</a:t>
                      </a:r>
                      <a:endParaRPr kumimoji="0" lang="ja-JP" altLang="en-US"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endParaRPr kumimoji="0" lang="ja-JP" altLang="ja-JP" sz="10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p>
                  </a:txBody>
                  <a:tcPr marL="50423" marR="504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T E L</a:t>
                      </a: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1" lang="ja-JP" altLang="en-US" sz="1000" dirty="0"/>
                    </a:p>
                  </a:txBody>
                  <a:tcPr marL="50423" marR="5042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60325" algn="l" defTabSz="914400" rtl="0" eaLnBrk="1" fontAlgn="base" latinLnBrk="0" hangingPunct="1">
                        <a:lnSpc>
                          <a:spcPct val="100000"/>
                        </a:lnSpc>
                        <a:spcBef>
                          <a:spcPct val="0"/>
                        </a:spcBef>
                        <a:spcAft>
                          <a:spcPct val="0"/>
                        </a:spcAft>
                        <a:buClrTx/>
                        <a:buSzTx/>
                        <a:buFontTx/>
                        <a:buNone/>
                        <a:tabLst/>
                        <a:defRPr/>
                      </a:pPr>
                      <a:r>
                        <a:rPr kumimoji="0" lang="ja-JP" altLang="en-US"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コース</a:t>
                      </a:r>
                      <a:endParaRPr kumimoji="0" lang="en-US" altLang="ja-JP" sz="10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8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「基礎編・応用編連続」・「基礎編のみ」・「応用編のみ」</a:t>
                      </a:r>
                      <a:endParaRPr kumimoji="0" lang="en-US" altLang="ja-JP" sz="8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txBody>
                  <a:tcPr marL="50423" marR="504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12" name="直線コネクタ 11"/>
          <p:cNvCxnSpPr>
            <a:cxnSpLocks/>
          </p:cNvCxnSpPr>
          <p:nvPr/>
        </p:nvCxnSpPr>
        <p:spPr>
          <a:xfrm flipV="1">
            <a:off x="4788733" y="7386803"/>
            <a:ext cx="2054733" cy="9755"/>
          </a:xfrm>
          <a:prstGeom prst="line">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788733" y="7575258"/>
            <a:ext cx="1943093" cy="275004"/>
          </a:xfrm>
          <a:prstGeom prst="rect">
            <a:avLst/>
          </a:prstGeom>
          <a:solidFill>
            <a:schemeClr val="tx1"/>
          </a:solidFill>
        </p:spPr>
        <p:txBody>
          <a:bodyPr wrap="square" rtlCol="0">
            <a:spAutoFit/>
          </a:bodyPr>
          <a:lstStyle/>
          <a:p>
            <a:pPr algn="ctr"/>
            <a:r>
              <a:rPr lang="ja-JP" altLang="en-US" sz="1200" b="1" dirty="0">
                <a:solidFill>
                  <a:schemeClr val="bg1"/>
                </a:solidFill>
              </a:rPr>
              <a:t>申込締切日：１０月１８日迄</a:t>
            </a:r>
            <a:endParaRPr kumimoji="1" lang="ja-JP" altLang="en-US" sz="1200" b="1" dirty="0">
              <a:solidFill>
                <a:schemeClr val="bg1"/>
              </a:solidFill>
            </a:endParaRPr>
          </a:p>
        </p:txBody>
      </p:sp>
      <p:sp>
        <p:nvSpPr>
          <p:cNvPr id="9" name="正方形/長方形 8">
            <a:extLst>
              <a:ext uri="{FF2B5EF4-FFF2-40B4-BE49-F238E27FC236}">
                <a16:creationId xmlns:a16="http://schemas.microsoft.com/office/drawing/2014/main" id="{4171371D-6586-4661-8569-95633BBBD447}"/>
              </a:ext>
            </a:extLst>
          </p:cNvPr>
          <p:cNvSpPr/>
          <p:nvPr/>
        </p:nvSpPr>
        <p:spPr>
          <a:xfrm>
            <a:off x="1" y="9140956"/>
            <a:ext cx="6858000" cy="765044"/>
          </a:xfrm>
          <a:prstGeom prst="rect">
            <a:avLst/>
          </a:prstGeom>
          <a:solidFill>
            <a:srgbClr val="9CA5CA"/>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solidFill>
                  <a:srgbClr val="FF0000"/>
                </a:solidFill>
                <a:latin typeface="メイリオ" panose="020B0604030504040204" pitchFamily="50" charset="-128"/>
                <a:ea typeface="メイリオ" panose="020B0604030504040204" pitchFamily="50" charset="-128"/>
              </a:rPr>
              <a:t>                 </a:t>
            </a:r>
            <a:r>
              <a:rPr kumimoji="1" lang="ja-JP" altLang="en-US" sz="1400" b="1" dirty="0">
                <a:solidFill>
                  <a:schemeClr val="bg1"/>
                </a:solidFill>
                <a:latin typeface="メイリオ" panose="020B0604030504040204" pitchFamily="50" charset="-128"/>
                <a:ea typeface="メイリオ" panose="020B0604030504040204" pitchFamily="50" charset="-128"/>
              </a:rPr>
              <a:t>　　　　　　　　　</a:t>
            </a:r>
            <a:endParaRPr kumimoji="1" lang="en-US" altLang="ja-JP" sz="1400" b="1" dirty="0">
              <a:solidFill>
                <a:schemeClr val="bg1"/>
              </a:solidFill>
              <a:latin typeface="メイリオ" panose="020B0604030504040204" pitchFamily="50" charset="-128"/>
              <a:ea typeface="メイリオ" panose="020B0604030504040204" pitchFamily="50" charset="-128"/>
            </a:endParaRPr>
          </a:p>
          <a:p>
            <a:pPr algn="ct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6" name="テキスト ボックス 33">
            <a:extLst>
              <a:ext uri="{FF2B5EF4-FFF2-40B4-BE49-F238E27FC236}">
                <a16:creationId xmlns:a16="http://schemas.microsoft.com/office/drawing/2014/main" id="{665BCAC7-1669-AB5C-E863-574927F6A7C5}"/>
              </a:ext>
            </a:extLst>
          </p:cNvPr>
          <p:cNvSpPr txBox="1">
            <a:spLocks noChangeArrowheads="1"/>
          </p:cNvSpPr>
          <p:nvPr/>
        </p:nvSpPr>
        <p:spPr bwMode="auto">
          <a:xfrm>
            <a:off x="0" y="-4449"/>
            <a:ext cx="6858000" cy="1862048"/>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1100" dirty="0">
                <a:latin typeface="メイリオ" pitchFamily="50" charset="-128"/>
                <a:ea typeface="メイリオ" pitchFamily="50" charset="-128"/>
                <a:cs typeface="メイリオ" pitchFamily="50" charset="-128"/>
              </a:rPr>
              <a:t>　</a:t>
            </a:r>
            <a:endParaRPr lang="en-US" altLang="ja-JP" sz="1100" dirty="0">
              <a:latin typeface="メイリオ" pitchFamily="50" charset="-128"/>
              <a:ea typeface="メイリオ" pitchFamily="50" charset="-128"/>
              <a:cs typeface="メイリオ" pitchFamily="50" charset="-128"/>
            </a:endParaRPr>
          </a:p>
          <a:p>
            <a:endParaRPr lang="en-US" altLang="ja-JP" sz="1100" dirty="0">
              <a:latin typeface="メイリオ" pitchFamily="50" charset="-128"/>
              <a:ea typeface="メイリオ" pitchFamily="50" charset="-128"/>
              <a:cs typeface="メイリオ" pitchFamily="50" charset="-128"/>
            </a:endParaRPr>
          </a:p>
          <a:p>
            <a:r>
              <a:rPr lang="ja-JP" altLang="en-US"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rPr>
              <a:t>　</a:t>
            </a:r>
            <a:r>
              <a:rPr lang="ja-JP" altLang="en-US"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知名度</a:t>
            </a:r>
            <a:r>
              <a:rPr lang="en-US" altLang="ja-JP"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UP</a:t>
            </a:r>
            <a:r>
              <a:rPr lang="ja-JP" altLang="en-US"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 集客</a:t>
            </a:r>
            <a:r>
              <a:rPr lang="en-US" altLang="ja-JP"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UP</a:t>
            </a:r>
            <a:r>
              <a:rPr lang="ja-JP" altLang="en-US" sz="2000" b="1"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！ファンを増やそう</a:t>
            </a:r>
            <a:endParaRPr lang="en-US" altLang="ja-JP" sz="2000" b="1" dirty="0">
              <a:solidFill>
                <a:srgbClr val="FF0000"/>
              </a:solidFill>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3200" b="1" dirty="0">
                <a:ln>
                  <a:solidFill>
                    <a:schemeClr val="tx1"/>
                  </a:solidFill>
                </a:ln>
                <a:solidFill>
                  <a:schemeClr val="bg1"/>
                </a:solidFill>
                <a:latin typeface="HGP創英ﾌﾟﾚｾﾞﾝｽEB" panose="02020800000000000000" pitchFamily="18" charset="-128"/>
                <a:ea typeface="HGP創英ﾌﾟﾚｾﾞﾝｽEB" panose="02020800000000000000" pitchFamily="18" charset="-128"/>
                <a:cs typeface="メイリオ" pitchFamily="50" charset="-128"/>
              </a:rPr>
              <a:t>  </a:t>
            </a:r>
            <a:endParaRPr lang="en-US" altLang="ja-JP" sz="4000" b="1" dirty="0">
              <a:ln>
                <a:solidFill>
                  <a:schemeClr val="bg1"/>
                </a:solidFill>
              </a:ln>
              <a:solidFill>
                <a:schemeClr val="tx1"/>
              </a:solidFill>
              <a:latin typeface="HGSｺﾞｼｯｸE" panose="020B0900000000000000" pitchFamily="50" charset="-128"/>
              <a:ea typeface="HGSｺﾞｼｯｸE" panose="020B0900000000000000" pitchFamily="50" charset="-128"/>
              <a:cs typeface="メイリオ" pitchFamily="50" charset="-128"/>
            </a:endParaRPr>
          </a:p>
          <a:p>
            <a:pPr algn="ctr"/>
            <a:endParaRPr lang="en-US" altLang="ja-JP" sz="900" b="1"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endParaRPr>
          </a:p>
          <a:p>
            <a:pPr algn="ctr"/>
            <a:endParaRPr lang="en-US" altLang="ja-JP" sz="2800" b="1" dirty="0">
              <a:solidFill>
                <a:schemeClr val="tx1"/>
              </a:solidFill>
              <a:latin typeface="HGP創英角ﾎﾟｯﾌﾟ体" panose="040B0A00000000000000" pitchFamily="50" charset="-128"/>
              <a:ea typeface="HGP創英角ﾎﾟｯﾌﾟ体" panose="040B0A00000000000000" pitchFamily="50" charset="-128"/>
              <a:cs typeface="メイリオ" pitchFamily="50" charset="-128"/>
            </a:endParaRPr>
          </a:p>
        </p:txBody>
      </p:sp>
      <p:sp>
        <p:nvSpPr>
          <p:cNvPr id="45" name="テキスト ボックス 33">
            <a:extLst>
              <a:ext uri="{FF2B5EF4-FFF2-40B4-BE49-F238E27FC236}">
                <a16:creationId xmlns:a16="http://schemas.microsoft.com/office/drawing/2014/main" id="{7B57F696-92BF-40BF-6B0E-B0E30856ED18}"/>
              </a:ext>
            </a:extLst>
          </p:cNvPr>
          <p:cNvSpPr txBox="1">
            <a:spLocks noChangeArrowheads="1"/>
          </p:cNvSpPr>
          <p:nvPr/>
        </p:nvSpPr>
        <p:spPr bwMode="auto">
          <a:xfrm>
            <a:off x="246793" y="6715849"/>
            <a:ext cx="619094" cy="261610"/>
          </a:xfrm>
          <a:prstGeom prst="rect">
            <a:avLst/>
          </a:prstGeom>
          <a:solidFill>
            <a:schemeClr val="tx1">
              <a:lumMod val="75000"/>
              <a:lumOff val="2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会  場</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51" name="矢印: 五方向 50">
            <a:extLst>
              <a:ext uri="{FF2B5EF4-FFF2-40B4-BE49-F238E27FC236}">
                <a16:creationId xmlns:a16="http://schemas.microsoft.com/office/drawing/2014/main" id="{BC6CD331-3956-E85B-C64D-4069F0FE1F3D}"/>
              </a:ext>
            </a:extLst>
          </p:cNvPr>
          <p:cNvSpPr/>
          <p:nvPr/>
        </p:nvSpPr>
        <p:spPr>
          <a:xfrm>
            <a:off x="249730" y="62003"/>
            <a:ext cx="2520280" cy="320224"/>
          </a:xfrm>
          <a:prstGeom prst="homePlate">
            <a:avLst/>
          </a:prstGeom>
          <a:solidFill>
            <a:schemeClr val="tx1"/>
          </a:solidFill>
          <a:ln w="12700" cap="flat" cmpd="sng" algn="ctr">
            <a:solidFill>
              <a:schemeClr val="bg2">
                <a:lumMod val="90000"/>
              </a:schemeClr>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r>
              <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b="1"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制度改正等の課題解決環境整備事業</a:t>
            </a:r>
            <a:r>
              <a:rPr lang="ja-JP" sz="1000" b="1"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38" name="グループ化 37">
            <a:extLst>
              <a:ext uri="{FF2B5EF4-FFF2-40B4-BE49-F238E27FC236}">
                <a16:creationId xmlns:a16="http://schemas.microsoft.com/office/drawing/2014/main" id="{1B25AD09-5111-F17A-BB42-16E0F10B0C14}"/>
              </a:ext>
            </a:extLst>
          </p:cNvPr>
          <p:cNvGrpSpPr/>
          <p:nvPr/>
        </p:nvGrpSpPr>
        <p:grpSpPr>
          <a:xfrm>
            <a:off x="224204" y="3101576"/>
            <a:ext cx="6319987" cy="287913"/>
            <a:chOff x="246793" y="2711487"/>
            <a:chExt cx="6319987" cy="287913"/>
          </a:xfrm>
        </p:grpSpPr>
        <p:sp>
          <p:nvSpPr>
            <p:cNvPr id="29" name="テキスト ボックス 5"/>
            <p:cNvSpPr txBox="1">
              <a:spLocks noChangeArrowheads="1"/>
            </p:cNvSpPr>
            <p:nvPr/>
          </p:nvSpPr>
          <p:spPr bwMode="auto">
            <a:xfrm>
              <a:off x="833265" y="2746525"/>
              <a:ext cx="3230598" cy="2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令和６年</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ja-JP" sz="20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日（金）</a:t>
              </a:r>
              <a:endParaRPr kumimoji="1" lang="ja-JP" altLang="ja-JP" sz="20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15"/>
            <p:cNvSpPr txBox="1">
              <a:spLocks noChangeArrowheads="1"/>
            </p:cNvSpPr>
            <p:nvPr/>
          </p:nvSpPr>
          <p:spPr bwMode="auto">
            <a:xfrm>
              <a:off x="3996453" y="2718709"/>
              <a:ext cx="2570327" cy="2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分</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時</a:t>
              </a:r>
              <a:r>
                <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分</a:t>
              </a:r>
              <a:endParaRPr kumimoji="1" lang="en-US" altLang="ja-JP" sz="1600" b="1"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33">
              <a:extLst>
                <a:ext uri="{FF2B5EF4-FFF2-40B4-BE49-F238E27FC236}">
                  <a16:creationId xmlns:a16="http://schemas.microsoft.com/office/drawing/2014/main" id="{2CE45752-879D-28B3-E379-619D3DB5FC1D}"/>
                </a:ext>
              </a:extLst>
            </p:cNvPr>
            <p:cNvSpPr txBox="1">
              <a:spLocks noChangeArrowheads="1"/>
            </p:cNvSpPr>
            <p:nvPr/>
          </p:nvSpPr>
          <p:spPr bwMode="auto">
            <a:xfrm>
              <a:off x="246793" y="2711487"/>
              <a:ext cx="586471" cy="261610"/>
            </a:xfrm>
            <a:prstGeom prst="rect">
              <a:avLst/>
            </a:prstGeom>
            <a:solidFill>
              <a:schemeClr val="tx2">
                <a:lumMod val="60000"/>
                <a:lumOff val="40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日  時</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grpSp>
      <p:sp>
        <p:nvSpPr>
          <p:cNvPr id="3" name="楕円 2">
            <a:extLst>
              <a:ext uri="{FF2B5EF4-FFF2-40B4-BE49-F238E27FC236}">
                <a16:creationId xmlns:a16="http://schemas.microsoft.com/office/drawing/2014/main" id="{D52ED933-32E6-853F-8444-EA70E56BC183}"/>
              </a:ext>
            </a:extLst>
          </p:cNvPr>
          <p:cNvSpPr/>
          <p:nvPr/>
        </p:nvSpPr>
        <p:spPr>
          <a:xfrm>
            <a:off x="5593249" y="45134"/>
            <a:ext cx="879596" cy="861560"/>
          </a:xfrm>
          <a:prstGeom prst="ellipse">
            <a:avLst/>
          </a:prstGeom>
          <a:solidFill>
            <a:srgbClr val="E0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endParaRPr lang="ja-JP" altLang="ja-JP" sz="1100" kern="100" dirty="0">
              <a:effectLst/>
              <a:ea typeface="ＭＳ 明朝" panose="02020609040205080304" pitchFamily="17"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076F31B-7C38-8D05-EE80-782259FB52AB}"/>
              </a:ext>
            </a:extLst>
          </p:cNvPr>
          <p:cNvSpPr txBox="1"/>
          <p:nvPr/>
        </p:nvSpPr>
        <p:spPr>
          <a:xfrm>
            <a:off x="5606573" y="203076"/>
            <a:ext cx="878699" cy="323165"/>
          </a:xfrm>
          <a:prstGeom prst="rect">
            <a:avLst/>
          </a:prstGeom>
          <a:noFill/>
        </p:spPr>
        <p:txBody>
          <a:bodyPr wrap="square" rtlCol="0">
            <a:spAutoFit/>
          </a:bodyPr>
          <a:lstStyle/>
          <a:p>
            <a:pPr algn="ctr">
              <a:lnSpc>
                <a:spcPts val="1800"/>
              </a:lnSpc>
            </a:pPr>
            <a:r>
              <a:rPr lang="ja-JP" altLang="en-US" sz="1800" kern="100" dirty="0">
                <a:solidFill>
                  <a:schemeClr val="bg1"/>
                </a:solidFill>
                <a:ea typeface="HGP創英角ｺﾞｼｯｸUB" panose="020B0900000000000000" pitchFamily="50" charset="-128"/>
                <a:cs typeface="Times New Roman" panose="02020603050405020304" pitchFamily="18" charset="0"/>
              </a:rPr>
              <a:t>参  加</a:t>
            </a:r>
            <a:endParaRPr lang="ja-JP" altLang="ja-JP" sz="1100" kern="100" dirty="0">
              <a:solidFill>
                <a:schemeClr val="bg1"/>
              </a:solidFill>
              <a:effectLst/>
              <a:ea typeface="ＭＳ 明朝" panose="02020609040205080304" pitchFamily="17" charset="-128"/>
              <a:cs typeface="Times New Roman" panose="02020603050405020304" pitchFamily="18" charset="0"/>
            </a:endParaRPr>
          </a:p>
        </p:txBody>
      </p:sp>
      <p:sp>
        <p:nvSpPr>
          <p:cNvPr id="62" name="テキスト ボックス 61">
            <a:extLst>
              <a:ext uri="{FF2B5EF4-FFF2-40B4-BE49-F238E27FC236}">
                <a16:creationId xmlns:a16="http://schemas.microsoft.com/office/drawing/2014/main" id="{8A2A9DB6-814E-58D3-B5A1-6FAFCAA65279}"/>
              </a:ext>
            </a:extLst>
          </p:cNvPr>
          <p:cNvSpPr txBox="1"/>
          <p:nvPr/>
        </p:nvSpPr>
        <p:spPr>
          <a:xfrm>
            <a:off x="5619897" y="477007"/>
            <a:ext cx="878699" cy="323165"/>
          </a:xfrm>
          <a:prstGeom prst="rect">
            <a:avLst/>
          </a:prstGeom>
          <a:noFill/>
        </p:spPr>
        <p:txBody>
          <a:bodyPr wrap="square" rtlCol="0">
            <a:spAutoFit/>
          </a:bodyPr>
          <a:lstStyle/>
          <a:p>
            <a:pPr algn="ctr">
              <a:lnSpc>
                <a:spcPts val="1800"/>
              </a:lnSpc>
            </a:pPr>
            <a:r>
              <a:rPr lang="ja-JP" altLang="en-US" kern="100" dirty="0">
                <a:solidFill>
                  <a:schemeClr val="bg1"/>
                </a:solidFill>
                <a:ea typeface="HGP創英角ｺﾞｼｯｸUB" panose="020B0900000000000000" pitchFamily="50" charset="-128"/>
                <a:cs typeface="Times New Roman" panose="02020603050405020304" pitchFamily="18" charset="0"/>
              </a:rPr>
              <a:t>無</a:t>
            </a:r>
            <a:r>
              <a:rPr lang="ja-JP" altLang="en-US" sz="1800" kern="100" dirty="0">
                <a:solidFill>
                  <a:schemeClr val="bg1"/>
                </a:solidFill>
                <a:ea typeface="HGP創英角ｺﾞｼｯｸUB" panose="020B0900000000000000" pitchFamily="50" charset="-128"/>
                <a:cs typeface="Times New Roman" panose="02020603050405020304" pitchFamily="18" charset="0"/>
              </a:rPr>
              <a:t>  </a:t>
            </a:r>
            <a:r>
              <a:rPr lang="ja-JP" altLang="en-US" kern="100" dirty="0">
                <a:solidFill>
                  <a:schemeClr val="bg1"/>
                </a:solidFill>
                <a:ea typeface="HGP創英角ｺﾞｼｯｸUB" panose="020B0900000000000000" pitchFamily="50" charset="-128"/>
                <a:cs typeface="Times New Roman" panose="02020603050405020304" pitchFamily="18" charset="0"/>
              </a:rPr>
              <a:t>料</a:t>
            </a:r>
            <a:endParaRPr lang="ja-JP" altLang="ja-JP" sz="1100" kern="100" dirty="0">
              <a:solidFill>
                <a:schemeClr val="bg1"/>
              </a:solidFill>
              <a:effectLst/>
              <a:ea typeface="ＭＳ 明朝" panose="02020609040205080304" pitchFamily="17" charset="-128"/>
              <a:cs typeface="Times New Roman" panose="02020603050405020304" pitchFamily="18" charset="0"/>
            </a:endParaRPr>
          </a:p>
        </p:txBody>
      </p:sp>
      <p:sp>
        <p:nvSpPr>
          <p:cNvPr id="32" name="テキスト ボックス 15"/>
          <p:cNvSpPr txBox="1">
            <a:spLocks noChangeArrowheads="1"/>
          </p:cNvSpPr>
          <p:nvPr/>
        </p:nvSpPr>
        <p:spPr bwMode="auto">
          <a:xfrm>
            <a:off x="1023056" y="6691799"/>
            <a:ext cx="4189409" cy="3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lvl="0" fontAlgn="base">
              <a:spcBef>
                <a:spcPct val="0"/>
              </a:spcBef>
              <a:spcAft>
                <a:spcPct val="0"/>
              </a:spcAf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郡上市産業プラザ ４階交流ホール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15">
            <a:extLst>
              <a:ext uri="{FF2B5EF4-FFF2-40B4-BE49-F238E27FC236}">
                <a16:creationId xmlns:a16="http://schemas.microsoft.com/office/drawing/2014/main" id="{E5F291C4-0E19-060A-BC57-B206B5910931}"/>
              </a:ext>
            </a:extLst>
          </p:cNvPr>
          <p:cNvSpPr txBox="1">
            <a:spLocks noChangeArrowheads="1"/>
          </p:cNvSpPr>
          <p:nvPr/>
        </p:nvSpPr>
        <p:spPr bwMode="auto">
          <a:xfrm>
            <a:off x="742796" y="6985687"/>
            <a:ext cx="3261166"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rPr>
              <a:t>岐阜県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郡上市八幡町島谷</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130-1</a:t>
            </a:r>
            <a:endParaRPr kumimoji="1" lang="en-US" altLang="ja-JP" sz="1400" i="0" u="none" strike="noStrike" cap="none" normalizeH="0" baseline="0" dirty="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33"/>
          <p:cNvSpPr txBox="1">
            <a:spLocks noChangeArrowheads="1"/>
          </p:cNvSpPr>
          <p:nvPr/>
        </p:nvSpPr>
        <p:spPr bwMode="auto">
          <a:xfrm>
            <a:off x="350572" y="1493971"/>
            <a:ext cx="6193619" cy="430887"/>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ja-JP" altLang="en-US" sz="1100" dirty="0">
                <a:latin typeface="メイリオ" pitchFamily="50" charset="-128"/>
                <a:ea typeface="メイリオ" pitchFamily="50" charset="-128"/>
                <a:cs typeface="メイリオ" pitchFamily="50" charset="-128"/>
              </a:rPr>
              <a:t>　持続的発展に向けて事業所の魅力を</a:t>
            </a:r>
            <a:r>
              <a:rPr lang="en-US" altLang="ja-JP" sz="1100" dirty="0">
                <a:latin typeface="メイリオ" pitchFamily="50" charset="-128"/>
                <a:ea typeface="メイリオ" pitchFamily="50" charset="-128"/>
                <a:cs typeface="メイリオ" pitchFamily="50" charset="-128"/>
              </a:rPr>
              <a:t>PR</a:t>
            </a:r>
            <a:r>
              <a:rPr lang="ja-JP" altLang="en-US" sz="1100" dirty="0">
                <a:latin typeface="メイリオ" pitchFamily="50" charset="-128"/>
                <a:ea typeface="メイリオ" pitchFamily="50" charset="-128"/>
                <a:cs typeface="メイリオ" pitchFamily="50" charset="-128"/>
              </a:rPr>
              <a:t>するため、集客効果の高い</a:t>
            </a:r>
            <a:r>
              <a:rPr lang="ja-JP" altLang="en-US" sz="1100" dirty="0">
                <a:solidFill>
                  <a:schemeClr val="tx1"/>
                </a:solidFill>
                <a:latin typeface="メイリオ" pitchFamily="50" charset="-128"/>
                <a:ea typeface="メイリオ" pitchFamily="50" charset="-128"/>
                <a:cs typeface="メイリオ" pitchFamily="50" charset="-128"/>
              </a:rPr>
              <a:t>インスタグラムの導入から効果的な活用の手法まで事業所の知識やレベルに応じた段階的なセミナーを開催致します。</a:t>
            </a:r>
          </a:p>
        </p:txBody>
      </p:sp>
      <p:sp>
        <p:nvSpPr>
          <p:cNvPr id="34" name="テキスト ボックス 33">
            <a:extLst>
              <a:ext uri="{FF2B5EF4-FFF2-40B4-BE49-F238E27FC236}">
                <a16:creationId xmlns:a16="http://schemas.microsoft.com/office/drawing/2014/main" id="{0E769619-5917-A6A8-4208-51535409776E}"/>
              </a:ext>
            </a:extLst>
          </p:cNvPr>
          <p:cNvSpPr txBox="1"/>
          <p:nvPr/>
        </p:nvSpPr>
        <p:spPr>
          <a:xfrm>
            <a:off x="5453664" y="6398326"/>
            <a:ext cx="1010049" cy="861774"/>
          </a:xfrm>
          <a:prstGeom prst="rect">
            <a:avLst/>
          </a:prstGeom>
          <a:noFill/>
          <a:ln w="19050">
            <a:solidFill>
              <a:schemeClr val="tx1"/>
            </a:solidFill>
          </a:ln>
        </p:spPr>
        <p:txBody>
          <a:bodyPr wrap="square" rtlCol="0">
            <a:spAutoFit/>
          </a:bodyPr>
          <a:lstStyle/>
          <a:p>
            <a:pPr lvl="0" fontAlgn="base">
              <a:spcBef>
                <a:spcPct val="0"/>
              </a:spcBef>
              <a:spcAft>
                <a:spcPct val="0"/>
              </a:spcAft>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来場定員</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２０</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先着順</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78D8D79E-C78D-718E-E35B-7EFAF735A277}"/>
              </a:ext>
            </a:extLst>
          </p:cNvPr>
          <p:cNvSpPr/>
          <p:nvPr/>
        </p:nvSpPr>
        <p:spPr>
          <a:xfrm>
            <a:off x="0" y="2025844"/>
            <a:ext cx="6858000" cy="101075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33">
            <a:extLst>
              <a:ext uri="{FF2B5EF4-FFF2-40B4-BE49-F238E27FC236}">
                <a16:creationId xmlns:a16="http://schemas.microsoft.com/office/drawing/2014/main" id="{B85C776F-F6CB-9123-AEB2-C278F9000911}"/>
              </a:ext>
            </a:extLst>
          </p:cNvPr>
          <p:cNvSpPr txBox="1">
            <a:spLocks noChangeArrowheads="1"/>
          </p:cNvSpPr>
          <p:nvPr/>
        </p:nvSpPr>
        <p:spPr bwMode="auto">
          <a:xfrm>
            <a:off x="114356" y="2068051"/>
            <a:ext cx="6666050" cy="961802"/>
          </a:xfrm>
          <a:prstGeom prst="rect">
            <a:avLst/>
          </a:prstGeom>
          <a:no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l" rtl="0"/>
            <a:r>
              <a:rPr lang="ja-JP" altLang="en-US" sz="1050" dirty="0">
                <a:solidFill>
                  <a:schemeClr val="tx1"/>
                </a:solidFill>
                <a:latin typeface="メイリオ" pitchFamily="50" charset="-128"/>
                <a:ea typeface="メイリオ" pitchFamily="50" charset="-128"/>
                <a:cs typeface="メイリオ" pitchFamily="50" charset="-128"/>
              </a:rPr>
              <a:t>・本セミナーは、「基礎編・応用編連続」の他に「基礎編のみ」または「応用編のみ」を選択して受講することもできます。お申込みの際はコースの選択をお願い致します。</a:t>
            </a:r>
            <a:endParaRPr lang="en-US" altLang="ja-JP" sz="1050" dirty="0">
              <a:solidFill>
                <a:schemeClr val="tx1"/>
              </a:solidFill>
              <a:latin typeface="メイリオ" pitchFamily="50" charset="-128"/>
              <a:ea typeface="メイリオ" pitchFamily="50" charset="-128"/>
              <a:cs typeface="メイリオ" pitchFamily="50" charset="-128"/>
            </a:endParaRPr>
          </a:p>
          <a:p>
            <a:pPr algn="l" rtl="0"/>
            <a:endParaRPr lang="en-US" altLang="ja-JP" sz="400" dirty="0">
              <a:solidFill>
                <a:schemeClr val="tx1"/>
              </a:solidFill>
              <a:latin typeface="メイリオ" pitchFamily="50" charset="-128"/>
              <a:ea typeface="メイリオ" pitchFamily="50" charset="-128"/>
              <a:cs typeface="メイリオ" pitchFamily="50" charset="-128"/>
            </a:endParaRPr>
          </a:p>
          <a:p>
            <a:pPr algn="l" rtl="0"/>
            <a:r>
              <a:rPr lang="ja-JP" altLang="en-US" sz="1050" b="0" i="0" dirty="0">
                <a:solidFill>
                  <a:srgbClr val="000000"/>
                </a:solidFill>
                <a:effectLst/>
                <a:latin typeface="Meiryo" panose="020B0604030504040204" pitchFamily="50" charset="-128"/>
                <a:ea typeface="Meiryo" panose="020B0604030504040204" pitchFamily="50" charset="-128"/>
              </a:rPr>
              <a:t>・インスタのアカウント開設までは各自で済ませてご参加をお願い致します。</a:t>
            </a:r>
          </a:p>
          <a:p>
            <a:pPr algn="l" rtl="0"/>
            <a:r>
              <a:rPr lang="ja-JP" altLang="en-US" sz="1050" b="0" i="0" dirty="0">
                <a:solidFill>
                  <a:srgbClr val="000000"/>
                </a:solidFill>
                <a:effectLst/>
                <a:latin typeface="Meiryo" panose="020B0604030504040204" pitchFamily="50" charset="-128"/>
                <a:ea typeface="Meiryo" panose="020B0604030504040204" pitchFamily="50" charset="-128"/>
              </a:rPr>
              <a:t>開設だけしておき、投稿やいいねが出来なくても大丈夫ですので、セミナーまでにインスタを見ておかれることをおすすめします。</a:t>
            </a:r>
            <a:endParaRPr lang="en-US" altLang="ja-JP" sz="1050" dirty="0">
              <a:solidFill>
                <a:schemeClr val="tx1"/>
              </a:solidFill>
              <a:latin typeface="メイリオ" pitchFamily="50" charset="-128"/>
              <a:ea typeface="メイリオ" pitchFamily="50" charset="-128"/>
              <a:cs typeface="メイリオ" pitchFamily="50" charset="-128"/>
            </a:endParaRPr>
          </a:p>
        </p:txBody>
      </p:sp>
      <p:pic>
        <p:nvPicPr>
          <p:cNvPr id="31" name="図 30">
            <a:extLst>
              <a:ext uri="{FF2B5EF4-FFF2-40B4-BE49-F238E27FC236}">
                <a16:creationId xmlns:a16="http://schemas.microsoft.com/office/drawing/2014/main" id="{7CBAFFC2-978B-0C8F-8D14-7F275AC499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3647" y="4643552"/>
            <a:ext cx="1612500" cy="1612500"/>
          </a:xfrm>
          <a:prstGeom prst="rect">
            <a:avLst/>
          </a:prstGeom>
        </p:spPr>
      </p:pic>
      <p:sp>
        <p:nvSpPr>
          <p:cNvPr id="15" name="四角形: 角を丸くする 14">
            <a:extLst>
              <a:ext uri="{FF2B5EF4-FFF2-40B4-BE49-F238E27FC236}">
                <a16:creationId xmlns:a16="http://schemas.microsoft.com/office/drawing/2014/main" id="{BEC97E4D-5C46-CEF9-7247-E26EF510D0D5}"/>
              </a:ext>
            </a:extLst>
          </p:cNvPr>
          <p:cNvSpPr/>
          <p:nvPr/>
        </p:nvSpPr>
        <p:spPr>
          <a:xfrm>
            <a:off x="991359" y="5603591"/>
            <a:ext cx="3660307" cy="708689"/>
          </a:xfrm>
          <a:prstGeom prst="roundRect">
            <a:avLst>
              <a:gd name="adj" fmla="val 6007"/>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2D72833-B6DF-7A8C-1099-E7709255DA0B}"/>
              </a:ext>
            </a:extLst>
          </p:cNvPr>
          <p:cNvSpPr/>
          <p:nvPr/>
        </p:nvSpPr>
        <p:spPr>
          <a:xfrm>
            <a:off x="991360" y="4834963"/>
            <a:ext cx="3660307" cy="708689"/>
          </a:xfrm>
          <a:prstGeom prst="roundRect">
            <a:avLst>
              <a:gd name="adj" fmla="val 600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33">
            <a:extLst>
              <a:ext uri="{FF2B5EF4-FFF2-40B4-BE49-F238E27FC236}">
                <a16:creationId xmlns:a16="http://schemas.microsoft.com/office/drawing/2014/main" id="{F79F4C91-57F1-BD57-90FB-BED55872B9FF}"/>
              </a:ext>
            </a:extLst>
          </p:cNvPr>
          <p:cNvSpPr txBox="1">
            <a:spLocks noChangeArrowheads="1"/>
          </p:cNvSpPr>
          <p:nvPr/>
        </p:nvSpPr>
        <p:spPr bwMode="auto">
          <a:xfrm>
            <a:off x="249207" y="4842084"/>
            <a:ext cx="584056" cy="259368"/>
          </a:xfrm>
          <a:prstGeom prst="rect">
            <a:avLst/>
          </a:prstGeom>
          <a:solidFill>
            <a:schemeClr val="accent4">
              <a:lumMod val="7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内  容</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 name="テキスト ボックス 6">
            <a:extLst>
              <a:ext uri="{FF2B5EF4-FFF2-40B4-BE49-F238E27FC236}">
                <a16:creationId xmlns:a16="http://schemas.microsoft.com/office/drawing/2014/main" id="{C6B47523-E31C-34CB-957D-2EC5C306AE42}"/>
              </a:ext>
            </a:extLst>
          </p:cNvPr>
          <p:cNvSpPr txBox="1"/>
          <p:nvPr/>
        </p:nvSpPr>
        <p:spPr>
          <a:xfrm>
            <a:off x="960787" y="4910385"/>
            <a:ext cx="3827946" cy="640792"/>
          </a:xfrm>
          <a:prstGeom prst="rect">
            <a:avLst/>
          </a:prstGeom>
          <a:noFill/>
        </p:spPr>
        <p:txBody>
          <a:bodyPr wrap="square" rtlCol="0">
            <a:spAutoFit/>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基礎</a:t>
            </a:r>
            <a:r>
              <a:rPr kumimoji="1" lang="ja-JP" altLang="en-US" sz="1200" b="1" dirty="0">
                <a:solidFill>
                  <a:schemeClr val="tx1"/>
                </a:solidFill>
                <a:latin typeface="メイリオ" panose="020B0604030504040204" pitchFamily="50" charset="-128"/>
                <a:ea typeface="メイリオ" panose="020B0604030504040204" pitchFamily="50" charset="-128"/>
              </a:rPr>
              <a:t>編）</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月</a:t>
            </a:r>
            <a:r>
              <a:rPr kumimoji="1" lang="en-US" altLang="ja-JP" sz="1200" dirty="0">
                <a:solidFill>
                  <a:schemeClr val="tx1"/>
                </a:solidFill>
                <a:latin typeface="メイリオ" panose="020B0604030504040204" pitchFamily="50" charset="-128"/>
                <a:ea typeface="メイリオ" panose="020B0604030504040204" pitchFamily="50" charset="-128"/>
              </a:rPr>
              <a:t>25</a:t>
            </a:r>
            <a:r>
              <a:rPr kumimoji="1" lang="ja-JP" altLang="en-US" sz="1200" dirty="0">
                <a:solidFill>
                  <a:schemeClr val="tx1"/>
                </a:solidFill>
                <a:latin typeface="メイリオ" panose="020B0604030504040204" pitchFamily="50" charset="-128"/>
                <a:ea typeface="メイリオ" panose="020B0604030504040204" pitchFamily="50" charset="-128"/>
              </a:rPr>
              <a:t>日（金）</a:t>
            </a:r>
            <a:r>
              <a:rPr kumimoji="1" lang="en-US" altLang="ja-JP" sz="1200" dirty="0">
                <a:solidFill>
                  <a:schemeClr val="tx1"/>
                </a:solidFill>
                <a:latin typeface="メイリオ" panose="020B0604030504040204" pitchFamily="50" charset="-128"/>
                <a:ea typeface="メイリオ" panose="020B0604030504040204" pitchFamily="50" charset="-128"/>
              </a:rPr>
              <a:t>13</a:t>
            </a:r>
            <a:r>
              <a:rPr kumimoji="1" lang="ja-JP" altLang="en-US" sz="1200" dirty="0">
                <a:solidFill>
                  <a:schemeClr val="tx1"/>
                </a:solidFill>
                <a:latin typeface="メイリオ" panose="020B0604030504040204" pitchFamily="50" charset="-128"/>
                <a:ea typeface="メイリオ" panose="020B0604030504040204" pitchFamily="50" charset="-128"/>
              </a:rPr>
              <a:t>時</a:t>
            </a:r>
            <a:r>
              <a:rPr kumimoji="1" lang="en-US" altLang="ja-JP" sz="1200" dirty="0">
                <a:solidFill>
                  <a:schemeClr val="tx1"/>
                </a:solidFill>
                <a:latin typeface="メイリオ" panose="020B0604030504040204" pitchFamily="50" charset="-128"/>
                <a:ea typeface="メイリオ" panose="020B0604030504040204" pitchFamily="50" charset="-128"/>
              </a:rPr>
              <a:t>30</a:t>
            </a:r>
            <a:r>
              <a:rPr kumimoji="1" lang="ja-JP" altLang="en-US" sz="1200" dirty="0">
                <a:solidFill>
                  <a:schemeClr val="tx1"/>
                </a:solidFill>
                <a:latin typeface="メイリオ" panose="020B0604030504040204" pitchFamily="50" charset="-128"/>
                <a:ea typeface="メイリオ" panose="020B0604030504040204" pitchFamily="50" charset="-128"/>
              </a:rPr>
              <a:t>分～</a:t>
            </a:r>
            <a:r>
              <a:rPr kumimoji="1" lang="en-US" altLang="ja-JP" sz="1200" dirty="0">
                <a:solidFill>
                  <a:schemeClr val="tx1"/>
                </a:solidFill>
                <a:latin typeface="メイリオ" panose="020B0604030504040204" pitchFamily="50" charset="-128"/>
                <a:ea typeface="メイリオ" panose="020B0604030504040204" pitchFamily="50" charset="-128"/>
              </a:rPr>
              <a:t>15</a:t>
            </a:r>
            <a:r>
              <a:rPr kumimoji="1" lang="ja-JP" altLang="en-US" sz="1200" dirty="0">
                <a:solidFill>
                  <a:schemeClr val="tx1"/>
                </a:solidFill>
                <a:latin typeface="メイリオ" panose="020B0604030504040204" pitchFamily="50" charset="-128"/>
                <a:ea typeface="メイリオ" panose="020B0604030504040204" pitchFamily="50" charset="-128"/>
              </a:rPr>
              <a:t>時</a:t>
            </a:r>
            <a:r>
              <a:rPr lang="en-US" altLang="ja-JP" sz="1200" dirty="0">
                <a:latin typeface="メイリオ" panose="020B0604030504040204" pitchFamily="50" charset="-128"/>
                <a:ea typeface="メイリオ" panose="020B0604030504040204" pitchFamily="50" charset="-128"/>
              </a:rPr>
              <a:t>0</a:t>
            </a:r>
            <a:r>
              <a:rPr kumimoji="1" lang="en-US" altLang="ja-JP" sz="1200" dirty="0">
                <a:solidFill>
                  <a:schemeClr val="tx1"/>
                </a:solidFill>
                <a:latin typeface="メイリオ" panose="020B0604030504040204" pitchFamily="50" charset="-128"/>
                <a:ea typeface="メイリオ" panose="020B0604030504040204" pitchFamily="50" charset="-128"/>
              </a:rPr>
              <a:t>0</a:t>
            </a:r>
            <a:r>
              <a:rPr kumimoji="1" lang="ja-JP" altLang="en-US" sz="1200" dirty="0">
                <a:solidFill>
                  <a:schemeClr val="tx1"/>
                </a:solidFill>
                <a:latin typeface="メイリオ" panose="020B0604030504040204" pitchFamily="50" charset="-128"/>
                <a:ea typeface="メイリオ" panose="020B0604030504040204" pitchFamily="50" charset="-128"/>
              </a:rPr>
              <a:t>分</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・インスタとは？</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・実際に投稿と相互フォローを体験</a:t>
            </a:r>
            <a:endParaRPr lang="en-US" altLang="ja-JP" sz="1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D3E1D81-F502-5013-4093-76D7AE4DA9CA}"/>
              </a:ext>
            </a:extLst>
          </p:cNvPr>
          <p:cNvSpPr txBox="1"/>
          <p:nvPr/>
        </p:nvSpPr>
        <p:spPr>
          <a:xfrm>
            <a:off x="991359" y="5682822"/>
            <a:ext cx="3941567" cy="6407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（応用編）</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25</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日（金）</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15</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a:t>
            </a:r>
            <a:r>
              <a:rPr lang="en-US" altLang="ja-JP" sz="1200" dirty="0">
                <a:solidFill>
                  <a:prstClr val="black"/>
                </a:solidFill>
                <a:latin typeface="メイリオ" panose="020B0604030504040204" pitchFamily="50" charset="-128"/>
                <a:ea typeface="メイリオ" panose="020B0604030504040204" pitchFamily="50" charset="-128"/>
              </a:rPr>
              <a:t>0</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・リール動画や写真の加工</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・投稿ネタのヒントを専門家から学ぶ</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BD45949E-626A-5D7F-80DB-46D35FA42BD0}"/>
              </a:ext>
            </a:extLst>
          </p:cNvPr>
          <p:cNvSpPr txBox="1"/>
          <p:nvPr/>
        </p:nvSpPr>
        <p:spPr>
          <a:xfrm>
            <a:off x="866304" y="6382170"/>
            <a:ext cx="2221617" cy="2746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スマートフォン、筆記用具</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393A4B23-D2DF-8FCD-697F-7ABB4BA0C408}"/>
              </a:ext>
            </a:extLst>
          </p:cNvPr>
          <p:cNvSpPr txBox="1"/>
          <p:nvPr/>
        </p:nvSpPr>
        <p:spPr>
          <a:xfrm>
            <a:off x="3972985" y="3692595"/>
            <a:ext cx="720080" cy="230832"/>
          </a:xfrm>
          <a:prstGeom prst="rect">
            <a:avLst/>
          </a:prstGeom>
          <a:noFill/>
        </p:spPr>
        <p:txBody>
          <a:bodyPr wrap="square" rtlCol="0">
            <a:spAutoFit/>
          </a:bodyPr>
          <a:lstStyle/>
          <a:p>
            <a:r>
              <a:rPr lang="ja-JP" altLang="en-US" sz="900" dirty="0">
                <a:solidFill>
                  <a:srgbClr val="000000"/>
                </a:solidFill>
                <a:latin typeface="arial, sans-serif"/>
                <a:ea typeface="Meiryo" panose="020B0604030504040204" pitchFamily="50" charset="-128"/>
              </a:rPr>
              <a:t>わしょう</a:t>
            </a:r>
            <a:endParaRPr kumimoji="1" lang="ja-JP" altLang="en-US" dirty="0"/>
          </a:p>
        </p:txBody>
      </p:sp>
      <p:sp>
        <p:nvSpPr>
          <p:cNvPr id="37" name="テキスト ボックス 15">
            <a:extLst>
              <a:ext uri="{FF2B5EF4-FFF2-40B4-BE49-F238E27FC236}">
                <a16:creationId xmlns:a16="http://schemas.microsoft.com/office/drawing/2014/main" id="{1BC9096D-6AAC-4742-B1EA-1F059F5D1198}"/>
              </a:ext>
            </a:extLst>
          </p:cNvPr>
          <p:cNvSpPr txBox="1">
            <a:spLocks noChangeArrowheads="1"/>
          </p:cNvSpPr>
          <p:nvPr/>
        </p:nvSpPr>
        <p:spPr bwMode="auto">
          <a:xfrm>
            <a:off x="2471441" y="3477373"/>
            <a:ext cx="4265016" cy="1341393"/>
          </a:xfrm>
          <a:prstGeom prst="rect">
            <a:avLst/>
          </a:prstGeom>
          <a:noFill/>
          <a:ln>
            <a:noFill/>
          </a:ln>
        </p:spPr>
        <p:txBody>
          <a:bodyPr vert="horz" wrap="square" lIns="74295" tIns="8890" rIns="74295" bIns="8890" numCol="1" anchor="t" anchorCtr="0" compatLnSpc="1">
            <a:prstTxWarp prst="textNoShape">
              <a:avLst/>
            </a:prstTxWarp>
            <a:spAutoFit/>
          </a:bodyPr>
          <a:lstStyle/>
          <a:p>
            <a:pPr lvl="0" fontAlgn="base">
              <a:spcBef>
                <a:spcPct val="0"/>
              </a:spcBef>
              <a:spcAft>
                <a:spcPct val="0"/>
              </a:spcAft>
            </a:pPr>
            <a:r>
              <a:rPr lang="ja-JP" altLang="en-US"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株式会社ベクトルデザイン</a:t>
            </a:r>
            <a:endParaRPr lang="en-US" altLang="ja-JP" sz="1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endParaRPr lang="en-US" altLang="ja-JP" sz="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代表取締役　</a:t>
            </a:r>
            <a:r>
              <a:rPr lang="ja-JP" altLang="en-US" sz="24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和性 真澄 </a:t>
            </a:r>
            <a:r>
              <a:rPr lang="ja-JP" altLang="en-US" sz="28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氏</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rtl="0"/>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0" i="0" dirty="0">
                <a:solidFill>
                  <a:srgbClr val="000000"/>
                </a:solidFill>
                <a:effectLst/>
                <a:latin typeface="arial, sans-serif"/>
                <a:ea typeface="Meiryo" panose="020B0604030504040204" pitchFamily="50" charset="-128"/>
              </a:rPr>
              <a:t>マーケティング重視の販売促進デザインを多数手がける。また、自身の</a:t>
            </a:r>
            <a:r>
              <a:rPr lang="en-US" altLang="ja-JP" sz="900" b="0" i="0" dirty="0">
                <a:solidFill>
                  <a:srgbClr val="000000"/>
                </a:solidFill>
                <a:effectLst/>
                <a:latin typeface="arial, sans-serif"/>
                <a:ea typeface="Meiryo" panose="020B0604030504040204" pitchFamily="50" charset="-128"/>
              </a:rPr>
              <a:t>SNS</a:t>
            </a:r>
            <a:r>
              <a:rPr lang="ja-JP" altLang="en-US" sz="900" b="0" i="0" dirty="0">
                <a:solidFill>
                  <a:srgbClr val="000000"/>
                </a:solidFill>
                <a:effectLst/>
                <a:latin typeface="arial, sans-serif"/>
                <a:ea typeface="Meiryo" panose="020B0604030504040204" pitchFamily="50" charset="-128"/>
              </a:rPr>
              <a:t>集客経験を元に、はじめの一歩から分かりやすく指南。</a:t>
            </a:r>
            <a:endParaRPr lang="ja-JP" altLang="en-US" sz="900" b="0" i="0" dirty="0">
              <a:solidFill>
                <a:srgbClr val="000000"/>
              </a:solidFill>
              <a:effectLst/>
              <a:latin typeface="Meiryo" panose="020B0604030504040204" pitchFamily="50" charset="-128"/>
              <a:ea typeface="Meiryo" panose="020B0604030504040204" pitchFamily="50" charset="-128"/>
            </a:endParaRPr>
          </a:p>
          <a:p>
            <a:pPr algn="l" rtl="0"/>
            <a:r>
              <a:rPr lang="ja-JP" altLang="en-US" sz="900" b="0" i="0" dirty="0">
                <a:solidFill>
                  <a:srgbClr val="000000"/>
                </a:solidFill>
                <a:effectLst/>
                <a:latin typeface="arial, sans-serif"/>
                <a:ea typeface="Meiryo" panose="020B0604030504040204" pitchFamily="50" charset="-128"/>
              </a:rPr>
              <a:t>公的機関での登録専門家として、事業者の相談支援を行う。</a:t>
            </a:r>
            <a:r>
              <a:rPr lang="ja-JP" altLang="en-US" sz="900" b="0" i="0" dirty="0">
                <a:solidFill>
                  <a:srgbClr val="000000"/>
                </a:solidFill>
                <a:effectLst/>
                <a:latin typeface="arial" panose="020B0604020202020204" pitchFamily="34" charset="0"/>
                <a:ea typeface="Meiryo" panose="020B0604030504040204" pitchFamily="50" charset="-128"/>
              </a:rPr>
              <a:t>行政・公的機関にてセミナー講師も務める。</a:t>
            </a:r>
            <a:endParaRPr lang="ja-JP" altLang="en-US" sz="900" b="0" i="0" dirty="0">
              <a:solidFill>
                <a:srgbClr val="000000"/>
              </a:solidFill>
              <a:effectLst/>
              <a:latin typeface="Meiryo" panose="020B0604030504040204" pitchFamily="50" charset="-128"/>
              <a:ea typeface="Meiryo" panose="020B0604030504040204" pitchFamily="50" charset="-128"/>
            </a:endParaRPr>
          </a:p>
        </p:txBody>
      </p:sp>
      <p:sp>
        <p:nvSpPr>
          <p:cNvPr id="52" name="テキスト ボックス 33">
            <a:extLst>
              <a:ext uri="{FF2B5EF4-FFF2-40B4-BE49-F238E27FC236}">
                <a16:creationId xmlns:a16="http://schemas.microsoft.com/office/drawing/2014/main" id="{0F56E669-8146-12AD-DBD1-59E40731481D}"/>
              </a:ext>
            </a:extLst>
          </p:cNvPr>
          <p:cNvSpPr txBox="1">
            <a:spLocks noChangeArrowheads="1"/>
          </p:cNvSpPr>
          <p:nvPr/>
        </p:nvSpPr>
        <p:spPr bwMode="auto">
          <a:xfrm>
            <a:off x="215054" y="3468141"/>
            <a:ext cx="586470" cy="261610"/>
          </a:xfrm>
          <a:prstGeom prst="rect">
            <a:avLst/>
          </a:prstGeom>
          <a:solidFill>
            <a:schemeClr val="accent1">
              <a:lumMod val="75000"/>
            </a:schemeClr>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講  師</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pic>
        <p:nvPicPr>
          <p:cNvPr id="22" name="図 21">
            <a:extLst>
              <a:ext uri="{FF2B5EF4-FFF2-40B4-BE49-F238E27FC236}">
                <a16:creationId xmlns:a16="http://schemas.microsoft.com/office/drawing/2014/main" id="{271F25A0-4826-788C-A492-92CBB5447AF5}"/>
              </a:ext>
            </a:extLst>
          </p:cNvPr>
          <p:cNvPicPr>
            <a:picLocks noChangeAspect="1"/>
          </p:cNvPicPr>
          <p:nvPr/>
        </p:nvPicPr>
        <p:blipFill>
          <a:blip r:embed="rId5"/>
          <a:stretch>
            <a:fillRect/>
          </a:stretch>
        </p:blipFill>
        <p:spPr>
          <a:xfrm>
            <a:off x="834147" y="3472114"/>
            <a:ext cx="1637294" cy="1029812"/>
          </a:xfrm>
          <a:prstGeom prst="rect">
            <a:avLst/>
          </a:prstGeom>
        </p:spPr>
      </p:pic>
      <p:sp>
        <p:nvSpPr>
          <p:cNvPr id="13" name="テキスト ボックス 33">
            <a:extLst>
              <a:ext uri="{FF2B5EF4-FFF2-40B4-BE49-F238E27FC236}">
                <a16:creationId xmlns:a16="http://schemas.microsoft.com/office/drawing/2014/main" id="{F6757322-8F8C-371F-2E6F-945BFFEC88B7}"/>
              </a:ext>
            </a:extLst>
          </p:cNvPr>
          <p:cNvSpPr txBox="1">
            <a:spLocks noChangeArrowheads="1"/>
          </p:cNvSpPr>
          <p:nvPr/>
        </p:nvSpPr>
        <p:spPr bwMode="auto">
          <a:xfrm>
            <a:off x="246793" y="6374172"/>
            <a:ext cx="619094" cy="261610"/>
          </a:xfrm>
          <a:prstGeom prst="rect">
            <a:avLst/>
          </a:prstGeom>
          <a:solidFill>
            <a:srgbClr val="00B050"/>
          </a:solidFill>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1100" b="1" dirty="0">
                <a:solidFill>
                  <a:schemeClr val="bg1"/>
                </a:solidFill>
                <a:latin typeface="メイリオ" pitchFamily="50" charset="-128"/>
                <a:ea typeface="メイリオ" pitchFamily="50" charset="-128"/>
                <a:cs typeface="メイリオ" pitchFamily="50" charset="-128"/>
              </a:rPr>
              <a:t>持ち物</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19" name="テキスト ボックス 33">
            <a:extLst>
              <a:ext uri="{FF2B5EF4-FFF2-40B4-BE49-F238E27FC236}">
                <a16:creationId xmlns:a16="http://schemas.microsoft.com/office/drawing/2014/main" id="{38ADB203-6FDF-336E-E322-E189ACBF0033}"/>
              </a:ext>
            </a:extLst>
          </p:cNvPr>
          <p:cNvSpPr txBox="1">
            <a:spLocks noChangeArrowheads="1"/>
          </p:cNvSpPr>
          <p:nvPr/>
        </p:nvSpPr>
        <p:spPr bwMode="gray">
          <a:xfrm>
            <a:off x="41778" y="726132"/>
            <a:ext cx="6726420" cy="765209"/>
          </a:xfrm>
          <a:prstGeom prst="rect">
            <a:avLst/>
          </a:prstGeom>
          <a:noFill/>
          <a:ln>
            <a:noFill/>
            <a:headEnd/>
            <a:tailEnd/>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dist">
              <a:lnSpc>
                <a:spcPts val="6000"/>
              </a:lnSpc>
            </a:pPr>
            <a:r>
              <a:rPr lang="ja-JP" altLang="en-US" sz="3600" b="1" kern="100" dirty="0">
                <a:ln w="10160" cap="flat" cmpd="sng" algn="ctr">
                  <a:solidFill>
                    <a:schemeClr val="bg1"/>
                  </a:solidFill>
                  <a:prstDash val="solid"/>
                  <a:round/>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インスタグラム</a:t>
            </a:r>
            <a:r>
              <a:rPr lang="ja-JP" altLang="en-US" sz="3600" b="1" kern="100" dirty="0">
                <a:ln w="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活用</a:t>
            </a:r>
            <a:r>
              <a:rPr lang="ja-JP" altLang="ja-JP" sz="3600" b="1" kern="100" dirty="0">
                <a:ln w="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セミナー</a:t>
            </a:r>
            <a:endParaRPr lang="ja-JP" altLang="ja-JP" sz="3600" b="1" kern="100" dirty="0">
              <a:ln>
                <a:solidFill>
                  <a:schemeClr val="bg1"/>
                </a:solidFill>
              </a:ln>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3D00E28D-A890-4482-74A1-8428D9CC798B}"/>
              </a:ext>
            </a:extLst>
          </p:cNvPr>
          <p:cNvSpPr/>
          <p:nvPr/>
        </p:nvSpPr>
        <p:spPr>
          <a:xfrm>
            <a:off x="195067" y="9236819"/>
            <a:ext cx="864096" cy="573318"/>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HG丸ｺﾞｼｯｸM-PRO" panose="020F0600000000000000" pitchFamily="50" charset="-128"/>
                <a:ea typeface="HG丸ｺﾞｼｯｸM-PRO" panose="020F0600000000000000" pitchFamily="50" charset="-128"/>
              </a:rPr>
              <a:t>お申込み及び</a:t>
            </a:r>
            <a:endParaRPr kumimoji="1" lang="en-US" altLang="ja-JP" sz="1100" dirty="0">
              <a:latin typeface="HG丸ｺﾞｼｯｸM-PRO" panose="020F0600000000000000" pitchFamily="50" charset="-128"/>
              <a:ea typeface="HG丸ｺﾞｼｯｸM-PRO" panose="020F0600000000000000" pitchFamily="50" charset="-128"/>
            </a:endParaRPr>
          </a:p>
          <a:p>
            <a:pPr algn="ctr"/>
            <a:r>
              <a:rPr lang="ja-JP" altLang="en-US" sz="1100" dirty="0">
                <a:latin typeface="HG丸ｺﾞｼｯｸM-PRO" panose="020F0600000000000000" pitchFamily="50" charset="-128"/>
                <a:ea typeface="HG丸ｺﾞｼｯｸM-PRO" panose="020F0600000000000000" pitchFamily="50" charset="-128"/>
              </a:rPr>
              <a:t>お問合せ</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4311A5EB-B3C6-3385-ACE6-E021DE49995B}"/>
              </a:ext>
            </a:extLst>
          </p:cNvPr>
          <p:cNvSpPr txBox="1"/>
          <p:nvPr/>
        </p:nvSpPr>
        <p:spPr>
          <a:xfrm>
            <a:off x="1148515" y="9168967"/>
            <a:ext cx="5550753" cy="692497"/>
          </a:xfrm>
          <a:prstGeom prst="rect">
            <a:avLst/>
          </a:prstGeom>
          <a:noFill/>
        </p:spPr>
        <p:txBody>
          <a:bodyPr wrap="square" rtlCol="0">
            <a:spAutoFit/>
          </a:bodyPr>
          <a:lstStyle/>
          <a:p>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関市西商工会　</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TEL</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0575-46-3631</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　</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FAX</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0575-46-3890</a:t>
            </a:r>
          </a:p>
          <a:p>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関市東商工会　</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TEL</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0575-49-2661</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　</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FAX</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a:t>
            </a: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0575-40-0022</a:t>
            </a:r>
          </a:p>
          <a:p>
            <a:r>
              <a:rPr lang="ja-JP" altLang="en-US" sz="1300" b="1" dirty="0">
                <a:solidFill>
                  <a:prstClr val="white"/>
                </a:solidFill>
                <a:latin typeface="HG丸ｺﾞｼｯｸM-PRO" panose="020F0600000000000000" pitchFamily="50" charset="-128"/>
                <a:ea typeface="HG丸ｺﾞｼｯｸM-PRO" panose="020F0600000000000000" pitchFamily="50" charset="-128"/>
              </a:rPr>
              <a:t>郡上市商工会　</a:t>
            </a:r>
            <a:r>
              <a:rPr lang="en-US" altLang="ja-JP" sz="1300" b="1" dirty="0">
                <a:solidFill>
                  <a:prstClr val="white"/>
                </a:solidFill>
                <a:latin typeface="HG丸ｺﾞｼｯｸM-PRO" panose="020F0600000000000000" pitchFamily="50" charset="-128"/>
                <a:ea typeface="HG丸ｺﾞｼｯｸM-PRO" panose="020F0600000000000000" pitchFamily="50" charset="-128"/>
              </a:rPr>
              <a:t>TEL</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a:t>
            </a:r>
            <a:r>
              <a:rPr lang="en-US" altLang="ja-JP" sz="1300" b="1" dirty="0">
                <a:solidFill>
                  <a:prstClr val="white"/>
                </a:solidFill>
                <a:latin typeface="HG丸ｺﾞｼｯｸM-PRO" panose="020F0600000000000000" pitchFamily="50" charset="-128"/>
                <a:ea typeface="HG丸ｺﾞｼｯｸM-PRO" panose="020F0600000000000000" pitchFamily="50" charset="-128"/>
              </a:rPr>
              <a:t>0575-66-2311</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　</a:t>
            </a:r>
            <a:r>
              <a:rPr lang="en-US" altLang="ja-JP" sz="1300" b="1" dirty="0">
                <a:solidFill>
                  <a:prstClr val="white"/>
                </a:solidFill>
                <a:latin typeface="HG丸ｺﾞｼｯｸM-PRO" panose="020F0600000000000000" pitchFamily="50" charset="-128"/>
                <a:ea typeface="HG丸ｺﾞｼｯｸM-PRO" panose="020F0600000000000000" pitchFamily="50" charset="-128"/>
              </a:rPr>
              <a:t>FAX</a:t>
            </a:r>
            <a:r>
              <a:rPr lang="ja-JP" altLang="en-US" sz="1300" b="1" dirty="0">
                <a:solidFill>
                  <a:prstClr val="white"/>
                </a:solidFill>
                <a:latin typeface="HG丸ｺﾞｼｯｸM-PRO" panose="020F0600000000000000" pitchFamily="50" charset="-128"/>
                <a:ea typeface="HG丸ｺﾞｼｯｸM-PRO" panose="020F0600000000000000" pitchFamily="50" charset="-128"/>
              </a:rPr>
              <a:t>：</a:t>
            </a:r>
            <a:r>
              <a:rPr lang="en-US" altLang="ja-JP" sz="1300" b="1" dirty="0">
                <a:solidFill>
                  <a:prstClr val="white"/>
                </a:solidFill>
                <a:latin typeface="HG丸ｺﾞｼｯｸM-PRO" panose="020F0600000000000000" pitchFamily="50" charset="-128"/>
                <a:ea typeface="HG丸ｺﾞｼｯｸM-PRO" panose="020F0600000000000000" pitchFamily="50" charset="-128"/>
              </a:rPr>
              <a:t>0575-66-2312</a:t>
            </a:r>
            <a:r>
              <a:rPr kumimoji="1" lang="ja-JP" altLang="en-US" sz="13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rPr>
              <a:t>　</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35" name="Text Box 56">
            <a:extLst>
              <a:ext uri="{FF2B5EF4-FFF2-40B4-BE49-F238E27FC236}">
                <a16:creationId xmlns:a16="http://schemas.microsoft.com/office/drawing/2014/main" id="{327C512C-E034-B677-78FD-A8E01D45D832}"/>
              </a:ext>
            </a:extLst>
          </p:cNvPr>
          <p:cNvSpPr txBox="1">
            <a:spLocks noChangeArrowheads="1"/>
          </p:cNvSpPr>
          <p:nvPr/>
        </p:nvSpPr>
        <p:spPr bwMode="auto">
          <a:xfrm>
            <a:off x="1693735" y="7219639"/>
            <a:ext cx="3247121" cy="307777"/>
          </a:xfrm>
          <a:prstGeom prst="rect">
            <a:avLst/>
          </a:prstGeom>
          <a:noFill/>
          <a:ln>
            <a:noFill/>
          </a:ln>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pPr>
            <a:r>
              <a:rPr lang="ja-JP" altLang="en-US" sz="1400" b="1" dirty="0">
                <a:latin typeface="HG丸ｺﾞｼｯｸM-PRO" panose="020F0600000000000000" pitchFamily="50" charset="-128"/>
                <a:ea typeface="HG丸ｺﾞｼｯｸM-PRO" panose="020F0600000000000000" pitchFamily="50" charset="-128"/>
                <a:cs typeface="メイリオ" panose="020B0604030504040204" pitchFamily="50" charset="-128"/>
              </a:rPr>
              <a:t>インスタグラム活用</a:t>
            </a:r>
            <a:r>
              <a:rPr kumimoji="1" lang="ja-JP" altLang="en-US" sz="1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セミナー申込書  </a:t>
            </a:r>
            <a:endParaRPr kumimoji="1" lang="ja-JP" altLang="ja-JP" sz="14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3448187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4859</TotalTime>
  <Words>452</Words>
  <Application>Microsoft Office PowerPoint</Application>
  <PresentationFormat>A4 210 x 297 mm</PresentationFormat>
  <Paragraphs>65</Paragraphs>
  <Slides>1</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vt:i4>
      </vt:variant>
    </vt:vector>
  </HeadingPairs>
  <TitlesOfParts>
    <vt:vector size="15" baseType="lpstr">
      <vt:lpstr>arial, sans-serif</vt:lpstr>
      <vt:lpstr>HGP創英ﾌﾟﾚｾﾞﾝｽEB</vt:lpstr>
      <vt:lpstr>HGP創英角ｺﾞｼｯｸUB</vt:lpstr>
      <vt:lpstr>HGP創英角ﾎﾟｯﾌﾟ体</vt:lpstr>
      <vt:lpstr>HGSｺﾞｼｯｸE</vt:lpstr>
      <vt:lpstr>HG丸ｺﾞｼｯｸM-PRO</vt:lpstr>
      <vt:lpstr>ＭＳ 明朝</vt:lpstr>
      <vt:lpstr>Meiryo</vt:lpstr>
      <vt:lpstr>Meiryo</vt:lpstr>
      <vt:lpstr>arial</vt:lpstr>
      <vt:lpstr>arial</vt:lpstr>
      <vt:lpstr>Calibri</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所　孝廣</dc:creator>
  <cp:lastModifiedBy>岐阜県商工会連合会</cp:lastModifiedBy>
  <cp:revision>423</cp:revision>
  <cp:lastPrinted>2024-07-11T08:21:27Z</cp:lastPrinted>
  <dcterms:created xsi:type="dcterms:W3CDTF">2016-07-08T09:00:51Z</dcterms:created>
  <dcterms:modified xsi:type="dcterms:W3CDTF">2024-07-23T23:58:37Z</dcterms:modified>
</cp:coreProperties>
</file>