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岐阜県商工会連合会" initials="MSOffice" lastIdx="1" clrIdx="0">
    <p:extLst>
      <p:ext uri="{19B8F6BF-5375-455C-9EA6-DF929625EA0E}">
        <p15:presenceInfo xmlns:p15="http://schemas.microsoft.com/office/powerpoint/2012/main" userId="岐阜県商工会連合会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97"/>
    <p:restoredTop sz="93345" autoAdjust="0"/>
  </p:normalViewPr>
  <p:slideViewPr>
    <p:cSldViewPr>
      <p:cViewPr>
        <p:scale>
          <a:sx n="75" d="100"/>
          <a:sy n="75" d="100"/>
        </p:scale>
        <p:origin x="1878" y="-153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0F1685B-EF86-46EF-A9FF-FCF57E5FA102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2950"/>
            <a:ext cx="25781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2F7C80D7-D442-47F8-86B4-8211647658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6514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1536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B07DF9-6880-4C4B-845B-BC0D54D0ADFA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617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AC781-AEE8-4FE2-8CD8-647F4D0AA8B9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94531-002B-421E-AE30-80EA1341E1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8947A-52AE-48FF-8CAE-A23C81DC2279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D70BB-3B6F-4DBB-9B59-C8E0F634D7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51153-C7AA-462F-B75D-EE845FF2EB47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67D8C-C157-4854-A660-7C74493B22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A0E2E-402E-4C33-B06C-F591DBF7F9C1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1733E-B831-4437-8B18-63A41CA647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32B63-D932-40CD-9750-5C0F8CC12F9A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7F4FC-D2EC-4BB4-9471-F5702E92F12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050B8-CB7E-4101-843E-75BE12DB2037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68671-805F-4377-83F3-E57F820E5D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7DF49-355C-4B3F-BB01-FF1451D6EDC6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1A8C1-5962-496D-A346-5E21D3CF8D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DD9F1-0BD4-4C25-92BA-46AF07FAB4F0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F5C-CF55-439F-AC91-31C71C53955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8961A-1063-4462-B623-882B3BD02F50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DB59-9F91-417B-AABB-E977693C1F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A130B-5D2F-4F2A-B853-9963F7BDCD5F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7B16A-6B11-4D0E-9749-47A7BD0354E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56259-2DEC-4B9C-A0D5-2D17476821E9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9BEE1-3C12-40CD-8F56-3BFF4E069B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0919F43-EB55-455D-AAD2-7713DEC36204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52752F3-94E0-47D2-B48D-42B0B16839E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ho-ko-kai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1" name="Rectangle 80"/>
          <p:cNvSpPr>
            <a:spLocks noChangeArrowheads="1"/>
          </p:cNvSpPr>
          <p:nvPr/>
        </p:nvSpPr>
        <p:spPr bwMode="auto">
          <a:xfrm>
            <a:off x="8610600" y="68421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ja-JP"/>
          </a:p>
        </p:txBody>
      </p:sp>
      <p:sp>
        <p:nvSpPr>
          <p:cNvPr id="14362" name="Rectangle 82"/>
          <p:cNvSpPr>
            <a:spLocks noChangeArrowheads="1"/>
          </p:cNvSpPr>
          <p:nvPr/>
        </p:nvSpPr>
        <p:spPr bwMode="auto">
          <a:xfrm>
            <a:off x="-4238625" y="6356350"/>
            <a:ext cx="22066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ja-JP" sz="1000">
              <a:latin typeface="Century" pitchFamily="18" charset="0"/>
              <a:ea typeface="ＭＳ 明朝" pitchFamily="17" charset="-128"/>
              <a:cs typeface="Times New Roman" pitchFamily="18" charset="0"/>
            </a:endParaRPr>
          </a:p>
          <a:p>
            <a:pPr eaLnBrk="0" hangingPunct="0"/>
            <a:r>
              <a:rPr lang="en-US" altLang="ja-JP" sz="100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 </a:t>
            </a:r>
            <a:endParaRPr lang="en-US" altLang="ja-JP" sz="400">
              <a:ea typeface="ＭＳ 明朝" pitchFamily="17" charset="-128"/>
              <a:cs typeface="Times New Roman" pitchFamily="18" charset="0"/>
            </a:endParaRPr>
          </a:p>
          <a:p>
            <a:pPr eaLnBrk="0" hangingPunct="0"/>
            <a:endParaRPr lang="en-US" altLang="ja-JP"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4363" name="Rectangle 84"/>
          <p:cNvSpPr>
            <a:spLocks noChangeArrowheads="1"/>
          </p:cNvSpPr>
          <p:nvPr/>
        </p:nvSpPr>
        <p:spPr bwMode="auto">
          <a:xfrm>
            <a:off x="-4203700" y="6373813"/>
            <a:ext cx="22066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ja-JP" sz="1000">
              <a:latin typeface="Century" pitchFamily="18" charset="0"/>
              <a:ea typeface="ＭＳ 明朝" pitchFamily="17" charset="-128"/>
              <a:cs typeface="Times New Roman" pitchFamily="18" charset="0"/>
            </a:endParaRPr>
          </a:p>
          <a:p>
            <a:pPr eaLnBrk="0" hangingPunct="0"/>
            <a:r>
              <a:rPr lang="en-US" altLang="ja-JP" sz="1000"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 </a:t>
            </a:r>
            <a:endParaRPr lang="en-US" altLang="ja-JP" sz="400">
              <a:ea typeface="ＭＳ 明朝" pitchFamily="17" charset="-128"/>
              <a:cs typeface="Times New Roman" pitchFamily="18" charset="0"/>
            </a:endParaRPr>
          </a:p>
          <a:p>
            <a:pPr eaLnBrk="0" hangingPunct="0"/>
            <a:endParaRPr lang="en-US" altLang="ja-JP"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14364" name="Rectangle 93"/>
          <p:cNvSpPr>
            <a:spLocks noChangeArrowheads="1"/>
          </p:cNvSpPr>
          <p:nvPr/>
        </p:nvSpPr>
        <p:spPr bwMode="auto">
          <a:xfrm>
            <a:off x="-4203700" y="6359525"/>
            <a:ext cx="185737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br>
              <a:rPr lang="ja-JP" altLang="ja-JP" sz="400"/>
            </a:br>
            <a:endParaRPr lang="ja-JP" altLang="ja-JP"/>
          </a:p>
          <a:p>
            <a:pPr eaLnBrk="0" hangingPunct="0"/>
            <a:endParaRPr lang="ja-JP" altLang="ja-JP"/>
          </a:p>
        </p:txBody>
      </p:sp>
      <p:sp>
        <p:nvSpPr>
          <p:cNvPr id="14365" name="Rectangle 95"/>
          <p:cNvSpPr>
            <a:spLocks noChangeArrowheads="1"/>
          </p:cNvSpPr>
          <p:nvPr/>
        </p:nvSpPr>
        <p:spPr bwMode="auto">
          <a:xfrm>
            <a:off x="-4203700" y="6527800"/>
            <a:ext cx="185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ja-JP"/>
          </a:p>
        </p:txBody>
      </p:sp>
      <p:sp>
        <p:nvSpPr>
          <p:cNvPr id="14366" name="Rectangle 97"/>
          <p:cNvSpPr>
            <a:spLocks noChangeArrowheads="1"/>
          </p:cNvSpPr>
          <p:nvPr/>
        </p:nvSpPr>
        <p:spPr bwMode="auto">
          <a:xfrm>
            <a:off x="-4203700" y="6359525"/>
            <a:ext cx="246062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60325"/>
            <a:br>
              <a:rPr lang="ja-JP" altLang="ja-JP" sz="400"/>
            </a:br>
            <a:endParaRPr lang="ja-JP" altLang="ja-JP"/>
          </a:p>
          <a:p>
            <a:pPr indent="60325" eaLnBrk="0" hangingPunct="0"/>
            <a:endParaRPr lang="ja-JP" altLang="ja-JP"/>
          </a:p>
        </p:txBody>
      </p:sp>
      <p:sp>
        <p:nvSpPr>
          <p:cNvPr id="14367" name="Rectangle 104"/>
          <p:cNvSpPr>
            <a:spLocks noChangeArrowheads="1"/>
          </p:cNvSpPr>
          <p:nvPr/>
        </p:nvSpPr>
        <p:spPr bwMode="auto">
          <a:xfrm>
            <a:off x="-4203700" y="6527800"/>
            <a:ext cx="185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ja-JP"/>
          </a:p>
        </p:txBody>
      </p:sp>
      <p:sp>
        <p:nvSpPr>
          <p:cNvPr id="14368" name="テキスト ボックス 5"/>
          <p:cNvSpPr txBox="1">
            <a:spLocks noChangeArrowheads="1"/>
          </p:cNvSpPr>
          <p:nvPr/>
        </p:nvSpPr>
        <p:spPr bwMode="auto">
          <a:xfrm>
            <a:off x="264390" y="1763666"/>
            <a:ext cx="4202754" cy="539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4295" tIns="8890" rIns="74295" bIns="8890"/>
          <a:lstStyle/>
          <a:p>
            <a:r>
              <a:rPr lang="ja-JP" altLang="en-US" sz="20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令和７年</a:t>
            </a:r>
            <a:r>
              <a:rPr lang="en-US" altLang="ja-JP" sz="4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11</a:t>
            </a:r>
            <a:r>
              <a:rPr lang="ja-JP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sz="4400" b="1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７</a:t>
            </a:r>
            <a:r>
              <a:rPr lang="ja-JP" altLang="ja-JP" sz="20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</a:t>
            </a:r>
            <a:endParaRPr lang="ja-JP" altLang="ja-JP" b="1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369" name="テキスト ボックス 15"/>
          <p:cNvSpPr txBox="1">
            <a:spLocks noChangeArrowheads="1"/>
          </p:cNvSpPr>
          <p:nvPr/>
        </p:nvSpPr>
        <p:spPr bwMode="auto">
          <a:xfrm>
            <a:off x="3650962" y="2000096"/>
            <a:ext cx="3146967" cy="448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/>
          <a:p>
            <a:pPr algn="ctr"/>
            <a:r>
              <a:rPr lang="en-US" altLang="ja-JP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18</a:t>
            </a:r>
            <a:r>
              <a:rPr lang="ja-JP" altLang="en-US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：</a:t>
            </a:r>
            <a:r>
              <a:rPr lang="en-US" altLang="ja-JP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30</a:t>
            </a:r>
            <a:r>
              <a:rPr lang="ja-JP" altLang="en-US" sz="28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20</a:t>
            </a:r>
            <a:r>
              <a:rPr lang="ja-JP" altLang="en-US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：</a:t>
            </a:r>
            <a:r>
              <a:rPr lang="en-US" altLang="ja-JP" sz="2800" b="1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メイリオ" pitchFamily="50" charset="-128"/>
              </a:rPr>
              <a:t>30</a:t>
            </a:r>
            <a:endParaRPr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  <a:cs typeface="メイリオ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240269" y="1853387"/>
            <a:ext cx="586306" cy="5345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</a:t>
            </a:r>
          </a:p>
        </p:txBody>
      </p:sp>
      <p:sp>
        <p:nvSpPr>
          <p:cNvPr id="14371" name="テキスト ボックス 15"/>
          <p:cNvSpPr txBox="1">
            <a:spLocks noChangeArrowheads="1"/>
          </p:cNvSpPr>
          <p:nvPr/>
        </p:nvSpPr>
        <p:spPr bwMode="auto">
          <a:xfrm>
            <a:off x="466644" y="2798023"/>
            <a:ext cx="5081789" cy="294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/>
          <a:p>
            <a:r>
              <a:rPr lang="ja-JP" altLang="en-US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 会場 　東白川村商工会館 ２</a:t>
            </a:r>
            <a:r>
              <a:rPr lang="en-US" altLang="ja-JP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</a:t>
            </a:r>
            <a:r>
              <a:rPr lang="ja-JP" altLang="en-US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研修室</a:t>
            </a:r>
            <a:endParaRPr lang="ja-JP" altLang="en-US" sz="14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374" name="正方形/長方形 39"/>
          <p:cNvSpPr>
            <a:spLocks noChangeArrowheads="1"/>
          </p:cNvSpPr>
          <p:nvPr/>
        </p:nvSpPr>
        <p:spPr bwMode="auto">
          <a:xfrm>
            <a:off x="447736" y="3121221"/>
            <a:ext cx="53650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■</a:t>
            </a:r>
            <a:r>
              <a:rPr lang="ja-JP" altLang="en-US" sz="16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sz="8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ja-JP" altLang="en-US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講師　　　　　　         </a:t>
            </a:r>
            <a:r>
              <a:rPr lang="ja-JP" altLang="en-US" sz="2400" b="1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管野 さやか 氏</a:t>
            </a:r>
            <a:r>
              <a:rPr lang="ja-JP" altLang="en-US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</a:t>
            </a:r>
            <a:r>
              <a:rPr lang="ja-JP" altLang="en-US" sz="9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</a:t>
            </a:r>
            <a:endParaRPr lang="en-US" altLang="ja-JP" sz="10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940A6CF-FE6D-4BB9-AACB-5178327FE690}"/>
              </a:ext>
            </a:extLst>
          </p:cNvPr>
          <p:cNvSpPr/>
          <p:nvPr/>
        </p:nvSpPr>
        <p:spPr>
          <a:xfrm>
            <a:off x="214168" y="270723"/>
            <a:ext cx="23854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endParaRPr lang="en-US" altLang="ja-JP" sz="1600" b="1" dirty="0">
              <a:latin typeface="BIZ UDP明朝 Medium" panose="02020500000000000000" pitchFamily="18" charset="-128"/>
              <a:ea typeface="BIZ UDP明朝 Medium" panose="020205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940A6CF-FE6D-4BB9-AACB-5178327FE690}"/>
              </a:ext>
            </a:extLst>
          </p:cNvPr>
          <p:cNvSpPr/>
          <p:nvPr/>
        </p:nvSpPr>
        <p:spPr>
          <a:xfrm>
            <a:off x="4873134" y="6670635"/>
            <a:ext cx="19258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　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受講料無料！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8B304627-C2DC-43FD-B657-A1C4A8E80F10}"/>
              </a:ext>
            </a:extLst>
          </p:cNvPr>
          <p:cNvSpPr/>
          <p:nvPr/>
        </p:nvSpPr>
        <p:spPr>
          <a:xfrm>
            <a:off x="492364" y="5239583"/>
            <a:ext cx="6041890" cy="131379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840B7D27-4DD1-4C3E-9557-C7322F2397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821927"/>
              </p:ext>
            </p:extLst>
          </p:nvPr>
        </p:nvGraphicFramePr>
        <p:xfrm>
          <a:off x="42944" y="8102192"/>
          <a:ext cx="6772111" cy="1762417"/>
        </p:xfrm>
        <a:graphic>
          <a:graphicData uri="http://schemas.openxmlformats.org/drawingml/2006/table">
            <a:tbl>
              <a:tblPr/>
              <a:tblGrid>
                <a:gridCol w="716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1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4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事業所名</a:t>
                      </a:r>
                      <a:endParaRPr kumimoji="0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 </a:t>
                      </a:r>
                      <a:endParaRPr kumimoji="0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参加者</a:t>
                      </a:r>
                      <a:endParaRPr kumimoji="0" lang="en-US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氏　名　</a:t>
                      </a:r>
                      <a:endParaRPr kumimoji="0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 </a:t>
                      </a:r>
                      <a:endParaRPr kumimoji="0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96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所在地</a:t>
                      </a:r>
                      <a:endParaRPr kumimoji="1" lang="ja-JP" altLang="en-US" dirty="0"/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 </a:t>
                      </a:r>
                      <a:endParaRPr kumimoji="0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45257"/>
                  </a:ext>
                </a:extLst>
              </a:tr>
              <a:tr h="5966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dirty="0"/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 </a:t>
                      </a:r>
                      <a:endParaRPr kumimoji="0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786259"/>
                  </a:ext>
                </a:extLst>
              </a:tr>
              <a:tr h="5392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</a:rPr>
                        <a:t>TEL</a:t>
                      </a:r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</a:t>
                      </a:r>
                      <a:endParaRPr kumimoji="1" lang="ja-JP" altLang="en-US" dirty="0"/>
                    </a:p>
                  </a:txBody>
                  <a:tcPr marL="50423" marR="5042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備　考</a:t>
                      </a:r>
                      <a:endParaRPr kumimoji="0" lang="ja-JP" altLang="ja-JP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50423" marR="50423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5A88601-2816-4CF0-9041-B28B25F3258F}"/>
              </a:ext>
            </a:extLst>
          </p:cNvPr>
          <p:cNvCxnSpPr>
            <a:cxnSpLocks/>
          </p:cNvCxnSpPr>
          <p:nvPr/>
        </p:nvCxnSpPr>
        <p:spPr>
          <a:xfrm flipV="1">
            <a:off x="1765595" y="7433811"/>
            <a:ext cx="5049460" cy="981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6161D850-D878-4907-ADD7-69AF772AA6F8}"/>
              </a:ext>
            </a:extLst>
          </p:cNvPr>
          <p:cNvSpPr/>
          <p:nvPr/>
        </p:nvSpPr>
        <p:spPr>
          <a:xfrm>
            <a:off x="0" y="7268925"/>
            <a:ext cx="6534254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お申込書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 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　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0574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78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3104   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東白川村商工会　行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3"/>
              </a:rPr>
              <a:t>info@sho-ko-kai.com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東白川村神土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582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（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 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0574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78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ー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2275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 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876B091-6A52-4EF0-86ED-8DFCD10D5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271" y="7014297"/>
            <a:ext cx="36926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solidFill>
                  <a:srgbClr val="00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itchFamily="50" charset="-128"/>
              </a:rPr>
              <a:t>～ この講習会は岐阜県の補助を受けて開催します ～</a:t>
            </a:r>
            <a:r>
              <a:rPr lang="ja-JP" altLang="en-US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</a:t>
            </a:r>
            <a:r>
              <a:rPr lang="ja-JP" altLang="en-US" sz="9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</a:t>
            </a:r>
            <a:endParaRPr lang="en-US" altLang="ja-JP" sz="10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69E7E916-C7C4-95D4-1F81-6B67ABD26542}"/>
              </a:ext>
            </a:extLst>
          </p:cNvPr>
          <p:cNvCxnSpPr>
            <a:cxnSpLocks/>
          </p:cNvCxnSpPr>
          <p:nvPr/>
        </p:nvCxnSpPr>
        <p:spPr>
          <a:xfrm flipV="1">
            <a:off x="1702211" y="7433812"/>
            <a:ext cx="5049460" cy="9813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A728AAD-5745-767D-ECB7-799BA11ED6B5}"/>
              </a:ext>
            </a:extLst>
          </p:cNvPr>
          <p:cNvCxnSpPr>
            <a:cxnSpLocks/>
          </p:cNvCxnSpPr>
          <p:nvPr/>
        </p:nvCxnSpPr>
        <p:spPr>
          <a:xfrm>
            <a:off x="0" y="7429268"/>
            <a:ext cx="276479" cy="4544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A441034-20C0-8E39-D034-095782630418}"/>
              </a:ext>
            </a:extLst>
          </p:cNvPr>
          <p:cNvSpPr txBox="1"/>
          <p:nvPr/>
        </p:nvSpPr>
        <p:spPr>
          <a:xfrm>
            <a:off x="565178" y="5228366"/>
            <a:ext cx="5837719" cy="1300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ja-JP" sz="14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 </a:t>
            </a:r>
            <a:r>
              <a:rPr lang="en-US" altLang="ja-JP" sz="1300" kern="100" dirty="0" err="1">
                <a:effectLst/>
                <a:latin typeface="+mn-ea"/>
                <a:ea typeface="+mn-ea"/>
                <a:cs typeface="Times New Roman" panose="02020603050405020304" pitchFamily="18" charset="0"/>
              </a:rPr>
              <a:t>fukurou</a:t>
            </a:r>
            <a:r>
              <a:rPr lang="ja-JP" altLang="en-US" sz="1300" kern="100" dirty="0">
                <a:latin typeface="+mn-ea"/>
                <a:ea typeface="+mn-ea"/>
                <a:cs typeface="Times New Roman" panose="02020603050405020304" pitchFamily="18" charset="0"/>
              </a:rPr>
              <a:t> </a:t>
            </a:r>
            <a:r>
              <a:rPr lang="en-US" altLang="ja-JP" sz="1300" kern="100" dirty="0">
                <a:latin typeface="+mn-ea"/>
                <a:ea typeface="+mn-ea"/>
                <a:cs typeface="Times New Roman" panose="02020603050405020304" pitchFamily="18" charset="0"/>
              </a:rPr>
              <a:t>design</a:t>
            </a:r>
            <a:r>
              <a:rPr lang="ja-JP" altLang="ja-JP" sz="13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 代表</a:t>
            </a:r>
            <a:r>
              <a:rPr lang="ja-JP" altLang="en-US" sz="1300" kern="100" dirty="0">
                <a:effectLst/>
                <a:latin typeface="+mn-ea"/>
                <a:ea typeface="+mn-ea"/>
                <a:cs typeface="Times New Roman" panose="02020603050405020304" pitchFamily="18" charset="0"/>
              </a:rPr>
              <a:t>　</a:t>
            </a:r>
            <a:r>
              <a:rPr lang="ja-JP" altLang="en-US" sz="1300" kern="100" dirty="0">
                <a:latin typeface="+mn-ea"/>
                <a:ea typeface="+mn-ea"/>
                <a:cs typeface="Times New Roman" panose="02020603050405020304" pitchFamily="18" charset="0"/>
              </a:rPr>
              <a:t>管野さやか</a:t>
            </a:r>
            <a:r>
              <a:rPr lang="ja-JP" altLang="ja-JP" sz="1300" kern="100" dirty="0">
                <a:latin typeface="+mn-ea"/>
                <a:ea typeface="+mn-ea"/>
                <a:cs typeface="Times New Roman" panose="02020603050405020304" pitchFamily="18" charset="0"/>
              </a:rPr>
              <a:t> 氏　</a:t>
            </a:r>
            <a:endParaRPr lang="en-US" altLang="ja-JP" sz="1300" kern="100" dirty="0"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algn="just"/>
            <a:endParaRPr lang="ja-JP" altLang="ja-JP" sz="1200" kern="100" dirty="0"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岐阜県生まれ、岐阜県育ち、岐阜県山県市在住。システム開発会社で約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年間技術者として開発から納品までの全工程に携わり、</a:t>
            </a:r>
            <a:r>
              <a:rPr lang="en-US" altLang="ja-JP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" altLang="ja-JP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fukurou design</a:t>
            </a:r>
            <a:r>
              <a:rPr lang="ja-JP" altLang="en-US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を開業。</a:t>
            </a:r>
            <a:endParaRPr lang="en-US" altLang="ja-JP" sz="105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 ホームページ・</a:t>
            </a:r>
            <a:r>
              <a:rPr lang="en" altLang="ja-JP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LP</a:t>
            </a:r>
            <a:r>
              <a:rPr lang="ja-JP" altLang="en-US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制作、ロゴ・チラシ・など販促物のデザイン制作、オンラインストアの立上げと運営サポート、</a:t>
            </a:r>
            <a:r>
              <a:rPr lang="en" altLang="ja-JP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SNS</a:t>
            </a:r>
            <a:r>
              <a:rPr lang="ja-JP" altLang="en-US" sz="105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の立ち上げ支援 など「身近で頼れる専門家」として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活躍。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岐阜県商工会連合会のエキスパートバンク登録専門家。</a:t>
            </a:r>
          </a:p>
        </p:txBody>
      </p:sp>
      <p:sp>
        <p:nvSpPr>
          <p:cNvPr id="20" name="正方形/長方形 39">
            <a:extLst>
              <a:ext uri="{FF2B5EF4-FFF2-40B4-BE49-F238E27FC236}">
                <a16:creationId xmlns:a16="http://schemas.microsoft.com/office/drawing/2014/main" id="{E8B4A9F7-CB00-872E-7254-470E5FB53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01" y="6281857"/>
            <a:ext cx="649893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ja-JP" altLang="en-US" sz="1600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</a:t>
            </a:r>
            <a:r>
              <a:rPr lang="ja-JP" altLang="en-US" sz="9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     </a:t>
            </a:r>
            <a:endParaRPr lang="en-US" altLang="ja-JP" sz="10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DEB8AA-23C0-DA08-DBDB-2FD9D9D4D4CB}"/>
              </a:ext>
            </a:extLst>
          </p:cNvPr>
          <p:cNvSpPr txBox="1"/>
          <p:nvPr/>
        </p:nvSpPr>
        <p:spPr>
          <a:xfrm>
            <a:off x="264390" y="402041"/>
            <a:ext cx="64872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Canva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</a:t>
            </a:r>
            <a:r>
              <a:rPr lang="en-US" altLang="ja-JP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AI</a:t>
            </a:r>
            <a:r>
              <a:rPr lang="ja-JP" altLang="en-US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en-US" altLang="ja-JP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SNS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を効率よく</a:t>
            </a:r>
            <a:r>
              <a:rPr lang="ja-JP" altLang="en-US" dirty="0">
                <a:solidFill>
                  <a:srgbClr val="000000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活用し</a:t>
            </a:r>
            <a:r>
              <a:rPr lang="ja-JP" altLang="en-US" b="0" i="0" dirty="0">
                <a:solidFill>
                  <a:srgbClr val="000000"/>
                </a:solidFill>
                <a:effectLst/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、集客につなげましょう！</a:t>
            </a:r>
            <a:endParaRPr lang="en-US" altLang="ja-JP" b="0" i="0" dirty="0">
              <a:solidFill>
                <a:srgbClr val="000000"/>
              </a:solidFill>
              <a:effectLst/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BCE4D18-02C2-8AC9-B557-77A3C6FD20A0}"/>
              </a:ext>
            </a:extLst>
          </p:cNvPr>
          <p:cNvSpPr txBox="1"/>
          <p:nvPr/>
        </p:nvSpPr>
        <p:spPr>
          <a:xfrm>
            <a:off x="795408" y="3846460"/>
            <a:ext cx="57586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/>
              <a:t>・</a:t>
            </a:r>
            <a:r>
              <a:rPr lang="en-US" altLang="ja-JP" sz="1400" dirty="0"/>
              <a:t>SNS</a:t>
            </a:r>
            <a:r>
              <a:rPr lang="ja-JP" altLang="en-US" sz="1400" dirty="0"/>
              <a:t>活用による集客の全体像</a:t>
            </a:r>
            <a:endParaRPr lang="en-US" altLang="ja-JP" sz="1400" dirty="0"/>
          </a:p>
          <a:p>
            <a:r>
              <a:rPr lang="ja-JP" altLang="en-US" sz="1400" dirty="0"/>
              <a:t>・</a:t>
            </a:r>
            <a:r>
              <a:rPr lang="en-US" altLang="ja-JP" sz="1400" dirty="0"/>
              <a:t>Instagram</a:t>
            </a:r>
            <a:r>
              <a:rPr lang="ja-JP" altLang="en-US" sz="1400" dirty="0"/>
              <a:t>、</a:t>
            </a:r>
            <a:r>
              <a:rPr lang="en-US" altLang="ja-JP" sz="1400" dirty="0"/>
              <a:t>Google</a:t>
            </a:r>
            <a:r>
              <a:rPr lang="ja-JP" altLang="en-US" sz="1400" dirty="0"/>
              <a:t>ビジネスプロフィールの活用</a:t>
            </a:r>
            <a:endParaRPr lang="en-US" altLang="ja-JP" sz="1400" dirty="0"/>
          </a:p>
          <a:p>
            <a:r>
              <a:rPr lang="ja-JP" altLang="en-US" sz="1400" dirty="0"/>
              <a:t>・チラシ、</a:t>
            </a:r>
            <a:r>
              <a:rPr lang="en-US" altLang="ja-JP" sz="1400" dirty="0"/>
              <a:t>SNS</a:t>
            </a:r>
            <a:r>
              <a:rPr lang="ja-JP" altLang="en-US" sz="1400" dirty="0"/>
              <a:t>、</a:t>
            </a:r>
            <a:r>
              <a:rPr lang="en-US" altLang="ja-JP" sz="1400" dirty="0"/>
              <a:t>Web</a:t>
            </a:r>
            <a:r>
              <a:rPr lang="ja-JP" altLang="en-US" sz="1400" dirty="0"/>
              <a:t>サイト等、あらゆるシーンで活用できる</a:t>
            </a:r>
            <a:r>
              <a:rPr lang="en-US" altLang="ja-JP" sz="1400" dirty="0"/>
              <a:t>Canva</a:t>
            </a:r>
            <a:r>
              <a:rPr lang="ja-JP" altLang="en-US" sz="1400" dirty="0"/>
              <a:t>について</a:t>
            </a:r>
            <a:endParaRPr lang="en-US" altLang="ja-JP" sz="1400" dirty="0"/>
          </a:p>
          <a:p>
            <a:r>
              <a:rPr lang="ja-JP" altLang="en-US" sz="1400" dirty="0"/>
              <a:t>・</a:t>
            </a:r>
            <a:r>
              <a:rPr lang="en-US" altLang="ja-JP" sz="1400" dirty="0"/>
              <a:t>SNS</a:t>
            </a:r>
            <a:r>
              <a:rPr lang="ja-JP" altLang="en-US" sz="1400" dirty="0"/>
              <a:t>を効率よく運用するための</a:t>
            </a:r>
            <a:r>
              <a:rPr lang="en-US" altLang="ja-JP" sz="1400" dirty="0"/>
              <a:t>AI</a:t>
            </a:r>
            <a:r>
              <a:rPr lang="ja-JP" altLang="en-US" sz="1400" dirty="0"/>
              <a:t>活用のコツ</a:t>
            </a:r>
          </a:p>
        </p:txBody>
      </p:sp>
      <p:sp>
        <p:nvSpPr>
          <p:cNvPr id="24" name="テキスト ボックス 15">
            <a:extLst>
              <a:ext uri="{FF2B5EF4-FFF2-40B4-BE49-F238E27FC236}">
                <a16:creationId xmlns:a16="http://schemas.microsoft.com/office/drawing/2014/main" id="{F5E9FB93-C2F2-E8C1-FDD7-ED0EFD190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888" y="4994968"/>
            <a:ext cx="2193643" cy="23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/>
          <a:p>
            <a:r>
              <a:rPr lang="en-US" altLang="ja-JP" sz="14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4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講師プロフィール</a:t>
            </a:r>
            <a:r>
              <a:rPr lang="en-US" altLang="ja-JP" sz="14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endParaRPr lang="ja-JP" altLang="en-US" sz="1400" b="1" dirty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正方形/長方形 39">
            <a:extLst>
              <a:ext uri="{FF2B5EF4-FFF2-40B4-BE49-F238E27FC236}">
                <a16:creationId xmlns:a16="http://schemas.microsoft.com/office/drawing/2014/main" id="{8A56D7D6-82C9-7A1E-E246-6C28400C0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364" y="6737205"/>
            <a:ext cx="2280693" cy="36933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itchFamily="50" charset="-128"/>
              </a:rPr>
              <a:t>どなたでも参加できます</a:t>
            </a:r>
            <a:r>
              <a:rPr lang="ja-JP" altLang="en-US" b="1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itchFamily="50" charset="-128"/>
              </a:rPr>
              <a:t>　</a:t>
            </a:r>
            <a:r>
              <a:rPr lang="ja-JP" altLang="en-US" sz="9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メイリオ" pitchFamily="50" charset="-128"/>
              </a:rPr>
              <a:t>      </a:t>
            </a:r>
            <a:endParaRPr lang="en-US" altLang="ja-JP" sz="1000" b="1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itchFamily="50" charset="-128"/>
            </a:endParaRPr>
          </a:p>
        </p:txBody>
      </p:sp>
      <p:sp>
        <p:nvSpPr>
          <p:cNvPr id="3" name="テキスト ボックス 15">
            <a:extLst>
              <a:ext uri="{FF2B5EF4-FFF2-40B4-BE49-F238E27FC236}">
                <a16:creationId xmlns:a16="http://schemas.microsoft.com/office/drawing/2014/main" id="{84A0468D-35AC-7F21-C0C5-04B6BE61D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8445" y="3229964"/>
            <a:ext cx="1818962" cy="26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4295" tIns="8890" rIns="74295" bIns="8890">
            <a:spAutoFit/>
          </a:bodyPr>
          <a:lstStyle/>
          <a:p>
            <a:r>
              <a:rPr lang="en-US" altLang="ja-JP" sz="1600" b="1" dirty="0" err="1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fukurou</a:t>
            </a:r>
            <a:r>
              <a:rPr lang="ja-JP" altLang="en-US" sz="16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1600" b="1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design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3628251-FD4C-070E-0064-8124DB8925FC}"/>
              </a:ext>
            </a:extLst>
          </p:cNvPr>
          <p:cNvSpPr/>
          <p:nvPr/>
        </p:nvSpPr>
        <p:spPr>
          <a:xfrm>
            <a:off x="116189" y="940229"/>
            <a:ext cx="6491310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IT</a:t>
            </a:r>
            <a:r>
              <a:rPr lang="ja-JP" altLang="en-US" sz="3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活用による集客アップセミナー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7559D24-F09F-1300-32BD-C08CD2EEFF10}"/>
              </a:ext>
            </a:extLst>
          </p:cNvPr>
          <p:cNvSpPr/>
          <p:nvPr/>
        </p:nvSpPr>
        <p:spPr>
          <a:xfrm>
            <a:off x="435678" y="3537745"/>
            <a:ext cx="95571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 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B3A1BF8-4421-0B9F-3E81-8F33D8C378EE}"/>
              </a:ext>
            </a:extLst>
          </p:cNvPr>
          <p:cNvCxnSpPr/>
          <p:nvPr/>
        </p:nvCxnSpPr>
        <p:spPr>
          <a:xfrm>
            <a:off x="264390" y="1616181"/>
            <a:ext cx="616603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748DE3B0-EB66-2D19-63C8-180C4ACB27CF}"/>
              </a:ext>
            </a:extLst>
          </p:cNvPr>
          <p:cNvCxnSpPr/>
          <p:nvPr/>
        </p:nvCxnSpPr>
        <p:spPr>
          <a:xfrm>
            <a:off x="264390" y="1648143"/>
            <a:ext cx="616603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86FB37D-81A3-2CE1-94D8-9290A13C7B78}"/>
              </a:ext>
            </a:extLst>
          </p:cNvPr>
          <p:cNvGrpSpPr/>
          <p:nvPr/>
        </p:nvGrpSpPr>
        <p:grpSpPr>
          <a:xfrm>
            <a:off x="5670923" y="2699996"/>
            <a:ext cx="688879" cy="707449"/>
            <a:chOff x="5548433" y="3071039"/>
            <a:chExt cx="472855" cy="492396"/>
          </a:xfrm>
        </p:grpSpPr>
        <p:pic>
          <p:nvPicPr>
            <p:cNvPr id="15" name="図 14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A030C23-1A57-2701-E6EF-7D58396E7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brightnessContrast bright="-20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6087" y="3108798"/>
              <a:ext cx="401164" cy="401164"/>
            </a:xfrm>
            <a:prstGeom prst="rect">
              <a:avLst/>
            </a:prstGeom>
          </p:spPr>
        </p:pic>
        <p:sp>
          <p:nvSpPr>
            <p:cNvPr id="16" name="円/楕円 15">
              <a:extLst>
                <a:ext uri="{FF2B5EF4-FFF2-40B4-BE49-F238E27FC236}">
                  <a16:creationId xmlns:a16="http://schemas.microsoft.com/office/drawing/2014/main" id="{09D8A5D0-73CB-4E3D-B308-8003CB1E7FB4}"/>
                </a:ext>
              </a:extLst>
            </p:cNvPr>
            <p:cNvSpPr/>
            <p:nvPr/>
          </p:nvSpPr>
          <p:spPr>
            <a:xfrm>
              <a:off x="5548433" y="3071039"/>
              <a:ext cx="472855" cy="492396"/>
            </a:xfrm>
            <a:prstGeom prst="ellipse">
              <a:avLst/>
            </a:prstGeom>
            <a:noFill/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3249</TotalTime>
  <Words>256</Words>
  <Application>Microsoft Office PowerPoint</Application>
  <PresentationFormat>A4 210 x 297 mm</PresentationFormat>
  <Paragraphs>52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BIZ UDP明朝 Medium</vt:lpstr>
      <vt:lpstr>BIZ UDゴシック</vt:lpstr>
      <vt:lpstr>HGP創英角ﾎﾟｯﾌﾟ体</vt:lpstr>
      <vt:lpstr>ＭＳ Ｐゴシック</vt:lpstr>
      <vt:lpstr>ＭＳ Ｐ明朝</vt:lpstr>
      <vt:lpstr>ＭＳ 明朝</vt:lpstr>
      <vt:lpstr>UD デジタル 教科書体 N-R</vt:lpstr>
      <vt:lpstr>メイリオ</vt:lpstr>
      <vt:lpstr>Arial</vt:lpstr>
      <vt:lpstr>Calibri</vt:lpstr>
      <vt:lpstr>Century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所　孝廣</dc:creator>
  <cp:lastModifiedBy>岐阜県商工会連合会</cp:lastModifiedBy>
  <cp:revision>209</cp:revision>
  <cp:lastPrinted>2025-10-08T01:58:01Z</cp:lastPrinted>
  <dcterms:created xsi:type="dcterms:W3CDTF">2016-07-08T09:00:51Z</dcterms:created>
  <dcterms:modified xsi:type="dcterms:W3CDTF">2025-10-08T02:03:47Z</dcterms:modified>
</cp:coreProperties>
</file>