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6" r:id="rId5"/>
    <p:sldId id="257" r:id="rId6"/>
  </p:sldIdLst>
  <p:sldSz cx="7561263" cy="10693400"/>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00"/>
    <a:srgbClr val="FF9933"/>
    <a:srgbClr val="FFCC00"/>
    <a:srgbClr val="FED8F7"/>
    <a:srgbClr val="7C08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26" autoAdjust="0"/>
    <p:restoredTop sz="94660"/>
  </p:normalViewPr>
  <p:slideViewPr>
    <p:cSldViewPr showGuides="1">
      <p:cViewPr>
        <p:scale>
          <a:sx n="125" d="100"/>
          <a:sy n="125" d="100"/>
        </p:scale>
        <p:origin x="174" y="90"/>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23696;&#38428;&#30476;&#21830;&#24037;&#20250;&#36899;&#21512;&#20250;\Desktop\&#12464;&#12521;&#12501;&#12487;&#12540;&#1247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r>
              <a:rPr lang="ja-JP" sz="1050"/>
              <a:t>現金給与総額</a:t>
            </a:r>
            <a:r>
              <a:rPr lang="ja-JP" altLang="en-US" sz="1050"/>
              <a:t>（</a:t>
            </a:r>
            <a:r>
              <a:rPr lang="ja-JP" sz="1050"/>
              <a:t>対前年</a:t>
            </a:r>
            <a:r>
              <a:rPr lang="ja-JP" altLang="en-US" sz="1050"/>
              <a:t>同月</a:t>
            </a:r>
            <a:r>
              <a:rPr lang="ja-JP" sz="1050"/>
              <a:t>比</a:t>
            </a:r>
            <a:r>
              <a:rPr lang="ja-JP" altLang="en-US" sz="1050"/>
              <a:t>）</a:t>
            </a:r>
            <a:endParaRPr lang="ja-JP" sz="1050"/>
          </a:p>
        </c:rich>
      </c:tx>
      <c:overlay val="0"/>
      <c:spPr>
        <a:noFill/>
        <a:ln>
          <a:noFill/>
        </a:ln>
        <a:effectLst/>
      </c:spPr>
      <c:txPr>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平均賃金!$B$3</c:f>
              <c:strCache>
                <c:ptCount val="1"/>
                <c:pt idx="0">
                  <c:v>従業員5人以上</c:v>
                </c:pt>
              </c:strCache>
            </c:strRef>
          </c:tx>
          <c:spPr>
            <a:solidFill>
              <a:schemeClr val="accent1"/>
            </a:solidFill>
            <a:ln>
              <a:noFill/>
            </a:ln>
            <a:effectLst/>
          </c:spPr>
          <c:invertIfNegative val="0"/>
          <c:dLbls>
            <c:delete val="1"/>
          </c:dLbls>
          <c:cat>
            <c:strRef>
              <c:f>平均賃金!$A$4:$A$9</c:f>
              <c:strCache>
                <c:ptCount val="6"/>
                <c:pt idx="0">
                  <c:v>R5.10月</c:v>
                </c:pt>
                <c:pt idx="1">
                  <c:v>11月</c:v>
                </c:pt>
                <c:pt idx="2">
                  <c:v>12月</c:v>
                </c:pt>
                <c:pt idx="3">
                  <c:v>R6.1月</c:v>
                </c:pt>
                <c:pt idx="4">
                  <c:v>2月</c:v>
                </c:pt>
                <c:pt idx="5">
                  <c:v>3月</c:v>
                </c:pt>
              </c:strCache>
            </c:strRef>
          </c:cat>
          <c:val>
            <c:numRef>
              <c:f>平均賃金!$B$4:$B$9</c:f>
              <c:numCache>
                <c:formatCode>0.0_ </c:formatCode>
                <c:ptCount val="6"/>
                <c:pt idx="0">
                  <c:v>0</c:v>
                </c:pt>
                <c:pt idx="1">
                  <c:v>-3.1</c:v>
                </c:pt>
                <c:pt idx="2">
                  <c:v>6.4</c:v>
                </c:pt>
                <c:pt idx="3">
                  <c:v>3.8</c:v>
                </c:pt>
                <c:pt idx="4">
                  <c:v>0.9</c:v>
                </c:pt>
                <c:pt idx="5">
                  <c:v>4.5</c:v>
                </c:pt>
              </c:numCache>
            </c:numRef>
          </c:val>
          <c:extLst>
            <c:ext xmlns:c16="http://schemas.microsoft.com/office/drawing/2014/chart" uri="{C3380CC4-5D6E-409C-BE32-E72D297353CC}">
              <c16:uniqueId val="{00000000-1B80-427D-91E0-6FE6854E99BB}"/>
            </c:ext>
          </c:extLst>
        </c:ser>
        <c:ser>
          <c:idx val="1"/>
          <c:order val="1"/>
          <c:tx>
            <c:strRef>
              <c:f>平均賃金!$C$3</c:f>
              <c:strCache>
                <c:ptCount val="1"/>
                <c:pt idx="0">
                  <c:v>従業員30人以上</c:v>
                </c:pt>
              </c:strCache>
            </c:strRef>
          </c:tx>
          <c:spPr>
            <a:solidFill>
              <a:schemeClr val="bg1">
                <a:lumMod val="85000"/>
              </a:schemeClr>
            </a:solidFill>
            <a:ln>
              <a:solidFill>
                <a:schemeClr val="bg1">
                  <a:lumMod val="85000"/>
                </a:schemeClr>
              </a:solidFill>
            </a:ln>
            <a:effectLst/>
          </c:spPr>
          <c:invertIfNegative val="0"/>
          <c:dLbls>
            <c:delete val="1"/>
          </c:dLbls>
          <c:cat>
            <c:strRef>
              <c:f>平均賃金!$A$4:$A$9</c:f>
              <c:strCache>
                <c:ptCount val="6"/>
                <c:pt idx="0">
                  <c:v>R5.10月</c:v>
                </c:pt>
                <c:pt idx="1">
                  <c:v>11月</c:v>
                </c:pt>
                <c:pt idx="2">
                  <c:v>12月</c:v>
                </c:pt>
                <c:pt idx="3">
                  <c:v>R6.1月</c:v>
                </c:pt>
                <c:pt idx="4">
                  <c:v>2月</c:v>
                </c:pt>
                <c:pt idx="5">
                  <c:v>3月</c:v>
                </c:pt>
              </c:strCache>
            </c:strRef>
          </c:cat>
          <c:val>
            <c:numRef>
              <c:f>平均賃金!$C$4:$C$9</c:f>
              <c:numCache>
                <c:formatCode>0.0_ </c:formatCode>
                <c:ptCount val="6"/>
                <c:pt idx="0">
                  <c:v>0.7</c:v>
                </c:pt>
                <c:pt idx="1">
                  <c:v>-2.2000000000000002</c:v>
                </c:pt>
                <c:pt idx="2">
                  <c:v>4.4000000000000004</c:v>
                </c:pt>
                <c:pt idx="3">
                  <c:v>5.6</c:v>
                </c:pt>
                <c:pt idx="4">
                  <c:v>3.1</c:v>
                </c:pt>
                <c:pt idx="5">
                  <c:v>7.1</c:v>
                </c:pt>
              </c:numCache>
            </c:numRef>
          </c:val>
          <c:extLst>
            <c:ext xmlns:c16="http://schemas.microsoft.com/office/drawing/2014/chart" uri="{C3380CC4-5D6E-409C-BE32-E72D297353CC}">
              <c16:uniqueId val="{00000001-1B80-427D-91E0-6FE6854E99BB}"/>
            </c:ext>
          </c:extLst>
        </c:ser>
        <c:dLbls>
          <c:showLegendKey val="0"/>
          <c:showVal val="1"/>
          <c:showCatName val="0"/>
          <c:showSerName val="0"/>
          <c:showPercent val="0"/>
          <c:showBubbleSize val="0"/>
        </c:dLbls>
        <c:gapWidth val="150"/>
        <c:axId val="879209952"/>
        <c:axId val="879212864"/>
      </c:barChart>
      <c:catAx>
        <c:axId val="879209952"/>
        <c:scaling>
          <c:orientation val="minMax"/>
        </c:scaling>
        <c:delete val="0"/>
        <c:axPos val="b"/>
        <c:numFmt formatCode="General" sourceLinked="0"/>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b"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9212864"/>
        <c:crosses val="autoZero"/>
        <c:auto val="1"/>
        <c:lblAlgn val="ctr"/>
        <c:lblOffset val="100"/>
        <c:noMultiLvlLbl val="0"/>
      </c:catAx>
      <c:valAx>
        <c:axId val="879212864"/>
        <c:scaling>
          <c:orientation val="minMax"/>
        </c:scaling>
        <c:delete val="0"/>
        <c:axPos val="l"/>
        <c:majorGridlines>
          <c:spPr>
            <a:ln w="9525" cap="flat" cmpd="sng" algn="ctr">
              <a:solidFill>
                <a:schemeClr val="tx1">
                  <a:lumMod val="15000"/>
                  <a:lumOff val="85000"/>
                </a:schemeClr>
              </a:solidFill>
              <a:round/>
            </a:ln>
            <a:effectLst/>
          </c:spPr>
        </c:majorGridlines>
        <c:numFmt formatCode="#,##0.0_ ;[Red]\-#,##0.0\ "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9209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有効求人倍率!$B$5</c:f>
              <c:strCache>
                <c:ptCount val="1"/>
                <c:pt idx="0">
                  <c:v>R6年1月</c:v>
                </c:pt>
              </c:strCache>
            </c:strRef>
          </c:tx>
          <c:spPr>
            <a:solidFill>
              <a:schemeClr val="accent1"/>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有効求人倍率!$B$6:$B$16</c:f>
              <c:numCache>
                <c:formatCode>#,##0.00_);[Red]\(#,##0.00\)</c:formatCode>
                <c:ptCount val="11"/>
                <c:pt idx="0">
                  <c:v>1.7</c:v>
                </c:pt>
                <c:pt idx="1">
                  <c:v>1.86</c:v>
                </c:pt>
                <c:pt idx="2">
                  <c:v>1.34</c:v>
                </c:pt>
                <c:pt idx="3">
                  <c:v>1.02</c:v>
                </c:pt>
                <c:pt idx="4">
                  <c:v>2.31</c:v>
                </c:pt>
                <c:pt idx="5">
                  <c:v>1.27</c:v>
                </c:pt>
                <c:pt idx="6">
                  <c:v>1.38</c:v>
                </c:pt>
                <c:pt idx="7">
                  <c:v>1.3</c:v>
                </c:pt>
                <c:pt idx="8">
                  <c:v>1.38</c:v>
                </c:pt>
                <c:pt idx="9">
                  <c:v>1.46</c:v>
                </c:pt>
                <c:pt idx="10">
                  <c:v>1.57</c:v>
                </c:pt>
              </c:numCache>
            </c:numRef>
          </c:val>
          <c:extLst>
            <c:ext xmlns:c16="http://schemas.microsoft.com/office/drawing/2014/chart" uri="{C3380CC4-5D6E-409C-BE32-E72D297353CC}">
              <c16:uniqueId val="{00000000-F0E8-44BA-A72D-9CA4CA765E13}"/>
            </c:ext>
          </c:extLst>
        </c:ser>
        <c:ser>
          <c:idx val="1"/>
          <c:order val="1"/>
          <c:tx>
            <c:strRef>
              <c:f>有効求人倍率!$C$5</c:f>
              <c:strCache>
                <c:ptCount val="1"/>
                <c:pt idx="0">
                  <c:v>R6年2月</c:v>
                </c:pt>
              </c:strCache>
            </c:strRef>
          </c:tx>
          <c:spPr>
            <a:solidFill>
              <a:schemeClr val="accent2"/>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有効求人倍率!$C$6:$C$16</c:f>
              <c:numCache>
                <c:formatCode>#,##0.00_);[Red]\(#,##0.00\)</c:formatCode>
                <c:ptCount val="11"/>
                <c:pt idx="0">
                  <c:v>1.68</c:v>
                </c:pt>
                <c:pt idx="1">
                  <c:v>1.83</c:v>
                </c:pt>
                <c:pt idx="2">
                  <c:v>1.34</c:v>
                </c:pt>
                <c:pt idx="3">
                  <c:v>1.01</c:v>
                </c:pt>
                <c:pt idx="4">
                  <c:v>2.34</c:v>
                </c:pt>
                <c:pt idx="5">
                  <c:v>1.3</c:v>
                </c:pt>
                <c:pt idx="6">
                  <c:v>1.35</c:v>
                </c:pt>
                <c:pt idx="7">
                  <c:v>1.22</c:v>
                </c:pt>
                <c:pt idx="8">
                  <c:v>1.18</c:v>
                </c:pt>
                <c:pt idx="9">
                  <c:v>1.52</c:v>
                </c:pt>
                <c:pt idx="10">
                  <c:v>1.52</c:v>
                </c:pt>
              </c:numCache>
            </c:numRef>
          </c:val>
          <c:extLst>
            <c:ext xmlns:c16="http://schemas.microsoft.com/office/drawing/2014/chart" uri="{C3380CC4-5D6E-409C-BE32-E72D297353CC}">
              <c16:uniqueId val="{00000001-F0E8-44BA-A72D-9CA4CA765E13}"/>
            </c:ext>
          </c:extLst>
        </c:ser>
        <c:ser>
          <c:idx val="2"/>
          <c:order val="2"/>
          <c:tx>
            <c:strRef>
              <c:f>有効求人倍率!$D$5</c:f>
              <c:strCache>
                <c:ptCount val="1"/>
                <c:pt idx="0">
                  <c:v>R6年3月</c:v>
                </c:pt>
              </c:strCache>
            </c:strRef>
          </c:tx>
          <c:spPr>
            <a:solidFill>
              <a:schemeClr val="accent3"/>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有効求人倍率!$D$6:$D$16</c:f>
              <c:numCache>
                <c:formatCode>#,##0.00_);[Red]\(#,##0.00\)</c:formatCode>
                <c:ptCount val="11"/>
                <c:pt idx="0">
                  <c:v>1.62</c:v>
                </c:pt>
                <c:pt idx="1">
                  <c:v>1.73</c:v>
                </c:pt>
                <c:pt idx="2">
                  <c:v>1.28</c:v>
                </c:pt>
                <c:pt idx="3">
                  <c:v>0.98</c:v>
                </c:pt>
                <c:pt idx="4">
                  <c:v>2.25</c:v>
                </c:pt>
                <c:pt idx="5">
                  <c:v>1.4</c:v>
                </c:pt>
                <c:pt idx="6">
                  <c:v>1.34</c:v>
                </c:pt>
                <c:pt idx="7">
                  <c:v>1.22</c:v>
                </c:pt>
                <c:pt idx="8">
                  <c:v>1.28</c:v>
                </c:pt>
                <c:pt idx="9">
                  <c:v>1.44</c:v>
                </c:pt>
                <c:pt idx="10">
                  <c:v>1.42</c:v>
                </c:pt>
              </c:numCache>
            </c:numRef>
          </c:val>
          <c:extLst>
            <c:ext xmlns:c16="http://schemas.microsoft.com/office/drawing/2014/chart" uri="{C3380CC4-5D6E-409C-BE32-E72D297353CC}">
              <c16:uniqueId val="{00000002-F0E8-44BA-A72D-9CA4CA765E13}"/>
            </c:ext>
          </c:extLst>
        </c:ser>
        <c:ser>
          <c:idx val="3"/>
          <c:order val="3"/>
          <c:tx>
            <c:strRef>
              <c:f>有効求人倍率!$E$5</c:f>
              <c:strCache>
                <c:ptCount val="1"/>
                <c:pt idx="0">
                  <c:v>R6年4月</c:v>
                </c:pt>
              </c:strCache>
            </c:strRef>
          </c:tx>
          <c:spPr>
            <a:solidFill>
              <a:schemeClr val="accent4"/>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有効求人倍率!$E$6:$E$16</c:f>
              <c:numCache>
                <c:formatCode>#,##0.00_);[Red]\(#,##0.00\)</c:formatCode>
                <c:ptCount val="11"/>
                <c:pt idx="0">
                  <c:v>1.48</c:v>
                </c:pt>
                <c:pt idx="1">
                  <c:v>1.56</c:v>
                </c:pt>
                <c:pt idx="2">
                  <c:v>1.1299999999999999</c:v>
                </c:pt>
                <c:pt idx="3">
                  <c:v>0.9</c:v>
                </c:pt>
                <c:pt idx="4">
                  <c:v>2.13</c:v>
                </c:pt>
                <c:pt idx="5">
                  <c:v>1.32</c:v>
                </c:pt>
                <c:pt idx="6">
                  <c:v>1.1100000000000001</c:v>
                </c:pt>
                <c:pt idx="7">
                  <c:v>1.1399999999999999</c:v>
                </c:pt>
                <c:pt idx="8">
                  <c:v>1.26</c:v>
                </c:pt>
                <c:pt idx="9">
                  <c:v>1.3</c:v>
                </c:pt>
                <c:pt idx="10">
                  <c:v>1.31</c:v>
                </c:pt>
              </c:numCache>
            </c:numRef>
          </c:val>
          <c:extLst>
            <c:ext xmlns:c16="http://schemas.microsoft.com/office/drawing/2014/chart" uri="{C3380CC4-5D6E-409C-BE32-E72D297353CC}">
              <c16:uniqueId val="{00000003-F0E8-44BA-A72D-9CA4CA765E13}"/>
            </c:ext>
          </c:extLst>
        </c:ser>
        <c:dLbls>
          <c:showLegendKey val="0"/>
          <c:showVal val="0"/>
          <c:showCatName val="0"/>
          <c:showSerName val="0"/>
          <c:showPercent val="0"/>
          <c:showBubbleSize val="0"/>
        </c:dLbls>
        <c:gapWidth val="219"/>
        <c:overlap val="-27"/>
        <c:axId val="1714827183"/>
        <c:axId val="1714825519"/>
      </c:barChart>
      <c:catAx>
        <c:axId val="17148271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14825519"/>
        <c:crosses val="autoZero"/>
        <c:auto val="1"/>
        <c:lblAlgn val="ctr"/>
        <c:lblOffset val="100"/>
        <c:noMultiLvlLbl val="0"/>
      </c:catAx>
      <c:valAx>
        <c:axId val="1714825519"/>
        <c:scaling>
          <c:orientation val="minMax"/>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148271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emf"/><Relationship Id="rId1" Type="http://schemas.openxmlformats.org/officeDocument/2006/relationships/slideLayout" Target="../slideLayouts/slideLayout7.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2">
            <a:extLst>
              <a:ext uri="{FF2B5EF4-FFF2-40B4-BE49-F238E27FC236}">
                <a16:creationId xmlns:a16="http://schemas.microsoft.com/office/drawing/2014/main" id="{1657183D-1EA7-C807-3F80-25A02E58AAC5}"/>
              </a:ext>
            </a:extLst>
          </p:cNvPr>
          <p:cNvSpPr txBox="1"/>
          <p:nvPr/>
        </p:nvSpPr>
        <p:spPr>
          <a:xfrm>
            <a:off x="6849917" y="469797"/>
            <a:ext cx="657225" cy="2476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en-US"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202</a:t>
            </a:r>
            <a:r>
              <a:rPr lang="en-US" altLang="ja-JP"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4</a:t>
            </a:r>
            <a:r>
              <a:rPr lang="en-US"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.7</a:t>
            </a:r>
            <a:endParaRPr lang="ja-JP" sz="1200" kern="100" dirty="0">
              <a:effectLst/>
              <a:ea typeface="ＭＳ 明朝" panose="02020609040205080304" pitchFamily="17" charset="-128"/>
              <a:cs typeface="Times New Roman" panose="02020603050405020304" pitchFamily="18" charset="0"/>
            </a:endParaRPr>
          </a:p>
        </p:txBody>
      </p:sp>
      <p:sp>
        <p:nvSpPr>
          <p:cNvPr id="3" name="四角形: 角を丸くする 2">
            <a:extLst>
              <a:ext uri="{FF2B5EF4-FFF2-40B4-BE49-F238E27FC236}">
                <a16:creationId xmlns:a16="http://schemas.microsoft.com/office/drawing/2014/main" id="{D0B400A0-6073-7180-5050-451C10C04E79}"/>
              </a:ext>
            </a:extLst>
          </p:cNvPr>
          <p:cNvSpPr/>
          <p:nvPr/>
        </p:nvSpPr>
        <p:spPr>
          <a:xfrm>
            <a:off x="2695621" y="8706851"/>
            <a:ext cx="2592931" cy="1735067"/>
          </a:xfrm>
          <a:prstGeom prst="roundRect">
            <a:avLst>
              <a:gd name="adj" fmla="val 827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3F163B2E-879F-F641-4E32-86F62FA9D5B3}"/>
              </a:ext>
            </a:extLst>
          </p:cNvPr>
          <p:cNvSpPr/>
          <p:nvPr/>
        </p:nvSpPr>
        <p:spPr>
          <a:xfrm>
            <a:off x="9683" y="251482"/>
            <a:ext cx="7541895" cy="4749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sz="1400" b="1" kern="100" dirty="0">
                <a:effectLst/>
                <a:ea typeface="ＭＳ ゴシック" panose="020B0609070205080204" pitchFamily="49" charset="-128"/>
                <a:cs typeface="Times New Roman" panose="02020603050405020304" pitchFamily="18" charset="0"/>
              </a:rPr>
              <a:t>地 域 経 済 動 向 調 査 ＲＥＰＯＲＴ</a:t>
            </a:r>
            <a:endParaRPr lang="ja-JP" sz="1200" kern="100" dirty="0">
              <a:effectLst/>
              <a:ea typeface="ＭＳ 明朝" panose="02020609040205080304" pitchFamily="17"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09DBC1E8-07B6-3411-6554-4A287782C57C}"/>
              </a:ext>
            </a:extLst>
          </p:cNvPr>
          <p:cNvSpPr/>
          <p:nvPr/>
        </p:nvSpPr>
        <p:spPr>
          <a:xfrm>
            <a:off x="130672" y="773741"/>
            <a:ext cx="1695450" cy="297180"/>
          </a:xfrm>
          <a:prstGeom prst="rect">
            <a:avLst/>
          </a:prstGeom>
          <a:solidFill>
            <a:srgbClr val="FFC000">
              <a:lumMod val="40000"/>
              <a:lumOff val="60000"/>
            </a:srgbClr>
          </a:solidFill>
          <a:ln w="12700" cap="flat" cmpd="sng" algn="ctr">
            <a:solidFill>
              <a:srgbClr val="FFC000">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２０２４年度　第１号</a:t>
            </a:r>
            <a:endParaRPr kumimoji="0" lang="ja-JP" altLang="en-US" sz="1200" b="0" i="0" u="none" strike="noStrike" kern="100" cap="none" spc="0" normalizeH="0" baseline="0" noProof="0" dirty="0">
              <a:ln>
                <a:noFill/>
              </a:ln>
              <a:solidFill>
                <a:sysClr val="window" lastClr="FFFFFF"/>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 name="テキスト ボックス 7">
            <a:extLst>
              <a:ext uri="{FF2B5EF4-FFF2-40B4-BE49-F238E27FC236}">
                <a16:creationId xmlns:a16="http://schemas.microsoft.com/office/drawing/2014/main" id="{779409D1-A820-6B3B-EA42-90BC2DFA1A4C}"/>
              </a:ext>
            </a:extLst>
          </p:cNvPr>
          <p:cNvSpPr txBox="1"/>
          <p:nvPr/>
        </p:nvSpPr>
        <p:spPr>
          <a:xfrm>
            <a:off x="2246591" y="829738"/>
            <a:ext cx="4972050" cy="29718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100" cap="none" spc="0" normalizeH="0" baseline="0" noProof="0">
                <a:ln>
                  <a:noFill/>
                </a:ln>
                <a:solidFill>
                  <a:srgbClr val="262626"/>
                </a:solidFill>
                <a:effectLst/>
                <a:uLnTx/>
                <a:uFillTx/>
                <a:latin typeface="Century" panose="020F0502020204030204"/>
                <a:ea typeface="ＭＳ ゴシック" panose="020B0609070205080204" pitchFamily="49" charset="-128"/>
                <a:cs typeface="Times New Roman" panose="02020603050405020304" pitchFamily="18" charset="0"/>
              </a:rPr>
              <a:t>本レポートは、経済産業大臣の認定を受けた経営発達支援計画に基づき作成・発刊いたします。</a:t>
            </a:r>
            <a:endParaRPr kumimoji="0" lang="ja-JP" altLang="en-US" sz="1200" b="0" i="0" u="none" strike="noStrike" kern="100" cap="none" spc="0" normalizeH="0" baseline="0" noProof="0">
              <a:ln>
                <a:noFill/>
              </a:ln>
              <a:solidFill>
                <a:sysClr val="windowText" lastClr="000000"/>
              </a:solidFill>
              <a:effectLst/>
              <a:uLnTx/>
              <a:uFillTx/>
              <a:latin typeface="Century" panose="020F0502020204030204"/>
              <a:ea typeface="ＭＳ 明朝" panose="02020609040205080304" pitchFamily="17" charset="-128"/>
              <a:cs typeface="Times New Roman" panose="02020603050405020304" pitchFamily="18" charset="0"/>
            </a:endParaRPr>
          </a:p>
        </p:txBody>
      </p:sp>
      <p:grpSp>
        <p:nvGrpSpPr>
          <p:cNvPr id="8" name="グループ化 7">
            <a:extLst>
              <a:ext uri="{FF2B5EF4-FFF2-40B4-BE49-F238E27FC236}">
                <a16:creationId xmlns:a16="http://schemas.microsoft.com/office/drawing/2014/main" id="{F21BCA5D-A2EC-C910-DFA4-E19B737ADF25}"/>
              </a:ext>
            </a:extLst>
          </p:cNvPr>
          <p:cNvGrpSpPr/>
          <p:nvPr/>
        </p:nvGrpSpPr>
        <p:grpSpPr>
          <a:xfrm>
            <a:off x="5137894" y="1103125"/>
            <a:ext cx="2179320" cy="1028700"/>
            <a:chOff x="0" y="0"/>
            <a:chExt cx="2179320" cy="1028700"/>
          </a:xfrm>
        </p:grpSpPr>
        <p:sp>
          <p:nvSpPr>
            <p:cNvPr id="10" name="角丸四角形 17">
              <a:extLst>
                <a:ext uri="{FF2B5EF4-FFF2-40B4-BE49-F238E27FC236}">
                  <a16:creationId xmlns:a16="http://schemas.microsoft.com/office/drawing/2014/main" id="{4E722D0D-352E-524C-43B3-9E34AD88141A}"/>
                </a:ext>
              </a:extLst>
            </p:cNvPr>
            <p:cNvSpPr/>
            <p:nvPr/>
          </p:nvSpPr>
          <p:spPr>
            <a:xfrm>
              <a:off x="0" y="0"/>
              <a:ext cx="2179320" cy="1028700"/>
            </a:xfrm>
            <a:prstGeom prst="roundRect">
              <a:avLst>
                <a:gd name="adj" fmla="val 6482"/>
              </a:avLst>
            </a:prstGeom>
            <a:solidFill>
              <a:srgbClr val="70AD47">
                <a:lumMod val="40000"/>
                <a:lumOff val="60000"/>
              </a:srgbClr>
            </a:solidFill>
            <a:ln w="12700" cap="flat" cmpd="sng" algn="ctr">
              <a:noFill/>
              <a:prstDash val="solid"/>
              <a:miter lim="800000"/>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marL="30480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800" kern="100" dirty="0">
                  <a:solidFill>
                    <a:srgbClr val="000000"/>
                  </a:solidFill>
                  <a:latin typeface="Century" panose="020F0502020204030204"/>
                  <a:ea typeface="HGP創英角ｺﾞｼｯｸUB" panose="020B0900000000000000" pitchFamily="50" charset="-128"/>
                  <a:cs typeface="Times New Roman" panose="02020603050405020304" pitchFamily="18" charset="0"/>
                </a:rPr>
                <a:t>安八町</a:t>
              </a:r>
              <a:r>
                <a:rPr kumimoji="0" lang="ja-JP" altLang="en-US" sz="1800" b="0" i="0" u="none" strike="noStrike" kern="100" cap="none" spc="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商工会</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ＴＥＬ </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058</a:t>
              </a:r>
              <a:r>
                <a:rPr kumimoji="0" lang="en-US" altLang="ja-JP"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4</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a:t>
              </a:r>
              <a:r>
                <a:rPr kumimoji="0" lang="en-US" altLang="ja-JP"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64</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a:t>
              </a:r>
              <a:r>
                <a:rPr kumimoji="0" lang="en-US" altLang="ja-JP"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4811</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ＦＡＸ </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058</a:t>
              </a:r>
              <a:r>
                <a:rPr kumimoji="0" lang="en-US" altLang="ja-JP"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4</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a:t>
              </a:r>
              <a:r>
                <a:rPr kumimoji="0" lang="en-US" altLang="ja-JP"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64</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a:t>
              </a:r>
              <a:r>
                <a:rPr kumimoji="0" lang="en-US" altLang="ja-JP"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2789</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pic>
          <p:nvPicPr>
            <p:cNvPr id="11" name="図 10">
              <a:extLst>
                <a:ext uri="{FF2B5EF4-FFF2-40B4-BE49-F238E27FC236}">
                  <a16:creationId xmlns:a16="http://schemas.microsoft.com/office/drawing/2014/main" id="{DC2352FB-442A-30A1-6C80-DFB493D425EF}"/>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1440" y="205740"/>
              <a:ext cx="283210" cy="283845"/>
            </a:xfrm>
            <a:prstGeom prst="rect">
              <a:avLst/>
            </a:prstGeom>
            <a:noFill/>
            <a:ln>
              <a:noFill/>
            </a:ln>
          </p:spPr>
        </p:pic>
      </p:grpSp>
      <p:sp>
        <p:nvSpPr>
          <p:cNvPr id="12" name="テキスト ボックス 12">
            <a:extLst>
              <a:ext uri="{FF2B5EF4-FFF2-40B4-BE49-F238E27FC236}">
                <a16:creationId xmlns:a16="http://schemas.microsoft.com/office/drawing/2014/main" id="{4AEBEEA9-22ED-46B1-6984-CB4043C3FB72}"/>
              </a:ext>
            </a:extLst>
          </p:cNvPr>
          <p:cNvSpPr txBox="1"/>
          <p:nvPr/>
        </p:nvSpPr>
        <p:spPr>
          <a:xfrm>
            <a:off x="6849917" y="469797"/>
            <a:ext cx="657225" cy="2476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en-US"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202</a:t>
            </a:r>
            <a:r>
              <a:rPr lang="en-US" altLang="ja-JP"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4</a:t>
            </a:r>
            <a:r>
              <a:rPr lang="en-US"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en-US" altLang="ja-JP"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6</a:t>
            </a:r>
            <a:endParaRPr lang="ja-JP" sz="1200" kern="100" dirty="0">
              <a:effectLst/>
              <a:ea typeface="ＭＳ 明朝" panose="02020609040205080304" pitchFamily="17"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E5869665-17FB-A9B4-8188-92E5ED5C8CF4}"/>
              </a:ext>
            </a:extLst>
          </p:cNvPr>
          <p:cNvSpPr txBox="1"/>
          <p:nvPr/>
        </p:nvSpPr>
        <p:spPr>
          <a:xfrm>
            <a:off x="293494" y="1216064"/>
            <a:ext cx="4565145" cy="646331"/>
          </a:xfrm>
          <a:prstGeom prst="rect">
            <a:avLst/>
          </a:prstGeom>
          <a:noFill/>
        </p:spPr>
        <p:txBody>
          <a:bodyPr wrap="square" lIns="0" tIns="0" rIns="0" bIns="0">
            <a:spAutoFit/>
          </a:bodyPr>
          <a:lstStyle/>
          <a:p>
            <a:r>
              <a:rPr lang="ja-JP" altLang="en-US" sz="1050" dirty="0">
                <a:latin typeface="BIZ UDPゴシック" panose="020B0400000000000000" pitchFamily="50" charset="-128"/>
                <a:ea typeface="BIZ UDPゴシック" panose="020B0400000000000000" pitchFamily="50" charset="-128"/>
              </a:rPr>
              <a:t>経済産業省・中小企業庁は、</a:t>
            </a:r>
            <a:r>
              <a:rPr lang="en-US" altLang="ja-JP" sz="1050" dirty="0">
                <a:latin typeface="BIZ UDPゴシック" panose="020B0400000000000000" pitchFamily="50" charset="-128"/>
                <a:ea typeface="BIZ UDPゴシック" panose="020B0400000000000000" pitchFamily="50" charset="-128"/>
              </a:rPr>
              <a:t>2024</a:t>
            </a:r>
            <a:r>
              <a:rPr lang="ja-JP" altLang="en-US" sz="1050" dirty="0">
                <a:latin typeface="BIZ UDPゴシック" panose="020B0400000000000000" pitchFamily="50" charset="-128"/>
                <a:ea typeface="BIZ UDPゴシック" panose="020B0400000000000000" pitchFamily="50" charset="-128"/>
              </a:rPr>
              <a:t>年中小企業白書・小規模企業白書を取りまとめ</a:t>
            </a:r>
            <a:r>
              <a:rPr lang="en-US" altLang="ja-JP" sz="1050" dirty="0">
                <a:latin typeface="BIZ UDPゴシック" panose="020B0400000000000000" pitchFamily="50" charset="-128"/>
                <a:ea typeface="BIZ UDPゴシック" panose="020B0400000000000000" pitchFamily="50" charset="-128"/>
              </a:rPr>
              <a:t>5</a:t>
            </a:r>
            <a:r>
              <a:rPr lang="ja-JP" altLang="en-US" sz="1050" dirty="0">
                <a:latin typeface="BIZ UDPゴシック" panose="020B0400000000000000" pitchFamily="50" charset="-128"/>
                <a:ea typeface="BIZ UDPゴシック" panose="020B0400000000000000" pitchFamily="50" charset="-128"/>
              </a:rPr>
              <a:t>月</a:t>
            </a:r>
            <a:r>
              <a:rPr lang="en-US" altLang="ja-JP" sz="1050" dirty="0">
                <a:latin typeface="BIZ UDPゴシック" panose="020B0400000000000000" pitchFamily="50" charset="-128"/>
                <a:ea typeface="BIZ UDPゴシック" panose="020B0400000000000000" pitchFamily="50" charset="-128"/>
              </a:rPr>
              <a:t>10</a:t>
            </a:r>
            <a:r>
              <a:rPr lang="ja-JP" altLang="en-US" sz="1050" dirty="0">
                <a:latin typeface="BIZ UDPゴシック" panose="020B0400000000000000" pitchFamily="50" charset="-128"/>
                <a:ea typeface="BIZ UDPゴシック" panose="020B0400000000000000" pitchFamily="50" charset="-128"/>
              </a:rPr>
              <a:t>日に閣議決定されました。今号では小規模企業白書より</a:t>
            </a:r>
            <a:r>
              <a:rPr lang="ja-JP" altLang="en-US" sz="1050" b="1" dirty="0">
                <a:latin typeface="BIZ UDPゴシック" panose="020B0400000000000000" pitchFamily="50" charset="-128"/>
                <a:ea typeface="BIZ UDPゴシック" panose="020B0400000000000000" pitchFamily="50" charset="-128"/>
              </a:rPr>
              <a:t>、人手不足の分析およびその対応について</a:t>
            </a:r>
            <a:r>
              <a:rPr lang="ja-JP" altLang="en-US" sz="1050" dirty="0">
                <a:latin typeface="BIZ UDPゴシック" panose="020B0400000000000000" pitchFamily="50" charset="-128"/>
                <a:ea typeface="BIZ UDPゴシック" panose="020B0400000000000000" pitchFamily="50" charset="-128"/>
              </a:rPr>
              <a:t>レポートします。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t>*************************************************************</a:t>
            </a:r>
          </a:p>
        </p:txBody>
      </p:sp>
      <p:sp>
        <p:nvSpPr>
          <p:cNvPr id="14" name="テキスト ボックス 13">
            <a:extLst>
              <a:ext uri="{FF2B5EF4-FFF2-40B4-BE49-F238E27FC236}">
                <a16:creationId xmlns:a16="http://schemas.microsoft.com/office/drawing/2014/main" id="{1EDA93CF-DD1B-267E-07C8-3A269EB20FEA}"/>
              </a:ext>
            </a:extLst>
          </p:cNvPr>
          <p:cNvSpPr txBox="1"/>
          <p:nvPr/>
        </p:nvSpPr>
        <p:spPr>
          <a:xfrm>
            <a:off x="243764" y="1794265"/>
            <a:ext cx="4582354" cy="323165"/>
          </a:xfrm>
          <a:prstGeom prst="rect">
            <a:avLst/>
          </a:prstGeom>
          <a:noFill/>
        </p:spPr>
        <p:txBody>
          <a:bodyPr wrap="square" lIns="0" tIns="0" rIns="0" bIns="0" rtlCol="0">
            <a:spAutoFit/>
          </a:bodyPr>
          <a:lstStyle/>
          <a:p>
            <a:pPr algn="just"/>
            <a:r>
              <a:rPr lang="ja-JP" altLang="ja-JP"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◆生産年齢人口の減少を補うために、</a:t>
            </a:r>
            <a:endParaRPr lang="en-US" altLang="ja-JP"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50" b="1" kern="100" dirty="0">
                <a:solidFill>
                  <a:srgbClr val="C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これまでは女性や高齢者の活用が進展してきたが・・・</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1FAD1BEB-DFE8-03D4-831E-474F2CB4DB2B}"/>
              </a:ext>
            </a:extLst>
          </p:cNvPr>
          <p:cNvSpPr txBox="1"/>
          <p:nvPr/>
        </p:nvSpPr>
        <p:spPr>
          <a:xfrm>
            <a:off x="243764" y="2221742"/>
            <a:ext cx="1429329" cy="3647152"/>
          </a:xfrm>
          <a:prstGeom prst="rect">
            <a:avLst/>
          </a:prstGeom>
          <a:noFill/>
        </p:spPr>
        <p:txBody>
          <a:bodyPr wrap="square" rtlCol="0">
            <a:spAutoFit/>
          </a:bodyPr>
          <a:lstStyle/>
          <a:p>
            <a:pPr indent="133350" algn="just"/>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2008</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年日本の人口はピーク（</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億</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2808</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万人）となり、その後緩やかな</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減少</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を続けています。</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1995</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年をピークとした生産年齢（</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15</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歳以上～</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65</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歳未満）人口も長期的に減少傾向にありますが、これまで女性や高齢者（</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65</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69</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歳）の就業率の高まりが労働力を補う形で全体の就業者数が維持されてきました。</a:t>
            </a:r>
            <a:r>
              <a:rPr lang="en-US" altLang="ja-JP" sz="1050" u="heavy"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2019</a:t>
            </a:r>
            <a:r>
              <a:rPr lang="ja-JP" altLang="ja-JP" sz="1050" u="heavy"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年以降それも頭打ちとなり、人材の供給が非常に困難な局面</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となってきたのが現状です（</a:t>
            </a: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右</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図参照）。</a:t>
            </a:r>
          </a:p>
          <a:p>
            <a:pPr algn="just"/>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16" name="図 15">
            <a:extLst>
              <a:ext uri="{FF2B5EF4-FFF2-40B4-BE49-F238E27FC236}">
                <a16:creationId xmlns:a16="http://schemas.microsoft.com/office/drawing/2014/main" id="{E143D196-41FA-533F-125A-C954494ED23C}"/>
              </a:ext>
            </a:extLst>
          </p:cNvPr>
          <p:cNvPicPr>
            <a:picLocks noChangeAspect="1"/>
          </p:cNvPicPr>
          <p:nvPr/>
        </p:nvPicPr>
        <p:blipFill>
          <a:blip r:embed="rId3"/>
          <a:stretch>
            <a:fillRect/>
          </a:stretch>
        </p:blipFill>
        <p:spPr>
          <a:xfrm>
            <a:off x="1694264" y="2253691"/>
            <a:ext cx="5658640" cy="3353268"/>
          </a:xfrm>
          <a:prstGeom prst="rect">
            <a:avLst/>
          </a:prstGeom>
        </p:spPr>
      </p:pic>
      <p:sp>
        <p:nvSpPr>
          <p:cNvPr id="17" name="テキスト ボックス 16">
            <a:extLst>
              <a:ext uri="{FF2B5EF4-FFF2-40B4-BE49-F238E27FC236}">
                <a16:creationId xmlns:a16="http://schemas.microsoft.com/office/drawing/2014/main" id="{19FB7B21-D445-15FD-5BAF-30931D724D94}"/>
              </a:ext>
            </a:extLst>
          </p:cNvPr>
          <p:cNvSpPr txBox="1"/>
          <p:nvPr/>
        </p:nvSpPr>
        <p:spPr>
          <a:xfrm>
            <a:off x="335843" y="5846025"/>
            <a:ext cx="1699606" cy="161583"/>
          </a:xfrm>
          <a:prstGeom prst="rect">
            <a:avLst/>
          </a:prstGeom>
          <a:noFill/>
        </p:spPr>
        <p:txBody>
          <a:bodyPr wrap="square" lIns="0" tIns="0" rIns="0" bIns="0" rtlCol="0">
            <a:spAutoFit/>
          </a:bodyPr>
          <a:lstStyle/>
          <a:p>
            <a:pPr algn="just"/>
            <a:r>
              <a:rPr lang="ja-JP" altLang="ja-JP"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◆人手不足の打開策とは？</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AEE141D0-263D-94EB-0D13-C559E92361A1}"/>
              </a:ext>
            </a:extLst>
          </p:cNvPr>
          <p:cNvSpPr txBox="1"/>
          <p:nvPr/>
        </p:nvSpPr>
        <p:spPr>
          <a:xfrm>
            <a:off x="335843" y="6031129"/>
            <a:ext cx="2432258" cy="1454244"/>
          </a:xfrm>
          <a:prstGeom prst="rect">
            <a:avLst/>
          </a:prstGeom>
          <a:noFill/>
        </p:spPr>
        <p:txBody>
          <a:bodyPr wrap="square" lIns="0" tIns="0" rIns="0" bIns="0" rtlCol="0">
            <a:spAutoFit/>
          </a:bodyPr>
          <a:lstStyle/>
          <a:p>
            <a:pPr indent="133350" algn="just"/>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良い人材を確保し定着させるには、賃金等の待遇の良さが求められますし、政策的にも賃上げが不可欠です。また、賃金だけでなく可処分時間（休日）の多さや子育てのしやすい勤務環境を整えることも重要なポイントですが、小規模事業者にとって賃上げや雇用環境整備も簡単ではありません。実現するにはそれに見合った</a:t>
            </a:r>
            <a:r>
              <a:rPr lang="ja-JP" altLang="ja-JP" sz="1050" b="1" u="heavy"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生産性の向上による利益の確保</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が必要です。</a:t>
            </a:r>
          </a:p>
        </p:txBody>
      </p:sp>
      <p:sp>
        <p:nvSpPr>
          <p:cNvPr id="20" name="テキスト ボックス 19">
            <a:extLst>
              <a:ext uri="{FF2B5EF4-FFF2-40B4-BE49-F238E27FC236}">
                <a16:creationId xmlns:a16="http://schemas.microsoft.com/office/drawing/2014/main" id="{3601C18B-2CE5-9AFD-8AAF-49FCB0FB6756}"/>
              </a:ext>
            </a:extLst>
          </p:cNvPr>
          <p:cNvSpPr txBox="1"/>
          <p:nvPr/>
        </p:nvSpPr>
        <p:spPr>
          <a:xfrm>
            <a:off x="2933850" y="5869546"/>
            <a:ext cx="1693559" cy="161583"/>
          </a:xfrm>
          <a:prstGeom prst="rect">
            <a:avLst/>
          </a:prstGeom>
          <a:noFill/>
        </p:spPr>
        <p:txBody>
          <a:bodyPr wrap="square" lIns="0" tIns="0" rIns="0" bIns="0" rtlCol="0">
            <a:spAutoFit/>
          </a:bodyPr>
          <a:lstStyle/>
          <a:p>
            <a:r>
              <a:rPr lang="ja-JP" altLang="ja-JP" sz="1050" b="1" dirty="0">
                <a:solidFill>
                  <a:srgbClr val="C00000"/>
                </a:solidFill>
                <a:effectLst/>
                <a:ea typeface="BIZ UDPゴシック" panose="020B0400000000000000" pitchFamily="50" charset="-128"/>
                <a:cs typeface="Times New Roman" panose="02020603050405020304" pitchFamily="18" charset="0"/>
              </a:rPr>
              <a:t>◆どうする生産性向上</a:t>
            </a:r>
            <a:r>
              <a:rPr lang="ja-JP" altLang="en-US" sz="1050" b="1" dirty="0">
                <a:solidFill>
                  <a:srgbClr val="C00000"/>
                </a:solidFill>
                <a:effectLst/>
                <a:ea typeface="BIZ UDPゴシック" panose="020B0400000000000000" pitchFamily="50" charset="-128"/>
                <a:cs typeface="Times New Roman" panose="02020603050405020304" pitchFamily="18" charset="0"/>
              </a:rPr>
              <a:t>？</a:t>
            </a:r>
            <a:endParaRPr kumimoji="1" lang="ja-JP" altLang="en-US" sz="1050" dirty="0"/>
          </a:p>
        </p:txBody>
      </p:sp>
      <p:sp>
        <p:nvSpPr>
          <p:cNvPr id="21" name="テキスト ボックス 20">
            <a:extLst>
              <a:ext uri="{FF2B5EF4-FFF2-40B4-BE49-F238E27FC236}">
                <a16:creationId xmlns:a16="http://schemas.microsoft.com/office/drawing/2014/main" id="{F8381090-8EC9-CA54-519D-63DD727172BD}"/>
              </a:ext>
            </a:extLst>
          </p:cNvPr>
          <p:cNvSpPr txBox="1"/>
          <p:nvPr/>
        </p:nvSpPr>
        <p:spPr>
          <a:xfrm>
            <a:off x="2951345" y="6084437"/>
            <a:ext cx="2221080" cy="1292662"/>
          </a:xfrm>
          <a:prstGeom prst="rect">
            <a:avLst/>
          </a:prstGeom>
          <a:noFill/>
        </p:spPr>
        <p:txBody>
          <a:bodyPr wrap="square" lIns="0" tIns="0" rIns="0" bIns="0" rtlCol="0">
            <a:spAutoFit/>
          </a:bodyPr>
          <a:lstStyle/>
          <a:p>
            <a:pPr algn="just"/>
            <a:r>
              <a:rPr lang="ja-JP" altLang="ja-JP" sz="1050" u="heavy"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①人材育成による生産性向上</a:t>
            </a:r>
            <a:r>
              <a:rPr lang="ja-JP" alt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例えば宿泊業の場合、一人一人の従業員が接客、フロント、事務、調理など様々な業務をこなせるように人材育成（多能工化）することでシフトが組みやすくなったり、休暇が取りやすくなるなど、働きやすい環境になると同時に生産性向上も狙えます。</a:t>
            </a:r>
          </a:p>
        </p:txBody>
      </p:sp>
      <p:sp>
        <p:nvSpPr>
          <p:cNvPr id="22" name="テキスト ボックス 21">
            <a:extLst>
              <a:ext uri="{FF2B5EF4-FFF2-40B4-BE49-F238E27FC236}">
                <a16:creationId xmlns:a16="http://schemas.microsoft.com/office/drawing/2014/main" id="{E92FB4E3-A42B-DC7B-E604-3F6D0ACF4590}"/>
              </a:ext>
            </a:extLst>
          </p:cNvPr>
          <p:cNvSpPr txBox="1"/>
          <p:nvPr/>
        </p:nvSpPr>
        <p:spPr>
          <a:xfrm>
            <a:off x="5355669" y="5926816"/>
            <a:ext cx="1961545" cy="646331"/>
          </a:xfrm>
          <a:prstGeom prst="rect">
            <a:avLst/>
          </a:prstGeom>
          <a:noFill/>
        </p:spPr>
        <p:txBody>
          <a:bodyPr wrap="square" lIns="0" tIns="0" rIns="0" bIns="0" rtlCol="0">
            <a:spAutoFit/>
          </a:bodyPr>
          <a:lstStyle/>
          <a:p>
            <a:pPr algn="just"/>
            <a:r>
              <a:rPr lang="ja-JP" altLang="ja-JP" sz="1050" u="heavy"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②省力化投資による生産性向上</a:t>
            </a:r>
            <a:endParaRPr lang="en-US" altLang="ja-JP" sz="1050" u="heavy"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50" kern="100" dirty="0">
                <a:solidFill>
                  <a:srgbClr val="00206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設備投資なら今がチャンス！</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中小企業省力化投資補助金</a:t>
            </a:r>
            <a:endParaRPr lang="en-US"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6/25(</a:t>
            </a:r>
            <a:r>
              <a:rPr lang="ja-JP"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火</a:t>
            </a:r>
            <a:r>
              <a:rPr lang="en-US"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申請受付開始！</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3" name="四角形: 角を丸くする 22">
            <a:extLst>
              <a:ext uri="{FF2B5EF4-FFF2-40B4-BE49-F238E27FC236}">
                <a16:creationId xmlns:a16="http://schemas.microsoft.com/office/drawing/2014/main" id="{50FB1E1E-5451-DDA4-90A2-2AFBFE383518}"/>
              </a:ext>
            </a:extLst>
          </p:cNvPr>
          <p:cNvSpPr/>
          <p:nvPr/>
        </p:nvSpPr>
        <p:spPr>
          <a:xfrm>
            <a:off x="5355669" y="6661062"/>
            <a:ext cx="1961545" cy="3780855"/>
          </a:xfrm>
          <a:prstGeom prst="roundRect">
            <a:avLst>
              <a:gd name="adj" fmla="val 4740"/>
            </a:avLst>
          </a:prstGeom>
        </p:spPr>
        <p:style>
          <a:lnRef idx="2">
            <a:schemeClr val="accent1"/>
          </a:lnRef>
          <a:fillRef idx="1">
            <a:schemeClr val="lt1"/>
          </a:fillRef>
          <a:effectRef idx="0">
            <a:schemeClr val="accent1"/>
          </a:effectRef>
          <a:fontRef idx="minor">
            <a:schemeClr val="dk1"/>
          </a:fontRef>
        </p:style>
        <p:txBody>
          <a:bodyPr rot="0" spcFirstLastPara="0" vert="horz" wrap="square" lIns="36000" tIns="0" rIns="36000" bIns="72000" numCol="1" spcCol="0" rtlCol="0" fromWordArt="0" anchor="t" anchorCtr="0" forceAA="0" compatLnSpc="1">
            <a:prstTxWarp prst="textNoShape">
              <a:avLst/>
            </a:prstTxWarp>
            <a:noAutofit/>
          </a:bodyPr>
          <a:lstStyle/>
          <a:p>
            <a:pPr algn="just"/>
            <a:r>
              <a:rPr lang="ja-JP" sz="100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中小企業省力化投資補助金とは</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中小企業等の売上拡大や生産性向上を後押しするため、人手不足に悩む中小企業等に対して、</a:t>
            </a:r>
            <a:r>
              <a:rPr 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IoT</a:t>
            </a:r>
            <a:r>
              <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ロボット等の人手不足解消に効果がある汎用製品を導入するための事業費等の経費の一部を補助することにより、簡易で即効性がある省力化投資を促進し、中小企業等の付加価値額や生産性向上を図るとともに、賃上げにつなげることを目的としています。</a:t>
            </a:r>
            <a:endParaRPr lang="en-US"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　人手不足解消に効果がある汎用製品をカタログから選択して導入できるようにすることで、簡易で即効性がある省力化投資を促進するものです。</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QR</a:t>
            </a: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コードからぜひ確認してください！</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Bef>
                <a:spcPts val="600"/>
              </a:spcBef>
            </a:pP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中小企業省力化</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　投資補助金</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　サイトはこちら　　　　　　　　　　</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5" name="吹き出し: 角を丸めた四角形 24">
            <a:extLst>
              <a:ext uri="{FF2B5EF4-FFF2-40B4-BE49-F238E27FC236}">
                <a16:creationId xmlns:a16="http://schemas.microsoft.com/office/drawing/2014/main" id="{6BEA0BCF-353E-8CD6-2440-5BDF25C87536}"/>
              </a:ext>
            </a:extLst>
          </p:cNvPr>
          <p:cNvSpPr/>
          <p:nvPr/>
        </p:nvSpPr>
        <p:spPr>
          <a:xfrm>
            <a:off x="335843" y="7686532"/>
            <a:ext cx="4802051" cy="915412"/>
          </a:xfrm>
          <a:prstGeom prst="wedgeRoundRectCallout">
            <a:avLst>
              <a:gd name="adj1" fmla="val -33711"/>
              <a:gd name="adj2" fmla="val -60243"/>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l"/>
            <a:r>
              <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生産性向上とは、インプットに対するアウトプットの比率を増やすことです。インプットとは人や設備、時間などの資源投入を意味し、アウトプットは生産量（成果）や付加価値を意味します。</a:t>
            </a:r>
          </a:p>
          <a:p>
            <a:pPr algn="l"/>
            <a:r>
              <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つまり、投入した資源に対し、どれだけの成果や付加価値を生み出せたかが生産性であり、そのアウトプットを向上させることが生産性向上だといえます。</a:t>
            </a:r>
          </a:p>
        </p:txBody>
      </p:sp>
      <p:pic>
        <p:nvPicPr>
          <p:cNvPr id="26" name="図 25">
            <a:extLst>
              <a:ext uri="{FF2B5EF4-FFF2-40B4-BE49-F238E27FC236}">
                <a16:creationId xmlns:a16="http://schemas.microsoft.com/office/drawing/2014/main" id="{A6FA1B31-DA22-1852-4B75-158D961BC04A}"/>
              </a:ext>
            </a:extLst>
          </p:cNvPr>
          <p:cNvPicPr>
            <a:picLocks noChangeAspect="1"/>
          </p:cNvPicPr>
          <p:nvPr/>
        </p:nvPicPr>
        <p:blipFill>
          <a:blip r:embed="rId4"/>
          <a:stretch>
            <a:fillRect/>
          </a:stretch>
        </p:blipFill>
        <p:spPr>
          <a:xfrm>
            <a:off x="6350356" y="9487034"/>
            <a:ext cx="885825" cy="885825"/>
          </a:xfrm>
          <a:prstGeom prst="rect">
            <a:avLst/>
          </a:prstGeom>
        </p:spPr>
      </p:pic>
      <p:sp>
        <p:nvSpPr>
          <p:cNvPr id="27" name="矢印: 右 26">
            <a:extLst>
              <a:ext uri="{FF2B5EF4-FFF2-40B4-BE49-F238E27FC236}">
                <a16:creationId xmlns:a16="http://schemas.microsoft.com/office/drawing/2014/main" id="{D9EDA6CB-C9A4-0445-F112-7F3A536CFAFA}"/>
              </a:ext>
            </a:extLst>
          </p:cNvPr>
          <p:cNvSpPr/>
          <p:nvPr/>
        </p:nvSpPr>
        <p:spPr>
          <a:xfrm>
            <a:off x="5693260" y="10189936"/>
            <a:ext cx="576064" cy="1624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テキスト ボックス 27">
            <a:extLst>
              <a:ext uri="{FF2B5EF4-FFF2-40B4-BE49-F238E27FC236}">
                <a16:creationId xmlns:a16="http://schemas.microsoft.com/office/drawing/2014/main" id="{7DF6F865-16EF-892A-D1A8-8CE1A867C64B}"/>
              </a:ext>
            </a:extLst>
          </p:cNvPr>
          <p:cNvSpPr txBox="1"/>
          <p:nvPr/>
        </p:nvSpPr>
        <p:spPr>
          <a:xfrm>
            <a:off x="335843" y="8706851"/>
            <a:ext cx="1699606" cy="161583"/>
          </a:xfrm>
          <a:prstGeom prst="rect">
            <a:avLst/>
          </a:prstGeom>
          <a:noFill/>
        </p:spPr>
        <p:txBody>
          <a:bodyPr wrap="square" lIns="0" tIns="0" rIns="0" bIns="0" rtlCol="0">
            <a:spAutoFit/>
          </a:bodyPr>
          <a:lstStyle/>
          <a:p>
            <a:pPr algn="just"/>
            <a:r>
              <a:rPr lang="ja-JP" altLang="ja-JP"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持続的な経営を目指して</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3" name="テキスト ボックス 42">
            <a:extLst>
              <a:ext uri="{FF2B5EF4-FFF2-40B4-BE49-F238E27FC236}">
                <a16:creationId xmlns:a16="http://schemas.microsoft.com/office/drawing/2014/main" id="{58045420-CE7E-A534-3017-E0804438CF69}"/>
              </a:ext>
            </a:extLst>
          </p:cNvPr>
          <p:cNvSpPr txBox="1"/>
          <p:nvPr/>
        </p:nvSpPr>
        <p:spPr>
          <a:xfrm>
            <a:off x="2740689" y="8757032"/>
            <a:ext cx="2547863" cy="1615827"/>
          </a:xfrm>
          <a:prstGeom prst="rect">
            <a:avLst/>
          </a:prstGeom>
          <a:noFill/>
        </p:spPr>
        <p:txBody>
          <a:bodyPr wrap="square" lIns="0" tIns="0" rIns="0" bIns="0" rtlCol="0">
            <a:spAutoFit/>
          </a:bodyPr>
          <a:lstStyle/>
          <a:p>
            <a:r>
              <a:rPr kumimoji="1" lang="ja-JP" altLang="en-US" sz="1050" dirty="0">
                <a:solidFill>
                  <a:srgbClr val="C00000"/>
                </a:solidFill>
                <a:latin typeface="BIZ UDPゴシック" panose="020B0400000000000000" pitchFamily="50" charset="-128"/>
                <a:ea typeface="BIZ UDPゴシック" panose="020B0400000000000000" pitchFamily="50" charset="-128"/>
              </a:rPr>
              <a:t>　◆人手不足対策</a:t>
            </a:r>
            <a:r>
              <a:rPr kumimoji="1" lang="en-US" altLang="ja-JP" sz="1050" dirty="0">
                <a:solidFill>
                  <a:srgbClr val="C00000"/>
                </a:solidFill>
                <a:latin typeface="BIZ UDPゴシック" panose="020B0400000000000000" pitchFamily="50" charset="-128"/>
                <a:ea typeface="BIZ UDPゴシック" panose="020B0400000000000000" pitchFamily="50" charset="-128"/>
              </a:rPr>
              <a:t>9</a:t>
            </a:r>
            <a:r>
              <a:rPr kumimoji="1" lang="ja-JP" altLang="en-US" sz="1050" dirty="0">
                <a:solidFill>
                  <a:srgbClr val="C00000"/>
                </a:solidFill>
                <a:latin typeface="BIZ UDPゴシック" panose="020B0400000000000000" pitchFamily="50" charset="-128"/>
                <a:ea typeface="BIZ UDPゴシック" panose="020B0400000000000000" pitchFamily="50" charset="-128"/>
              </a:rPr>
              <a:t>つの取組み</a:t>
            </a:r>
            <a:endParaRPr kumimoji="1" lang="en-US" altLang="ja-JP" sz="1050" dirty="0">
              <a:solidFill>
                <a:srgbClr val="C00000"/>
              </a:solidFill>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① 無駄な業務の廃止</a:t>
            </a:r>
          </a:p>
          <a:p>
            <a:r>
              <a:rPr kumimoji="1" lang="ja-JP" altLang="en-US" sz="1050" dirty="0">
                <a:latin typeface="BIZ UDPゴシック" panose="020B0400000000000000" pitchFamily="50" charset="-128"/>
                <a:ea typeface="BIZ UDPゴシック" panose="020B0400000000000000" pitchFamily="50" charset="-128"/>
              </a:rPr>
              <a:t>② 非中核業務のアウトソーシング</a:t>
            </a:r>
          </a:p>
          <a:p>
            <a:r>
              <a:rPr kumimoji="1" lang="ja-JP" altLang="en-US" sz="1050" dirty="0">
                <a:latin typeface="BIZ UDPゴシック" panose="020B0400000000000000" pitchFamily="50" charset="-128"/>
                <a:ea typeface="BIZ UDPゴシック" panose="020B0400000000000000" pitchFamily="50" charset="-128"/>
              </a:rPr>
              <a:t>③ ロボット活用による省人化</a:t>
            </a:r>
          </a:p>
          <a:p>
            <a:r>
              <a:rPr kumimoji="1" lang="ja-JP" altLang="en-US" sz="1050" dirty="0">
                <a:latin typeface="BIZ UDPゴシック" panose="020B0400000000000000" pitchFamily="50" charset="-128"/>
                <a:ea typeface="BIZ UDPゴシック" panose="020B0400000000000000" pitchFamily="50" charset="-128"/>
              </a:rPr>
              <a:t>④ </a:t>
            </a:r>
            <a:r>
              <a:rPr kumimoji="1" lang="en-US" altLang="ja-JP" sz="1050" dirty="0">
                <a:latin typeface="BIZ UDPゴシック" panose="020B0400000000000000" pitchFamily="50" charset="-128"/>
                <a:ea typeface="BIZ UDPゴシック" panose="020B0400000000000000" pitchFamily="50" charset="-128"/>
              </a:rPr>
              <a:t>AI</a:t>
            </a:r>
            <a:r>
              <a:rPr kumimoji="1" lang="ja-JP" altLang="en-US" sz="1050" dirty="0">
                <a:latin typeface="BIZ UDPゴシック" panose="020B0400000000000000" pitchFamily="50" charset="-128"/>
                <a:ea typeface="BIZ UDPゴシック" panose="020B0400000000000000" pitchFamily="50" charset="-128"/>
              </a:rPr>
              <a:t>活用による業務効率化</a:t>
            </a:r>
          </a:p>
          <a:p>
            <a:r>
              <a:rPr kumimoji="1" lang="ja-JP" altLang="en-US" sz="1050" dirty="0">
                <a:latin typeface="BIZ UDPゴシック" panose="020B0400000000000000" pitchFamily="50" charset="-128"/>
                <a:ea typeface="BIZ UDPゴシック" panose="020B0400000000000000" pitchFamily="50" charset="-128"/>
              </a:rPr>
              <a:t>⑤ 教育投資による生産性向上</a:t>
            </a:r>
          </a:p>
          <a:p>
            <a:r>
              <a:rPr kumimoji="1" lang="ja-JP" altLang="en-US" sz="1050" dirty="0">
                <a:latin typeface="BIZ UDPゴシック" panose="020B0400000000000000" pitchFamily="50" charset="-128"/>
                <a:ea typeface="BIZ UDPゴシック" panose="020B0400000000000000" pitchFamily="50" charset="-128"/>
              </a:rPr>
              <a:t>⑥ 採用の強化（とくに女性・高齢者・外国人）</a:t>
            </a:r>
          </a:p>
          <a:p>
            <a:r>
              <a:rPr kumimoji="1" lang="ja-JP" altLang="en-US" sz="1050" dirty="0">
                <a:latin typeface="BIZ UDPゴシック" panose="020B0400000000000000" pitchFamily="50" charset="-128"/>
                <a:ea typeface="BIZ UDPゴシック" panose="020B0400000000000000" pitchFamily="50" charset="-128"/>
              </a:rPr>
              <a:t>⑦ 給料など待遇の改善</a:t>
            </a:r>
          </a:p>
          <a:p>
            <a:r>
              <a:rPr kumimoji="1" lang="ja-JP" altLang="en-US" sz="1050" dirty="0">
                <a:latin typeface="BIZ UDPゴシック" panose="020B0400000000000000" pitchFamily="50" charset="-128"/>
                <a:ea typeface="BIZ UDPゴシック" panose="020B0400000000000000" pitchFamily="50" charset="-128"/>
              </a:rPr>
              <a:t>⑧ 働き方の改革</a:t>
            </a:r>
          </a:p>
          <a:p>
            <a:r>
              <a:rPr kumimoji="1" lang="ja-JP" altLang="en-US" sz="1050" dirty="0">
                <a:latin typeface="BIZ UDPゴシック" panose="020B0400000000000000" pitchFamily="50" charset="-128"/>
                <a:ea typeface="BIZ UDPゴシック" panose="020B0400000000000000" pitchFamily="50" charset="-128"/>
              </a:rPr>
              <a:t>⑨ 職場環境の改善</a:t>
            </a:r>
          </a:p>
        </p:txBody>
      </p:sp>
      <p:sp>
        <p:nvSpPr>
          <p:cNvPr id="44" name="テキスト ボックス 43">
            <a:extLst>
              <a:ext uri="{FF2B5EF4-FFF2-40B4-BE49-F238E27FC236}">
                <a16:creationId xmlns:a16="http://schemas.microsoft.com/office/drawing/2014/main" id="{1C49AD8A-7A54-983D-8B83-E3FF8FFE11E1}"/>
              </a:ext>
            </a:extLst>
          </p:cNvPr>
          <p:cNvSpPr txBox="1"/>
          <p:nvPr/>
        </p:nvSpPr>
        <p:spPr>
          <a:xfrm>
            <a:off x="338204" y="8884997"/>
            <a:ext cx="2290300" cy="1615827"/>
          </a:xfrm>
          <a:prstGeom prst="rect">
            <a:avLst/>
          </a:prstGeom>
          <a:noFill/>
        </p:spPr>
        <p:txBody>
          <a:bodyPr wrap="square" lIns="0" tIns="0" rIns="0" bIns="0" rtlCol="0">
            <a:spAutoFit/>
          </a:bodyPr>
          <a:lstStyle/>
          <a:p>
            <a:r>
              <a:rPr lang="ja-JP" altLang="en-US" sz="1050" dirty="0">
                <a:latin typeface="BIZ UDPゴシック" panose="020B0400000000000000" pitchFamily="50" charset="-128"/>
                <a:ea typeface="BIZ UDPゴシック" panose="020B0400000000000000" pitchFamily="50" charset="-128"/>
              </a:rPr>
              <a:t>　「人手が足りなければ人を増やせばいい」というわけにはいかない厳しい経営環境の中、多くの企業が取り組み始めているのが右の</a:t>
            </a:r>
            <a:r>
              <a:rPr lang="en-US" altLang="ja-JP" sz="1050" dirty="0">
                <a:latin typeface="BIZ UDPゴシック" panose="020B0400000000000000" pitchFamily="50" charset="-128"/>
                <a:ea typeface="BIZ UDPゴシック" panose="020B0400000000000000" pitchFamily="50" charset="-128"/>
              </a:rPr>
              <a:t>9</a:t>
            </a:r>
            <a:r>
              <a:rPr lang="ja-JP" altLang="en-US" sz="1050" dirty="0">
                <a:latin typeface="BIZ UDPゴシック" panose="020B0400000000000000" pitchFamily="50" charset="-128"/>
                <a:ea typeface="BIZ UDPゴシック" panose="020B0400000000000000" pitchFamily="50" charset="-128"/>
              </a:rPr>
              <a:t>つの取組みです。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「取り組みたいけどウチの企業はどこから手をつければいいかわからない」ということも多いと思います。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b="1" dirty="0">
                <a:latin typeface="BIZ UDPゴシック" panose="020B0400000000000000" pitchFamily="50" charset="-128"/>
                <a:ea typeface="BIZ UDPゴシック" panose="020B0400000000000000" pitchFamily="50" charset="-128"/>
              </a:rPr>
              <a:t>　そんな時はぜひ商工会の経営指導員にご相談ください！最良の方策を一緒に考えましょう！</a:t>
            </a:r>
            <a:r>
              <a:rPr kumimoji="1" lang="ja-JP" altLang="en-US" sz="1050" b="1" dirty="0">
                <a:latin typeface="BIZ UDPゴシック" panose="020B0400000000000000" pitchFamily="50" charset="-128"/>
                <a:ea typeface="BIZ UDPゴシック" panose="020B0400000000000000" pitchFamily="50" charset="-128"/>
              </a:rPr>
              <a:t>　</a:t>
            </a:r>
          </a:p>
        </p:txBody>
      </p:sp>
    </p:spTree>
    <p:extLst>
      <p:ext uri="{BB962C8B-B14F-4D97-AF65-F5344CB8AC3E}">
        <p14:creationId xmlns:p14="http://schemas.microsoft.com/office/powerpoint/2010/main" val="116177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67772BE-E7DD-3E30-CD50-807184AC42FE}"/>
              </a:ext>
            </a:extLst>
          </p:cNvPr>
          <p:cNvSpPr/>
          <p:nvPr/>
        </p:nvSpPr>
        <p:spPr>
          <a:xfrm>
            <a:off x="256346" y="3052296"/>
            <a:ext cx="7124685" cy="2233429"/>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algn="just">
              <a:lnSpc>
                <a:spcPts val="1600"/>
              </a:lnSpc>
            </a:pP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100945B-D99B-750D-6DFA-9EA9BC0DB6CE}"/>
              </a:ext>
            </a:extLst>
          </p:cNvPr>
          <p:cNvSpPr/>
          <p:nvPr/>
        </p:nvSpPr>
        <p:spPr>
          <a:xfrm>
            <a:off x="3861934" y="5649793"/>
            <a:ext cx="3519097" cy="468934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A98373C6-1287-379D-1974-B69FF6BAB090}"/>
              </a:ext>
            </a:extLst>
          </p:cNvPr>
          <p:cNvSpPr/>
          <p:nvPr/>
        </p:nvSpPr>
        <p:spPr>
          <a:xfrm>
            <a:off x="280021" y="5649798"/>
            <a:ext cx="3468154" cy="468934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Rectangle 5">
            <a:extLst>
              <a:ext uri="{FF2B5EF4-FFF2-40B4-BE49-F238E27FC236}">
                <a16:creationId xmlns:a16="http://schemas.microsoft.com/office/drawing/2014/main" id="{90251AED-3D79-3C87-7B59-6F44F977816D}"/>
              </a:ext>
            </a:extLst>
          </p:cNvPr>
          <p:cNvSpPr>
            <a:spLocks noChangeArrowheads="1"/>
          </p:cNvSpPr>
          <p:nvPr/>
        </p:nvSpPr>
        <p:spPr bwMode="auto">
          <a:xfrm>
            <a:off x="261962" y="5362619"/>
            <a:ext cx="70373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30575"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330575"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330575"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330575"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330575"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330575"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330575"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330575"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330575" algn="l"/>
              </a:tabLst>
              <a:defRPr>
                <a:solidFill>
                  <a:schemeClr val="tx1"/>
                </a:solidFill>
                <a:latin typeface="Arial" panose="020B0604020202020204" pitchFamily="34" charset="0"/>
              </a:defRPr>
            </a:lvl9pPr>
          </a:lstStyle>
          <a:p>
            <a:pPr lvl="0" defTabSz="914400"/>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1" i="1"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事業所規模別　平均賃金の推移</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▸ハローワーク別　有効求人倍率の推移</a:t>
            </a:r>
            <a:endParaRPr kumimoji="0" lang="ja-JP" altLang="en-US" sz="600" b="0" i="0" u="none" strike="noStrike" cap="none" normalizeH="0" baseline="0" dirty="0">
              <a:ln>
                <a:noFill/>
              </a:ln>
              <a:solidFill>
                <a:schemeClr val="tx1"/>
              </a:solidFill>
              <a:effectLst/>
            </a:endParaRPr>
          </a:p>
        </p:txBody>
      </p:sp>
      <p:sp>
        <p:nvSpPr>
          <p:cNvPr id="15" name="Rectangle 9">
            <a:extLst>
              <a:ext uri="{FF2B5EF4-FFF2-40B4-BE49-F238E27FC236}">
                <a16:creationId xmlns:a16="http://schemas.microsoft.com/office/drawing/2014/main" id="{A5A778ED-D79A-189B-E666-A1E95AA5233E}"/>
              </a:ext>
            </a:extLst>
          </p:cNvPr>
          <p:cNvSpPr>
            <a:spLocks noChangeArrowheads="1"/>
          </p:cNvSpPr>
          <p:nvPr/>
        </p:nvSpPr>
        <p:spPr bwMode="auto">
          <a:xfrm>
            <a:off x="0" y="457200"/>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11">
            <a:extLst>
              <a:ext uri="{FF2B5EF4-FFF2-40B4-BE49-F238E27FC236}">
                <a16:creationId xmlns:a16="http://schemas.microsoft.com/office/drawing/2014/main" id="{DA5E77E5-71E4-6153-DDA7-1A4104D89074}"/>
              </a:ext>
            </a:extLst>
          </p:cNvPr>
          <p:cNvSpPr>
            <a:spLocks noChangeArrowheads="1"/>
          </p:cNvSpPr>
          <p:nvPr/>
        </p:nvSpPr>
        <p:spPr bwMode="auto">
          <a:xfrm>
            <a:off x="0" y="5210175"/>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 name="テキスト ボックス 1">
            <a:extLst>
              <a:ext uri="{FF2B5EF4-FFF2-40B4-BE49-F238E27FC236}">
                <a16:creationId xmlns:a16="http://schemas.microsoft.com/office/drawing/2014/main" id="{CD84DF28-798E-B75A-D9B8-A67D2F872373}"/>
              </a:ext>
            </a:extLst>
          </p:cNvPr>
          <p:cNvSpPr txBox="1"/>
          <p:nvPr/>
        </p:nvSpPr>
        <p:spPr>
          <a:xfrm>
            <a:off x="280022" y="267489"/>
            <a:ext cx="7101009"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en-US" sz="1200" b="1" i="1"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岐阜県内の消費動向</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81CCE5F8-0923-D293-2A98-C3E142555C47}"/>
              </a:ext>
            </a:extLst>
          </p:cNvPr>
          <p:cNvSpPr/>
          <p:nvPr/>
        </p:nvSpPr>
        <p:spPr>
          <a:xfrm>
            <a:off x="280021" y="519505"/>
            <a:ext cx="7101010" cy="2192247"/>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algn="just">
              <a:lnSpc>
                <a:spcPts val="1700"/>
              </a:lnSpc>
            </a:pPr>
            <a:r>
              <a:rPr lang="ja-JP" altLang="en-US" sz="11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100" kern="100" dirty="0">
                <a:effectLst/>
                <a:latin typeface="+mn-ea"/>
                <a:cs typeface="Times New Roman" panose="02020603050405020304" pitchFamily="18" charset="0"/>
              </a:rPr>
              <a:t>長引く</a:t>
            </a:r>
            <a:r>
              <a:rPr lang="ja-JP" altLang="ja-JP" sz="1100" kern="100" dirty="0">
                <a:effectLst/>
                <a:latin typeface="+mn-ea"/>
                <a:cs typeface="Times New Roman" panose="02020603050405020304" pitchFamily="18" charset="0"/>
              </a:rPr>
              <a:t>原油高・物価高騰の影響</a:t>
            </a:r>
            <a:r>
              <a:rPr lang="ja-JP" altLang="en-US" sz="1100" kern="100" dirty="0">
                <a:effectLst/>
                <a:latin typeface="+mn-ea"/>
                <a:cs typeface="Times New Roman" panose="02020603050405020304" pitchFamily="18" charset="0"/>
              </a:rPr>
              <a:t>は個人消費において</a:t>
            </a:r>
            <a:endParaRPr lang="en-US" altLang="ja-JP" sz="1100" kern="100" dirty="0">
              <a:effectLst/>
              <a:latin typeface="+mn-ea"/>
              <a:cs typeface="Times New Roman" panose="02020603050405020304" pitchFamily="18" charset="0"/>
            </a:endParaRPr>
          </a:p>
          <a:p>
            <a:pPr algn="just">
              <a:lnSpc>
                <a:spcPts val="1700"/>
              </a:lnSpc>
            </a:pPr>
            <a:r>
              <a:rPr lang="ja-JP" altLang="en-US" sz="1100" kern="100" dirty="0">
                <a:effectLst/>
                <a:latin typeface="+mn-ea"/>
                <a:cs typeface="Times New Roman" panose="02020603050405020304" pitchFamily="18" charset="0"/>
              </a:rPr>
              <a:t>色濃く反映されており、</a:t>
            </a:r>
            <a:r>
              <a:rPr lang="ja-JP" altLang="en-US" sz="1100" kern="100" dirty="0">
                <a:latin typeface="+mn-ea"/>
                <a:cs typeface="Times New Roman" panose="02020603050405020304" pitchFamily="18" charset="0"/>
              </a:rPr>
              <a:t>全国における消費支出は横ばい</a:t>
            </a:r>
            <a:endParaRPr lang="en-US" altLang="ja-JP" sz="1100" kern="100" dirty="0">
              <a:latin typeface="+mn-ea"/>
              <a:cs typeface="Times New Roman" panose="02020603050405020304" pitchFamily="18" charset="0"/>
            </a:endParaRPr>
          </a:p>
          <a:p>
            <a:pPr algn="just">
              <a:lnSpc>
                <a:spcPts val="1700"/>
              </a:lnSpc>
            </a:pPr>
            <a:r>
              <a:rPr lang="ja-JP" altLang="en-US" sz="1100" kern="100" dirty="0">
                <a:latin typeface="+mn-ea"/>
                <a:cs typeface="Times New Roman" panose="02020603050405020304" pitchFamily="18" charset="0"/>
              </a:rPr>
              <a:t>状態が続いています。</a:t>
            </a:r>
            <a:endParaRPr lang="en-US" altLang="ja-JP" sz="1100" kern="100" dirty="0">
              <a:effectLst/>
              <a:latin typeface="+mn-ea"/>
              <a:cs typeface="Times New Roman" panose="02020603050405020304" pitchFamily="18" charset="0"/>
            </a:endParaRPr>
          </a:p>
          <a:p>
            <a:pPr algn="just">
              <a:lnSpc>
                <a:spcPts val="1700"/>
              </a:lnSpc>
            </a:pPr>
            <a:r>
              <a:rPr lang="ja-JP" altLang="en-US" sz="1100" kern="100" dirty="0">
                <a:effectLst/>
                <a:latin typeface="+mn-ea"/>
                <a:cs typeface="Times New Roman" panose="02020603050405020304" pitchFamily="18" charset="0"/>
              </a:rPr>
              <a:t>　</a:t>
            </a:r>
            <a:r>
              <a:rPr lang="ja-JP" altLang="ja-JP" sz="1100" kern="100" dirty="0">
                <a:effectLst/>
                <a:latin typeface="+mn-ea"/>
                <a:cs typeface="Times New Roman" panose="02020603050405020304" pitchFamily="18" charset="0"/>
              </a:rPr>
              <a:t>岐阜県においては、</a:t>
            </a:r>
            <a:r>
              <a:rPr lang="ja-JP" altLang="en-US" sz="1100" kern="100" dirty="0">
                <a:effectLst/>
                <a:latin typeface="+mn-ea"/>
                <a:cs typeface="Times New Roman" panose="02020603050405020304" pitchFamily="18" charset="0"/>
              </a:rPr>
              <a:t>大型小売店の販売額が伸びている</a:t>
            </a:r>
            <a:endParaRPr lang="en-US" altLang="ja-JP" sz="1100" kern="100" dirty="0">
              <a:effectLst/>
              <a:latin typeface="+mn-ea"/>
              <a:cs typeface="Times New Roman" panose="02020603050405020304" pitchFamily="18" charset="0"/>
            </a:endParaRPr>
          </a:p>
          <a:p>
            <a:pPr algn="just">
              <a:lnSpc>
                <a:spcPts val="1700"/>
              </a:lnSpc>
            </a:pPr>
            <a:r>
              <a:rPr lang="ja-JP" altLang="en-US" sz="1100" kern="100" dirty="0">
                <a:latin typeface="+mn-ea"/>
                <a:cs typeface="Times New Roman" panose="02020603050405020304" pitchFamily="18" charset="0"/>
              </a:rPr>
              <a:t>ものの、新車販売台数や新設住宅着工戸数は減少傾向</a:t>
            </a:r>
            <a:endParaRPr lang="en-US" altLang="ja-JP" sz="1100" kern="100" dirty="0">
              <a:latin typeface="+mn-ea"/>
              <a:cs typeface="Times New Roman" panose="02020603050405020304" pitchFamily="18" charset="0"/>
            </a:endParaRPr>
          </a:p>
          <a:p>
            <a:pPr algn="just">
              <a:lnSpc>
                <a:spcPts val="1700"/>
              </a:lnSpc>
            </a:pPr>
            <a:r>
              <a:rPr lang="ja-JP" altLang="en-US" sz="1100" kern="100" dirty="0">
                <a:latin typeface="+mn-ea"/>
                <a:cs typeface="Times New Roman" panose="02020603050405020304" pitchFamily="18" charset="0"/>
              </a:rPr>
              <a:t>が</a:t>
            </a:r>
            <a:r>
              <a:rPr lang="ja-JP" altLang="en-US" sz="1100" kern="100" dirty="0">
                <a:effectLst/>
                <a:latin typeface="+mn-ea"/>
                <a:cs typeface="Times New Roman" panose="02020603050405020304" pitchFamily="18" charset="0"/>
              </a:rPr>
              <a:t>続いており、個人消費全体</a:t>
            </a:r>
            <a:r>
              <a:rPr lang="ja-JP" altLang="en-US" sz="1100" kern="100" dirty="0">
                <a:latin typeface="+mn-ea"/>
                <a:cs typeface="Times New Roman" panose="02020603050405020304" pitchFamily="18" charset="0"/>
              </a:rPr>
              <a:t>としては</a:t>
            </a:r>
            <a:r>
              <a:rPr lang="ja-JP" altLang="en-US" sz="1100" kern="100" dirty="0">
                <a:effectLst/>
                <a:latin typeface="+mn-ea"/>
                <a:cs typeface="Times New Roman" panose="02020603050405020304" pitchFamily="18" charset="0"/>
              </a:rPr>
              <a:t>伸び悩んでいると</a:t>
            </a:r>
            <a:endParaRPr lang="en-US" altLang="ja-JP" sz="1100" kern="100" dirty="0">
              <a:effectLst/>
              <a:latin typeface="+mn-ea"/>
              <a:cs typeface="Times New Roman" panose="02020603050405020304" pitchFamily="18" charset="0"/>
            </a:endParaRPr>
          </a:p>
          <a:p>
            <a:pPr algn="just">
              <a:lnSpc>
                <a:spcPts val="1700"/>
              </a:lnSpc>
            </a:pPr>
            <a:r>
              <a:rPr lang="ja-JP" altLang="en-US" sz="1100" kern="100" dirty="0">
                <a:latin typeface="+mn-ea"/>
                <a:cs typeface="Times New Roman" panose="02020603050405020304" pitchFamily="18" charset="0"/>
              </a:rPr>
              <a:t>言えます。それに対して消費者物価指数は前年同月を</a:t>
            </a:r>
            <a:endParaRPr lang="en-US" altLang="ja-JP" sz="1100" kern="100" dirty="0">
              <a:latin typeface="+mn-ea"/>
              <a:cs typeface="Times New Roman" panose="02020603050405020304" pitchFamily="18" charset="0"/>
            </a:endParaRPr>
          </a:p>
          <a:p>
            <a:pPr algn="just">
              <a:lnSpc>
                <a:spcPts val="1700"/>
              </a:lnSpc>
            </a:pPr>
            <a:r>
              <a:rPr lang="ja-JP" altLang="en-US" sz="1100" kern="100" dirty="0">
                <a:latin typeface="+mn-ea"/>
                <a:cs typeface="Times New Roman" panose="02020603050405020304" pitchFamily="18" charset="0"/>
              </a:rPr>
              <a:t>上回り続けています。</a:t>
            </a:r>
            <a:r>
              <a:rPr lang="ja-JP" altLang="en-US" sz="1100" kern="100" dirty="0">
                <a:effectLst/>
                <a:latin typeface="+mn-ea"/>
                <a:cs typeface="Times New Roman" panose="02020603050405020304" pitchFamily="18" charset="0"/>
              </a:rPr>
              <a:t>令和６年も物価高騰の傾向は続い</a:t>
            </a:r>
            <a:endParaRPr lang="en-US" altLang="ja-JP" sz="1100" kern="100" dirty="0">
              <a:effectLst/>
              <a:latin typeface="+mn-ea"/>
              <a:cs typeface="Times New Roman" panose="02020603050405020304" pitchFamily="18" charset="0"/>
            </a:endParaRPr>
          </a:p>
          <a:p>
            <a:pPr algn="just">
              <a:lnSpc>
                <a:spcPts val="1700"/>
              </a:lnSpc>
            </a:pPr>
            <a:r>
              <a:rPr lang="ja-JP" altLang="en-US" sz="1100" kern="100" dirty="0">
                <a:effectLst/>
                <a:latin typeface="+mn-ea"/>
                <a:cs typeface="Times New Roman" panose="02020603050405020304" pitchFamily="18" charset="0"/>
              </a:rPr>
              <a:t>ており、厳しい状況は続く</a:t>
            </a:r>
            <a:r>
              <a:rPr lang="ja-JP" altLang="en-US" sz="1100" kern="100" dirty="0">
                <a:latin typeface="+mn-ea"/>
                <a:cs typeface="Times New Roman" panose="02020603050405020304" pitchFamily="18" charset="0"/>
              </a:rPr>
              <a:t>ものと思われます。</a:t>
            </a:r>
            <a:endParaRPr lang="ja-JP" sz="1100" kern="100" dirty="0">
              <a:effectLst/>
              <a:latin typeface="+mn-ea"/>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054CC8F1-514F-0F71-0B24-C99BBED1E4BB}"/>
              </a:ext>
            </a:extLst>
          </p:cNvPr>
          <p:cNvSpPr txBox="1"/>
          <p:nvPr/>
        </p:nvSpPr>
        <p:spPr>
          <a:xfrm>
            <a:off x="256346" y="2783761"/>
            <a:ext cx="7101009"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地域別景況予報　</a:t>
            </a:r>
            <a:r>
              <a:rPr lang="en-US" altLang="ja-JP"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2024</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9</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月期見通し</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 name="テキスト ボックス 1818419673">
            <a:extLst>
              <a:ext uri="{FF2B5EF4-FFF2-40B4-BE49-F238E27FC236}">
                <a16:creationId xmlns:a16="http://schemas.microsoft.com/office/drawing/2014/main" id="{06CFE38E-3FA1-21EF-08DF-9E629A0AA86B}"/>
              </a:ext>
            </a:extLst>
          </p:cNvPr>
          <p:cNvSpPr txBox="1"/>
          <p:nvPr/>
        </p:nvSpPr>
        <p:spPr>
          <a:xfrm>
            <a:off x="4725239" y="2493672"/>
            <a:ext cx="1793240" cy="21018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R="101600" algn="r"/>
            <a:r>
              <a:rPr lang="en-US" sz="800" kern="100" dirty="0">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sz="800" kern="100" dirty="0">
                <a:effectLst/>
                <a:ea typeface="ＭＳ ゴシック" panose="020B0609070205080204" pitchFamily="49" charset="-128"/>
                <a:cs typeface="Times New Roman" panose="02020603050405020304" pitchFamily="18" charset="0"/>
              </a:rPr>
              <a:t>出典：岐阜県統計情報 経済指標</a:t>
            </a:r>
            <a:r>
              <a:rPr lang="ja-JP" altLang="en-US" sz="800" kern="100" dirty="0">
                <a:ea typeface="ＭＳ ゴシック" panose="020B0609070205080204" pitchFamily="49" charset="-128"/>
                <a:cs typeface="Times New Roman" panose="02020603050405020304" pitchFamily="18" charset="0"/>
              </a:rPr>
              <a:t>］</a:t>
            </a:r>
            <a:endParaRPr lang="ja-JP" sz="1200" kern="100" dirty="0">
              <a:effectLst/>
              <a:ea typeface="ＭＳ 明朝" panose="02020609040205080304" pitchFamily="17" charset="-128"/>
              <a:cs typeface="Times New Roman" panose="02020603050405020304" pitchFamily="18" charset="0"/>
            </a:endParaRPr>
          </a:p>
        </p:txBody>
      </p:sp>
      <p:sp>
        <p:nvSpPr>
          <p:cNvPr id="17" name="Freeform 6">
            <a:extLst>
              <a:ext uri="{FF2B5EF4-FFF2-40B4-BE49-F238E27FC236}">
                <a16:creationId xmlns:a16="http://schemas.microsoft.com/office/drawing/2014/main" id="{B593D951-2D48-73C1-6B50-2944B4F1EC3E}"/>
              </a:ext>
            </a:extLst>
          </p:cNvPr>
          <p:cNvSpPr>
            <a:spLocks noEditPoints="1"/>
          </p:cNvSpPr>
          <p:nvPr/>
        </p:nvSpPr>
        <p:spPr bwMode="auto">
          <a:xfrm>
            <a:off x="4257686" y="1195388"/>
            <a:ext cx="2890838" cy="1060450"/>
          </a:xfrm>
          <a:custGeom>
            <a:avLst/>
            <a:gdLst>
              <a:gd name="T0" fmla="*/ 121 w 1821"/>
              <a:gd name="T1" fmla="*/ 668 h 668"/>
              <a:gd name="T2" fmla="*/ 289 w 1821"/>
              <a:gd name="T3" fmla="*/ 668 h 668"/>
              <a:gd name="T4" fmla="*/ 440 w 1821"/>
              <a:gd name="T5" fmla="*/ 664 h 668"/>
              <a:gd name="T6" fmla="*/ 574 w 1821"/>
              <a:gd name="T7" fmla="*/ 664 h 668"/>
              <a:gd name="T8" fmla="*/ 695 w 1821"/>
              <a:gd name="T9" fmla="*/ 664 h 668"/>
              <a:gd name="T10" fmla="*/ 846 w 1821"/>
              <a:gd name="T11" fmla="*/ 668 h 668"/>
              <a:gd name="T12" fmla="*/ 1015 w 1821"/>
              <a:gd name="T13" fmla="*/ 668 h 668"/>
              <a:gd name="T14" fmla="*/ 1166 w 1821"/>
              <a:gd name="T15" fmla="*/ 664 h 668"/>
              <a:gd name="T16" fmla="*/ 1300 w 1821"/>
              <a:gd name="T17" fmla="*/ 664 h 668"/>
              <a:gd name="T18" fmla="*/ 1421 w 1821"/>
              <a:gd name="T19" fmla="*/ 664 h 668"/>
              <a:gd name="T20" fmla="*/ 1572 w 1821"/>
              <a:gd name="T21" fmla="*/ 668 h 668"/>
              <a:gd name="T22" fmla="*/ 1740 w 1821"/>
              <a:gd name="T23" fmla="*/ 668 h 668"/>
              <a:gd name="T24" fmla="*/ 47 w 1821"/>
              <a:gd name="T25" fmla="*/ 398 h 668"/>
              <a:gd name="T26" fmla="*/ 181 w 1821"/>
              <a:gd name="T27" fmla="*/ 398 h 668"/>
              <a:gd name="T28" fmla="*/ 302 w 1821"/>
              <a:gd name="T29" fmla="*/ 398 h 668"/>
              <a:gd name="T30" fmla="*/ 453 w 1821"/>
              <a:gd name="T31" fmla="*/ 403 h 668"/>
              <a:gd name="T32" fmla="*/ 622 w 1821"/>
              <a:gd name="T33" fmla="*/ 403 h 668"/>
              <a:gd name="T34" fmla="*/ 773 w 1821"/>
              <a:gd name="T35" fmla="*/ 398 h 668"/>
              <a:gd name="T36" fmla="*/ 907 w 1821"/>
              <a:gd name="T37" fmla="*/ 398 h 668"/>
              <a:gd name="T38" fmla="*/ 1028 w 1821"/>
              <a:gd name="T39" fmla="*/ 398 h 668"/>
              <a:gd name="T40" fmla="*/ 1179 w 1821"/>
              <a:gd name="T41" fmla="*/ 403 h 668"/>
              <a:gd name="T42" fmla="*/ 1347 w 1821"/>
              <a:gd name="T43" fmla="*/ 403 h 668"/>
              <a:gd name="T44" fmla="*/ 1498 w 1821"/>
              <a:gd name="T45" fmla="*/ 398 h 668"/>
              <a:gd name="T46" fmla="*/ 1632 w 1821"/>
              <a:gd name="T47" fmla="*/ 398 h 668"/>
              <a:gd name="T48" fmla="*/ 1753 w 1821"/>
              <a:gd name="T49" fmla="*/ 398 h 668"/>
              <a:gd name="T50" fmla="*/ 60 w 1821"/>
              <a:gd name="T51" fmla="*/ 270 h 668"/>
              <a:gd name="T52" fmla="*/ 229 w 1821"/>
              <a:gd name="T53" fmla="*/ 270 h 668"/>
              <a:gd name="T54" fmla="*/ 380 w 1821"/>
              <a:gd name="T55" fmla="*/ 266 h 668"/>
              <a:gd name="T56" fmla="*/ 514 w 1821"/>
              <a:gd name="T57" fmla="*/ 266 h 668"/>
              <a:gd name="T58" fmla="*/ 635 w 1821"/>
              <a:gd name="T59" fmla="*/ 266 h 668"/>
              <a:gd name="T60" fmla="*/ 786 w 1821"/>
              <a:gd name="T61" fmla="*/ 270 h 668"/>
              <a:gd name="T62" fmla="*/ 954 w 1821"/>
              <a:gd name="T63" fmla="*/ 270 h 668"/>
              <a:gd name="T64" fmla="*/ 1105 w 1821"/>
              <a:gd name="T65" fmla="*/ 266 h 668"/>
              <a:gd name="T66" fmla="*/ 1239 w 1821"/>
              <a:gd name="T67" fmla="*/ 266 h 668"/>
              <a:gd name="T68" fmla="*/ 1360 w 1821"/>
              <a:gd name="T69" fmla="*/ 266 h 668"/>
              <a:gd name="T70" fmla="*/ 1511 w 1821"/>
              <a:gd name="T71" fmla="*/ 270 h 668"/>
              <a:gd name="T72" fmla="*/ 1680 w 1821"/>
              <a:gd name="T73" fmla="*/ 270 h 668"/>
              <a:gd name="T74" fmla="*/ 1821 w 1821"/>
              <a:gd name="T75" fmla="*/ 266 h 668"/>
              <a:gd name="T76" fmla="*/ 121 w 1821"/>
              <a:gd name="T77" fmla="*/ 133 h 668"/>
              <a:gd name="T78" fmla="*/ 242 w 1821"/>
              <a:gd name="T79" fmla="*/ 133 h 668"/>
              <a:gd name="T80" fmla="*/ 393 w 1821"/>
              <a:gd name="T81" fmla="*/ 137 h 668"/>
              <a:gd name="T82" fmla="*/ 561 w 1821"/>
              <a:gd name="T83" fmla="*/ 137 h 668"/>
              <a:gd name="T84" fmla="*/ 712 w 1821"/>
              <a:gd name="T85" fmla="*/ 133 h 668"/>
              <a:gd name="T86" fmla="*/ 846 w 1821"/>
              <a:gd name="T87" fmla="*/ 133 h 668"/>
              <a:gd name="T88" fmla="*/ 967 w 1821"/>
              <a:gd name="T89" fmla="*/ 133 h 668"/>
              <a:gd name="T90" fmla="*/ 1118 w 1821"/>
              <a:gd name="T91" fmla="*/ 137 h 668"/>
              <a:gd name="T92" fmla="*/ 1287 w 1821"/>
              <a:gd name="T93" fmla="*/ 137 h 668"/>
              <a:gd name="T94" fmla="*/ 1438 w 1821"/>
              <a:gd name="T95" fmla="*/ 133 h 668"/>
              <a:gd name="T96" fmla="*/ 1572 w 1821"/>
              <a:gd name="T97" fmla="*/ 133 h 668"/>
              <a:gd name="T98" fmla="*/ 1693 w 1821"/>
              <a:gd name="T99" fmla="*/ 133 h 668"/>
              <a:gd name="T100" fmla="*/ 0 w 1821"/>
              <a:gd name="T101" fmla="*/ 4 h 668"/>
              <a:gd name="T102" fmla="*/ 168 w 1821"/>
              <a:gd name="T103" fmla="*/ 4 h 668"/>
              <a:gd name="T104" fmla="*/ 319 w 1821"/>
              <a:gd name="T105" fmla="*/ 0 h 668"/>
              <a:gd name="T106" fmla="*/ 453 w 1821"/>
              <a:gd name="T107" fmla="*/ 0 h 668"/>
              <a:gd name="T108" fmla="*/ 574 w 1821"/>
              <a:gd name="T109" fmla="*/ 0 h 668"/>
              <a:gd name="T110" fmla="*/ 725 w 1821"/>
              <a:gd name="T111" fmla="*/ 4 h 668"/>
              <a:gd name="T112" fmla="*/ 894 w 1821"/>
              <a:gd name="T113" fmla="*/ 4 h 668"/>
              <a:gd name="T114" fmla="*/ 1045 w 1821"/>
              <a:gd name="T115" fmla="*/ 0 h 668"/>
              <a:gd name="T116" fmla="*/ 1179 w 1821"/>
              <a:gd name="T117" fmla="*/ 0 h 668"/>
              <a:gd name="T118" fmla="*/ 1300 w 1821"/>
              <a:gd name="T119" fmla="*/ 0 h 668"/>
              <a:gd name="T120" fmla="*/ 1451 w 1821"/>
              <a:gd name="T121" fmla="*/ 4 h 668"/>
              <a:gd name="T122" fmla="*/ 1619 w 1821"/>
              <a:gd name="T123" fmla="*/ 4 h 668"/>
              <a:gd name="T124" fmla="*/ 1770 w 1821"/>
              <a:gd name="T125" fmla="*/ 0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821" h="668">
                <a:moveTo>
                  <a:pt x="0" y="664"/>
                </a:moveTo>
                <a:lnTo>
                  <a:pt x="17" y="664"/>
                </a:lnTo>
                <a:lnTo>
                  <a:pt x="17" y="668"/>
                </a:lnTo>
                <a:lnTo>
                  <a:pt x="0" y="668"/>
                </a:lnTo>
                <a:lnTo>
                  <a:pt x="0" y="664"/>
                </a:lnTo>
                <a:close/>
                <a:moveTo>
                  <a:pt x="30" y="664"/>
                </a:moveTo>
                <a:lnTo>
                  <a:pt x="47" y="664"/>
                </a:lnTo>
                <a:lnTo>
                  <a:pt x="47" y="668"/>
                </a:lnTo>
                <a:lnTo>
                  <a:pt x="30" y="668"/>
                </a:lnTo>
                <a:lnTo>
                  <a:pt x="30" y="664"/>
                </a:lnTo>
                <a:close/>
                <a:moveTo>
                  <a:pt x="60" y="664"/>
                </a:moveTo>
                <a:lnTo>
                  <a:pt x="77" y="664"/>
                </a:lnTo>
                <a:lnTo>
                  <a:pt x="77" y="668"/>
                </a:lnTo>
                <a:lnTo>
                  <a:pt x="60" y="668"/>
                </a:lnTo>
                <a:lnTo>
                  <a:pt x="60" y="664"/>
                </a:lnTo>
                <a:close/>
                <a:moveTo>
                  <a:pt x="90" y="664"/>
                </a:moveTo>
                <a:lnTo>
                  <a:pt x="108" y="664"/>
                </a:lnTo>
                <a:lnTo>
                  <a:pt x="108" y="668"/>
                </a:lnTo>
                <a:lnTo>
                  <a:pt x="90" y="668"/>
                </a:lnTo>
                <a:lnTo>
                  <a:pt x="90" y="664"/>
                </a:lnTo>
                <a:close/>
                <a:moveTo>
                  <a:pt x="121" y="664"/>
                </a:moveTo>
                <a:lnTo>
                  <a:pt x="138" y="664"/>
                </a:lnTo>
                <a:lnTo>
                  <a:pt x="138" y="668"/>
                </a:lnTo>
                <a:lnTo>
                  <a:pt x="121" y="668"/>
                </a:lnTo>
                <a:lnTo>
                  <a:pt x="121" y="664"/>
                </a:lnTo>
                <a:close/>
                <a:moveTo>
                  <a:pt x="151" y="664"/>
                </a:moveTo>
                <a:lnTo>
                  <a:pt x="168" y="664"/>
                </a:lnTo>
                <a:lnTo>
                  <a:pt x="168" y="668"/>
                </a:lnTo>
                <a:lnTo>
                  <a:pt x="151" y="668"/>
                </a:lnTo>
                <a:lnTo>
                  <a:pt x="151" y="664"/>
                </a:lnTo>
                <a:close/>
                <a:moveTo>
                  <a:pt x="181" y="664"/>
                </a:moveTo>
                <a:lnTo>
                  <a:pt x="198" y="664"/>
                </a:lnTo>
                <a:lnTo>
                  <a:pt x="198" y="668"/>
                </a:lnTo>
                <a:lnTo>
                  <a:pt x="181" y="668"/>
                </a:lnTo>
                <a:lnTo>
                  <a:pt x="181" y="664"/>
                </a:lnTo>
                <a:close/>
                <a:moveTo>
                  <a:pt x="211" y="664"/>
                </a:moveTo>
                <a:lnTo>
                  <a:pt x="229" y="664"/>
                </a:lnTo>
                <a:lnTo>
                  <a:pt x="229" y="668"/>
                </a:lnTo>
                <a:lnTo>
                  <a:pt x="211" y="668"/>
                </a:lnTo>
                <a:lnTo>
                  <a:pt x="211" y="664"/>
                </a:lnTo>
                <a:close/>
                <a:moveTo>
                  <a:pt x="242" y="664"/>
                </a:moveTo>
                <a:lnTo>
                  <a:pt x="259" y="664"/>
                </a:lnTo>
                <a:lnTo>
                  <a:pt x="259" y="668"/>
                </a:lnTo>
                <a:lnTo>
                  <a:pt x="242" y="668"/>
                </a:lnTo>
                <a:lnTo>
                  <a:pt x="242" y="664"/>
                </a:lnTo>
                <a:close/>
                <a:moveTo>
                  <a:pt x="272" y="664"/>
                </a:moveTo>
                <a:lnTo>
                  <a:pt x="289" y="664"/>
                </a:lnTo>
                <a:lnTo>
                  <a:pt x="289" y="668"/>
                </a:lnTo>
                <a:lnTo>
                  <a:pt x="272" y="668"/>
                </a:lnTo>
                <a:lnTo>
                  <a:pt x="272" y="664"/>
                </a:lnTo>
                <a:close/>
                <a:moveTo>
                  <a:pt x="302" y="664"/>
                </a:moveTo>
                <a:lnTo>
                  <a:pt x="319" y="664"/>
                </a:lnTo>
                <a:lnTo>
                  <a:pt x="319" y="668"/>
                </a:lnTo>
                <a:lnTo>
                  <a:pt x="302" y="668"/>
                </a:lnTo>
                <a:lnTo>
                  <a:pt x="302" y="664"/>
                </a:lnTo>
                <a:close/>
                <a:moveTo>
                  <a:pt x="332" y="664"/>
                </a:moveTo>
                <a:lnTo>
                  <a:pt x="350" y="664"/>
                </a:lnTo>
                <a:lnTo>
                  <a:pt x="350" y="668"/>
                </a:lnTo>
                <a:lnTo>
                  <a:pt x="332" y="668"/>
                </a:lnTo>
                <a:lnTo>
                  <a:pt x="332" y="664"/>
                </a:lnTo>
                <a:close/>
                <a:moveTo>
                  <a:pt x="363" y="664"/>
                </a:moveTo>
                <a:lnTo>
                  <a:pt x="380" y="664"/>
                </a:lnTo>
                <a:lnTo>
                  <a:pt x="380" y="668"/>
                </a:lnTo>
                <a:lnTo>
                  <a:pt x="363" y="668"/>
                </a:lnTo>
                <a:lnTo>
                  <a:pt x="363" y="664"/>
                </a:lnTo>
                <a:close/>
                <a:moveTo>
                  <a:pt x="393" y="664"/>
                </a:moveTo>
                <a:lnTo>
                  <a:pt x="410" y="664"/>
                </a:lnTo>
                <a:lnTo>
                  <a:pt x="410" y="668"/>
                </a:lnTo>
                <a:lnTo>
                  <a:pt x="393" y="668"/>
                </a:lnTo>
                <a:lnTo>
                  <a:pt x="393" y="664"/>
                </a:lnTo>
                <a:close/>
                <a:moveTo>
                  <a:pt x="423" y="664"/>
                </a:moveTo>
                <a:lnTo>
                  <a:pt x="440" y="664"/>
                </a:lnTo>
                <a:lnTo>
                  <a:pt x="440" y="668"/>
                </a:lnTo>
                <a:lnTo>
                  <a:pt x="423" y="668"/>
                </a:lnTo>
                <a:lnTo>
                  <a:pt x="423" y="664"/>
                </a:lnTo>
                <a:close/>
                <a:moveTo>
                  <a:pt x="453" y="664"/>
                </a:moveTo>
                <a:lnTo>
                  <a:pt x="470" y="664"/>
                </a:lnTo>
                <a:lnTo>
                  <a:pt x="470" y="668"/>
                </a:lnTo>
                <a:lnTo>
                  <a:pt x="453" y="668"/>
                </a:lnTo>
                <a:lnTo>
                  <a:pt x="453" y="664"/>
                </a:lnTo>
                <a:close/>
                <a:moveTo>
                  <a:pt x="483" y="664"/>
                </a:moveTo>
                <a:lnTo>
                  <a:pt x="501" y="664"/>
                </a:lnTo>
                <a:lnTo>
                  <a:pt x="501" y="668"/>
                </a:lnTo>
                <a:lnTo>
                  <a:pt x="483" y="668"/>
                </a:lnTo>
                <a:lnTo>
                  <a:pt x="483" y="664"/>
                </a:lnTo>
                <a:close/>
                <a:moveTo>
                  <a:pt x="514" y="664"/>
                </a:moveTo>
                <a:lnTo>
                  <a:pt x="531" y="664"/>
                </a:lnTo>
                <a:lnTo>
                  <a:pt x="531" y="668"/>
                </a:lnTo>
                <a:lnTo>
                  <a:pt x="514" y="668"/>
                </a:lnTo>
                <a:lnTo>
                  <a:pt x="514" y="664"/>
                </a:lnTo>
                <a:close/>
                <a:moveTo>
                  <a:pt x="544" y="664"/>
                </a:moveTo>
                <a:lnTo>
                  <a:pt x="561" y="664"/>
                </a:lnTo>
                <a:lnTo>
                  <a:pt x="561" y="668"/>
                </a:lnTo>
                <a:lnTo>
                  <a:pt x="544" y="668"/>
                </a:lnTo>
                <a:lnTo>
                  <a:pt x="544" y="664"/>
                </a:lnTo>
                <a:close/>
                <a:moveTo>
                  <a:pt x="574" y="664"/>
                </a:moveTo>
                <a:lnTo>
                  <a:pt x="591" y="664"/>
                </a:lnTo>
                <a:lnTo>
                  <a:pt x="591" y="668"/>
                </a:lnTo>
                <a:lnTo>
                  <a:pt x="574" y="668"/>
                </a:lnTo>
                <a:lnTo>
                  <a:pt x="574" y="664"/>
                </a:lnTo>
                <a:close/>
                <a:moveTo>
                  <a:pt x="604" y="664"/>
                </a:moveTo>
                <a:lnTo>
                  <a:pt x="622" y="664"/>
                </a:lnTo>
                <a:lnTo>
                  <a:pt x="622" y="668"/>
                </a:lnTo>
                <a:lnTo>
                  <a:pt x="604" y="668"/>
                </a:lnTo>
                <a:lnTo>
                  <a:pt x="604" y="664"/>
                </a:lnTo>
                <a:close/>
                <a:moveTo>
                  <a:pt x="635" y="664"/>
                </a:moveTo>
                <a:lnTo>
                  <a:pt x="652" y="664"/>
                </a:lnTo>
                <a:lnTo>
                  <a:pt x="652" y="668"/>
                </a:lnTo>
                <a:lnTo>
                  <a:pt x="635" y="668"/>
                </a:lnTo>
                <a:lnTo>
                  <a:pt x="635" y="664"/>
                </a:lnTo>
                <a:close/>
                <a:moveTo>
                  <a:pt x="665" y="664"/>
                </a:moveTo>
                <a:lnTo>
                  <a:pt x="682" y="664"/>
                </a:lnTo>
                <a:lnTo>
                  <a:pt x="682" y="668"/>
                </a:lnTo>
                <a:lnTo>
                  <a:pt x="665" y="668"/>
                </a:lnTo>
                <a:lnTo>
                  <a:pt x="665" y="664"/>
                </a:lnTo>
                <a:close/>
                <a:moveTo>
                  <a:pt x="695" y="664"/>
                </a:moveTo>
                <a:lnTo>
                  <a:pt x="712" y="664"/>
                </a:lnTo>
                <a:lnTo>
                  <a:pt x="712" y="668"/>
                </a:lnTo>
                <a:lnTo>
                  <a:pt x="695" y="668"/>
                </a:lnTo>
                <a:lnTo>
                  <a:pt x="695" y="664"/>
                </a:lnTo>
                <a:close/>
                <a:moveTo>
                  <a:pt x="725" y="664"/>
                </a:moveTo>
                <a:lnTo>
                  <a:pt x="743" y="664"/>
                </a:lnTo>
                <a:lnTo>
                  <a:pt x="743" y="668"/>
                </a:lnTo>
                <a:lnTo>
                  <a:pt x="725" y="668"/>
                </a:lnTo>
                <a:lnTo>
                  <a:pt x="725" y="664"/>
                </a:lnTo>
                <a:close/>
                <a:moveTo>
                  <a:pt x="756" y="664"/>
                </a:moveTo>
                <a:lnTo>
                  <a:pt x="773" y="664"/>
                </a:lnTo>
                <a:lnTo>
                  <a:pt x="773" y="668"/>
                </a:lnTo>
                <a:lnTo>
                  <a:pt x="756" y="668"/>
                </a:lnTo>
                <a:lnTo>
                  <a:pt x="756" y="664"/>
                </a:lnTo>
                <a:close/>
                <a:moveTo>
                  <a:pt x="786" y="664"/>
                </a:moveTo>
                <a:lnTo>
                  <a:pt x="803" y="664"/>
                </a:lnTo>
                <a:lnTo>
                  <a:pt x="803" y="668"/>
                </a:lnTo>
                <a:lnTo>
                  <a:pt x="786" y="668"/>
                </a:lnTo>
                <a:lnTo>
                  <a:pt x="786" y="664"/>
                </a:lnTo>
                <a:close/>
                <a:moveTo>
                  <a:pt x="816" y="664"/>
                </a:moveTo>
                <a:lnTo>
                  <a:pt x="833" y="664"/>
                </a:lnTo>
                <a:lnTo>
                  <a:pt x="833" y="668"/>
                </a:lnTo>
                <a:lnTo>
                  <a:pt x="816" y="668"/>
                </a:lnTo>
                <a:lnTo>
                  <a:pt x="816" y="664"/>
                </a:lnTo>
                <a:close/>
                <a:moveTo>
                  <a:pt x="846" y="664"/>
                </a:moveTo>
                <a:lnTo>
                  <a:pt x="863" y="664"/>
                </a:lnTo>
                <a:lnTo>
                  <a:pt x="863" y="668"/>
                </a:lnTo>
                <a:lnTo>
                  <a:pt x="846" y="668"/>
                </a:lnTo>
                <a:lnTo>
                  <a:pt x="846" y="664"/>
                </a:lnTo>
                <a:close/>
                <a:moveTo>
                  <a:pt x="876" y="664"/>
                </a:moveTo>
                <a:lnTo>
                  <a:pt x="894" y="664"/>
                </a:lnTo>
                <a:lnTo>
                  <a:pt x="894" y="668"/>
                </a:lnTo>
                <a:lnTo>
                  <a:pt x="876" y="668"/>
                </a:lnTo>
                <a:lnTo>
                  <a:pt x="876" y="664"/>
                </a:lnTo>
                <a:close/>
                <a:moveTo>
                  <a:pt x="907" y="664"/>
                </a:moveTo>
                <a:lnTo>
                  <a:pt x="924" y="664"/>
                </a:lnTo>
                <a:lnTo>
                  <a:pt x="924" y="668"/>
                </a:lnTo>
                <a:lnTo>
                  <a:pt x="907" y="668"/>
                </a:lnTo>
                <a:lnTo>
                  <a:pt x="907" y="664"/>
                </a:lnTo>
                <a:close/>
                <a:moveTo>
                  <a:pt x="937" y="664"/>
                </a:moveTo>
                <a:lnTo>
                  <a:pt x="954" y="664"/>
                </a:lnTo>
                <a:lnTo>
                  <a:pt x="954" y="668"/>
                </a:lnTo>
                <a:lnTo>
                  <a:pt x="937" y="668"/>
                </a:lnTo>
                <a:lnTo>
                  <a:pt x="937" y="664"/>
                </a:lnTo>
                <a:close/>
                <a:moveTo>
                  <a:pt x="967" y="664"/>
                </a:moveTo>
                <a:lnTo>
                  <a:pt x="984" y="664"/>
                </a:lnTo>
                <a:lnTo>
                  <a:pt x="984" y="668"/>
                </a:lnTo>
                <a:lnTo>
                  <a:pt x="967" y="668"/>
                </a:lnTo>
                <a:lnTo>
                  <a:pt x="967" y="664"/>
                </a:lnTo>
                <a:close/>
                <a:moveTo>
                  <a:pt x="997" y="664"/>
                </a:moveTo>
                <a:lnTo>
                  <a:pt x="1015" y="664"/>
                </a:lnTo>
                <a:lnTo>
                  <a:pt x="1015" y="668"/>
                </a:lnTo>
                <a:lnTo>
                  <a:pt x="997" y="668"/>
                </a:lnTo>
                <a:lnTo>
                  <a:pt x="997" y="664"/>
                </a:lnTo>
                <a:close/>
                <a:moveTo>
                  <a:pt x="1028" y="664"/>
                </a:moveTo>
                <a:lnTo>
                  <a:pt x="1045" y="664"/>
                </a:lnTo>
                <a:lnTo>
                  <a:pt x="1045" y="668"/>
                </a:lnTo>
                <a:lnTo>
                  <a:pt x="1028" y="668"/>
                </a:lnTo>
                <a:lnTo>
                  <a:pt x="1028" y="664"/>
                </a:lnTo>
                <a:close/>
                <a:moveTo>
                  <a:pt x="1058" y="664"/>
                </a:moveTo>
                <a:lnTo>
                  <a:pt x="1075" y="664"/>
                </a:lnTo>
                <a:lnTo>
                  <a:pt x="1075" y="668"/>
                </a:lnTo>
                <a:lnTo>
                  <a:pt x="1058" y="668"/>
                </a:lnTo>
                <a:lnTo>
                  <a:pt x="1058" y="664"/>
                </a:lnTo>
                <a:close/>
                <a:moveTo>
                  <a:pt x="1088" y="664"/>
                </a:moveTo>
                <a:lnTo>
                  <a:pt x="1105" y="664"/>
                </a:lnTo>
                <a:lnTo>
                  <a:pt x="1105" y="668"/>
                </a:lnTo>
                <a:lnTo>
                  <a:pt x="1088" y="668"/>
                </a:lnTo>
                <a:lnTo>
                  <a:pt x="1088" y="664"/>
                </a:lnTo>
                <a:close/>
                <a:moveTo>
                  <a:pt x="1118" y="664"/>
                </a:moveTo>
                <a:lnTo>
                  <a:pt x="1136" y="664"/>
                </a:lnTo>
                <a:lnTo>
                  <a:pt x="1136" y="668"/>
                </a:lnTo>
                <a:lnTo>
                  <a:pt x="1118" y="668"/>
                </a:lnTo>
                <a:lnTo>
                  <a:pt x="1118" y="664"/>
                </a:lnTo>
                <a:close/>
                <a:moveTo>
                  <a:pt x="1149" y="664"/>
                </a:moveTo>
                <a:lnTo>
                  <a:pt x="1166" y="664"/>
                </a:lnTo>
                <a:lnTo>
                  <a:pt x="1166" y="668"/>
                </a:lnTo>
                <a:lnTo>
                  <a:pt x="1149" y="668"/>
                </a:lnTo>
                <a:lnTo>
                  <a:pt x="1149" y="664"/>
                </a:lnTo>
                <a:close/>
                <a:moveTo>
                  <a:pt x="1179" y="664"/>
                </a:moveTo>
                <a:lnTo>
                  <a:pt x="1196" y="664"/>
                </a:lnTo>
                <a:lnTo>
                  <a:pt x="1196" y="668"/>
                </a:lnTo>
                <a:lnTo>
                  <a:pt x="1179" y="668"/>
                </a:lnTo>
                <a:lnTo>
                  <a:pt x="1179" y="664"/>
                </a:lnTo>
                <a:close/>
                <a:moveTo>
                  <a:pt x="1209" y="664"/>
                </a:moveTo>
                <a:lnTo>
                  <a:pt x="1226" y="664"/>
                </a:lnTo>
                <a:lnTo>
                  <a:pt x="1226" y="668"/>
                </a:lnTo>
                <a:lnTo>
                  <a:pt x="1209" y="668"/>
                </a:lnTo>
                <a:lnTo>
                  <a:pt x="1209" y="664"/>
                </a:lnTo>
                <a:close/>
                <a:moveTo>
                  <a:pt x="1239" y="664"/>
                </a:moveTo>
                <a:lnTo>
                  <a:pt x="1256" y="664"/>
                </a:lnTo>
                <a:lnTo>
                  <a:pt x="1256" y="668"/>
                </a:lnTo>
                <a:lnTo>
                  <a:pt x="1239" y="668"/>
                </a:lnTo>
                <a:lnTo>
                  <a:pt x="1239" y="664"/>
                </a:lnTo>
                <a:close/>
                <a:moveTo>
                  <a:pt x="1269" y="664"/>
                </a:moveTo>
                <a:lnTo>
                  <a:pt x="1287" y="664"/>
                </a:lnTo>
                <a:lnTo>
                  <a:pt x="1287" y="668"/>
                </a:lnTo>
                <a:lnTo>
                  <a:pt x="1269" y="668"/>
                </a:lnTo>
                <a:lnTo>
                  <a:pt x="1269" y="664"/>
                </a:lnTo>
                <a:close/>
                <a:moveTo>
                  <a:pt x="1300" y="664"/>
                </a:moveTo>
                <a:lnTo>
                  <a:pt x="1317" y="664"/>
                </a:lnTo>
                <a:lnTo>
                  <a:pt x="1317" y="668"/>
                </a:lnTo>
                <a:lnTo>
                  <a:pt x="1300" y="668"/>
                </a:lnTo>
                <a:lnTo>
                  <a:pt x="1300" y="664"/>
                </a:lnTo>
                <a:close/>
                <a:moveTo>
                  <a:pt x="1330" y="664"/>
                </a:moveTo>
                <a:lnTo>
                  <a:pt x="1347" y="664"/>
                </a:lnTo>
                <a:lnTo>
                  <a:pt x="1347" y="668"/>
                </a:lnTo>
                <a:lnTo>
                  <a:pt x="1330" y="668"/>
                </a:lnTo>
                <a:lnTo>
                  <a:pt x="1330" y="664"/>
                </a:lnTo>
                <a:close/>
                <a:moveTo>
                  <a:pt x="1360" y="664"/>
                </a:moveTo>
                <a:lnTo>
                  <a:pt x="1377" y="664"/>
                </a:lnTo>
                <a:lnTo>
                  <a:pt x="1377" y="668"/>
                </a:lnTo>
                <a:lnTo>
                  <a:pt x="1360" y="668"/>
                </a:lnTo>
                <a:lnTo>
                  <a:pt x="1360" y="664"/>
                </a:lnTo>
                <a:close/>
                <a:moveTo>
                  <a:pt x="1390" y="664"/>
                </a:moveTo>
                <a:lnTo>
                  <a:pt x="1408" y="664"/>
                </a:lnTo>
                <a:lnTo>
                  <a:pt x="1408" y="668"/>
                </a:lnTo>
                <a:lnTo>
                  <a:pt x="1390" y="668"/>
                </a:lnTo>
                <a:lnTo>
                  <a:pt x="1390" y="664"/>
                </a:lnTo>
                <a:close/>
                <a:moveTo>
                  <a:pt x="1421" y="664"/>
                </a:moveTo>
                <a:lnTo>
                  <a:pt x="1438" y="664"/>
                </a:lnTo>
                <a:lnTo>
                  <a:pt x="1438" y="668"/>
                </a:lnTo>
                <a:lnTo>
                  <a:pt x="1421" y="668"/>
                </a:lnTo>
                <a:lnTo>
                  <a:pt x="1421" y="664"/>
                </a:lnTo>
                <a:close/>
                <a:moveTo>
                  <a:pt x="1451" y="664"/>
                </a:moveTo>
                <a:lnTo>
                  <a:pt x="1468" y="664"/>
                </a:lnTo>
                <a:lnTo>
                  <a:pt x="1468" y="668"/>
                </a:lnTo>
                <a:lnTo>
                  <a:pt x="1451" y="668"/>
                </a:lnTo>
                <a:lnTo>
                  <a:pt x="1451" y="664"/>
                </a:lnTo>
                <a:close/>
                <a:moveTo>
                  <a:pt x="1481" y="664"/>
                </a:moveTo>
                <a:lnTo>
                  <a:pt x="1498" y="664"/>
                </a:lnTo>
                <a:lnTo>
                  <a:pt x="1498" y="668"/>
                </a:lnTo>
                <a:lnTo>
                  <a:pt x="1481" y="668"/>
                </a:lnTo>
                <a:lnTo>
                  <a:pt x="1481" y="664"/>
                </a:lnTo>
                <a:close/>
                <a:moveTo>
                  <a:pt x="1511" y="664"/>
                </a:moveTo>
                <a:lnTo>
                  <a:pt x="1529" y="664"/>
                </a:lnTo>
                <a:lnTo>
                  <a:pt x="1529" y="668"/>
                </a:lnTo>
                <a:lnTo>
                  <a:pt x="1511" y="668"/>
                </a:lnTo>
                <a:lnTo>
                  <a:pt x="1511" y="664"/>
                </a:lnTo>
                <a:close/>
                <a:moveTo>
                  <a:pt x="1542" y="664"/>
                </a:moveTo>
                <a:lnTo>
                  <a:pt x="1559" y="664"/>
                </a:lnTo>
                <a:lnTo>
                  <a:pt x="1559" y="668"/>
                </a:lnTo>
                <a:lnTo>
                  <a:pt x="1542" y="668"/>
                </a:lnTo>
                <a:lnTo>
                  <a:pt x="1542" y="664"/>
                </a:lnTo>
                <a:close/>
                <a:moveTo>
                  <a:pt x="1572" y="664"/>
                </a:moveTo>
                <a:lnTo>
                  <a:pt x="1589" y="664"/>
                </a:lnTo>
                <a:lnTo>
                  <a:pt x="1589" y="668"/>
                </a:lnTo>
                <a:lnTo>
                  <a:pt x="1572" y="668"/>
                </a:lnTo>
                <a:lnTo>
                  <a:pt x="1572" y="664"/>
                </a:lnTo>
                <a:close/>
                <a:moveTo>
                  <a:pt x="1602" y="664"/>
                </a:moveTo>
                <a:lnTo>
                  <a:pt x="1619" y="664"/>
                </a:lnTo>
                <a:lnTo>
                  <a:pt x="1619" y="668"/>
                </a:lnTo>
                <a:lnTo>
                  <a:pt x="1602" y="668"/>
                </a:lnTo>
                <a:lnTo>
                  <a:pt x="1602" y="664"/>
                </a:lnTo>
                <a:close/>
                <a:moveTo>
                  <a:pt x="1632" y="664"/>
                </a:moveTo>
                <a:lnTo>
                  <a:pt x="1650" y="664"/>
                </a:lnTo>
                <a:lnTo>
                  <a:pt x="1650" y="668"/>
                </a:lnTo>
                <a:lnTo>
                  <a:pt x="1632" y="668"/>
                </a:lnTo>
                <a:lnTo>
                  <a:pt x="1632" y="664"/>
                </a:lnTo>
                <a:close/>
                <a:moveTo>
                  <a:pt x="1662" y="664"/>
                </a:moveTo>
                <a:lnTo>
                  <a:pt x="1680" y="664"/>
                </a:lnTo>
                <a:lnTo>
                  <a:pt x="1680" y="668"/>
                </a:lnTo>
                <a:lnTo>
                  <a:pt x="1662" y="668"/>
                </a:lnTo>
                <a:lnTo>
                  <a:pt x="1662" y="664"/>
                </a:lnTo>
                <a:close/>
                <a:moveTo>
                  <a:pt x="1693" y="664"/>
                </a:moveTo>
                <a:lnTo>
                  <a:pt x="1710" y="664"/>
                </a:lnTo>
                <a:lnTo>
                  <a:pt x="1710" y="668"/>
                </a:lnTo>
                <a:lnTo>
                  <a:pt x="1693" y="668"/>
                </a:lnTo>
                <a:lnTo>
                  <a:pt x="1693" y="664"/>
                </a:lnTo>
                <a:close/>
                <a:moveTo>
                  <a:pt x="1723" y="664"/>
                </a:moveTo>
                <a:lnTo>
                  <a:pt x="1740" y="664"/>
                </a:lnTo>
                <a:lnTo>
                  <a:pt x="1740" y="668"/>
                </a:lnTo>
                <a:lnTo>
                  <a:pt x="1723" y="668"/>
                </a:lnTo>
                <a:lnTo>
                  <a:pt x="1723" y="664"/>
                </a:lnTo>
                <a:close/>
                <a:moveTo>
                  <a:pt x="1753" y="664"/>
                </a:moveTo>
                <a:lnTo>
                  <a:pt x="1770" y="664"/>
                </a:lnTo>
                <a:lnTo>
                  <a:pt x="1770" y="668"/>
                </a:lnTo>
                <a:lnTo>
                  <a:pt x="1753" y="668"/>
                </a:lnTo>
                <a:lnTo>
                  <a:pt x="1753" y="664"/>
                </a:lnTo>
                <a:close/>
                <a:moveTo>
                  <a:pt x="1783" y="664"/>
                </a:moveTo>
                <a:lnTo>
                  <a:pt x="1801" y="664"/>
                </a:lnTo>
                <a:lnTo>
                  <a:pt x="1801" y="668"/>
                </a:lnTo>
                <a:lnTo>
                  <a:pt x="1783" y="668"/>
                </a:lnTo>
                <a:lnTo>
                  <a:pt x="1783" y="664"/>
                </a:lnTo>
                <a:close/>
                <a:moveTo>
                  <a:pt x="1814" y="664"/>
                </a:moveTo>
                <a:lnTo>
                  <a:pt x="1821" y="664"/>
                </a:lnTo>
                <a:lnTo>
                  <a:pt x="1821" y="668"/>
                </a:lnTo>
                <a:lnTo>
                  <a:pt x="1814" y="668"/>
                </a:lnTo>
                <a:lnTo>
                  <a:pt x="1814" y="664"/>
                </a:lnTo>
                <a:close/>
                <a:moveTo>
                  <a:pt x="0" y="398"/>
                </a:moveTo>
                <a:lnTo>
                  <a:pt x="17" y="398"/>
                </a:lnTo>
                <a:lnTo>
                  <a:pt x="17" y="403"/>
                </a:lnTo>
                <a:lnTo>
                  <a:pt x="0" y="403"/>
                </a:lnTo>
                <a:lnTo>
                  <a:pt x="0" y="398"/>
                </a:lnTo>
                <a:close/>
                <a:moveTo>
                  <a:pt x="30" y="398"/>
                </a:moveTo>
                <a:lnTo>
                  <a:pt x="47" y="398"/>
                </a:lnTo>
                <a:lnTo>
                  <a:pt x="47" y="403"/>
                </a:lnTo>
                <a:lnTo>
                  <a:pt x="30" y="403"/>
                </a:lnTo>
                <a:lnTo>
                  <a:pt x="30" y="398"/>
                </a:lnTo>
                <a:close/>
                <a:moveTo>
                  <a:pt x="60" y="398"/>
                </a:moveTo>
                <a:lnTo>
                  <a:pt x="77" y="398"/>
                </a:lnTo>
                <a:lnTo>
                  <a:pt x="77" y="403"/>
                </a:lnTo>
                <a:lnTo>
                  <a:pt x="60" y="403"/>
                </a:lnTo>
                <a:lnTo>
                  <a:pt x="60" y="398"/>
                </a:lnTo>
                <a:close/>
                <a:moveTo>
                  <a:pt x="90" y="398"/>
                </a:moveTo>
                <a:lnTo>
                  <a:pt x="108" y="398"/>
                </a:lnTo>
                <a:lnTo>
                  <a:pt x="108" y="403"/>
                </a:lnTo>
                <a:lnTo>
                  <a:pt x="90" y="403"/>
                </a:lnTo>
                <a:lnTo>
                  <a:pt x="90" y="398"/>
                </a:lnTo>
                <a:close/>
                <a:moveTo>
                  <a:pt x="121" y="398"/>
                </a:moveTo>
                <a:lnTo>
                  <a:pt x="138" y="398"/>
                </a:lnTo>
                <a:lnTo>
                  <a:pt x="138" y="403"/>
                </a:lnTo>
                <a:lnTo>
                  <a:pt x="121" y="403"/>
                </a:lnTo>
                <a:lnTo>
                  <a:pt x="121" y="398"/>
                </a:lnTo>
                <a:close/>
                <a:moveTo>
                  <a:pt x="151" y="398"/>
                </a:moveTo>
                <a:lnTo>
                  <a:pt x="168" y="398"/>
                </a:lnTo>
                <a:lnTo>
                  <a:pt x="168" y="403"/>
                </a:lnTo>
                <a:lnTo>
                  <a:pt x="151" y="403"/>
                </a:lnTo>
                <a:lnTo>
                  <a:pt x="151" y="398"/>
                </a:lnTo>
                <a:close/>
                <a:moveTo>
                  <a:pt x="181" y="398"/>
                </a:moveTo>
                <a:lnTo>
                  <a:pt x="198" y="398"/>
                </a:lnTo>
                <a:lnTo>
                  <a:pt x="198" y="403"/>
                </a:lnTo>
                <a:lnTo>
                  <a:pt x="181" y="403"/>
                </a:lnTo>
                <a:lnTo>
                  <a:pt x="181" y="398"/>
                </a:lnTo>
                <a:close/>
                <a:moveTo>
                  <a:pt x="211" y="398"/>
                </a:moveTo>
                <a:lnTo>
                  <a:pt x="229" y="398"/>
                </a:lnTo>
                <a:lnTo>
                  <a:pt x="229" y="403"/>
                </a:lnTo>
                <a:lnTo>
                  <a:pt x="211" y="403"/>
                </a:lnTo>
                <a:lnTo>
                  <a:pt x="211" y="398"/>
                </a:lnTo>
                <a:close/>
                <a:moveTo>
                  <a:pt x="242" y="398"/>
                </a:moveTo>
                <a:lnTo>
                  <a:pt x="259" y="398"/>
                </a:lnTo>
                <a:lnTo>
                  <a:pt x="259" y="403"/>
                </a:lnTo>
                <a:lnTo>
                  <a:pt x="242" y="403"/>
                </a:lnTo>
                <a:lnTo>
                  <a:pt x="242" y="398"/>
                </a:lnTo>
                <a:close/>
                <a:moveTo>
                  <a:pt x="272" y="398"/>
                </a:moveTo>
                <a:lnTo>
                  <a:pt x="289" y="398"/>
                </a:lnTo>
                <a:lnTo>
                  <a:pt x="289" y="403"/>
                </a:lnTo>
                <a:lnTo>
                  <a:pt x="272" y="403"/>
                </a:lnTo>
                <a:lnTo>
                  <a:pt x="272" y="398"/>
                </a:lnTo>
                <a:close/>
                <a:moveTo>
                  <a:pt x="302" y="398"/>
                </a:moveTo>
                <a:lnTo>
                  <a:pt x="319" y="398"/>
                </a:lnTo>
                <a:lnTo>
                  <a:pt x="319" y="403"/>
                </a:lnTo>
                <a:lnTo>
                  <a:pt x="302" y="403"/>
                </a:lnTo>
                <a:lnTo>
                  <a:pt x="302" y="398"/>
                </a:lnTo>
                <a:close/>
                <a:moveTo>
                  <a:pt x="332" y="398"/>
                </a:moveTo>
                <a:lnTo>
                  <a:pt x="350" y="398"/>
                </a:lnTo>
                <a:lnTo>
                  <a:pt x="350" y="403"/>
                </a:lnTo>
                <a:lnTo>
                  <a:pt x="332" y="403"/>
                </a:lnTo>
                <a:lnTo>
                  <a:pt x="332" y="398"/>
                </a:lnTo>
                <a:close/>
                <a:moveTo>
                  <a:pt x="363" y="398"/>
                </a:moveTo>
                <a:lnTo>
                  <a:pt x="380" y="398"/>
                </a:lnTo>
                <a:lnTo>
                  <a:pt x="380" y="403"/>
                </a:lnTo>
                <a:lnTo>
                  <a:pt x="363" y="403"/>
                </a:lnTo>
                <a:lnTo>
                  <a:pt x="363" y="398"/>
                </a:lnTo>
                <a:close/>
                <a:moveTo>
                  <a:pt x="393" y="398"/>
                </a:moveTo>
                <a:lnTo>
                  <a:pt x="410" y="398"/>
                </a:lnTo>
                <a:lnTo>
                  <a:pt x="410" y="403"/>
                </a:lnTo>
                <a:lnTo>
                  <a:pt x="393" y="403"/>
                </a:lnTo>
                <a:lnTo>
                  <a:pt x="393" y="398"/>
                </a:lnTo>
                <a:close/>
                <a:moveTo>
                  <a:pt x="423" y="398"/>
                </a:moveTo>
                <a:lnTo>
                  <a:pt x="440" y="398"/>
                </a:lnTo>
                <a:lnTo>
                  <a:pt x="440" y="403"/>
                </a:lnTo>
                <a:lnTo>
                  <a:pt x="423" y="403"/>
                </a:lnTo>
                <a:lnTo>
                  <a:pt x="423" y="398"/>
                </a:lnTo>
                <a:close/>
                <a:moveTo>
                  <a:pt x="453" y="398"/>
                </a:moveTo>
                <a:lnTo>
                  <a:pt x="470" y="398"/>
                </a:lnTo>
                <a:lnTo>
                  <a:pt x="470" y="403"/>
                </a:lnTo>
                <a:lnTo>
                  <a:pt x="453" y="403"/>
                </a:lnTo>
                <a:lnTo>
                  <a:pt x="453" y="398"/>
                </a:lnTo>
                <a:close/>
                <a:moveTo>
                  <a:pt x="483" y="398"/>
                </a:moveTo>
                <a:lnTo>
                  <a:pt x="501" y="398"/>
                </a:lnTo>
                <a:lnTo>
                  <a:pt x="501" y="403"/>
                </a:lnTo>
                <a:lnTo>
                  <a:pt x="483" y="403"/>
                </a:lnTo>
                <a:lnTo>
                  <a:pt x="483" y="398"/>
                </a:lnTo>
                <a:close/>
                <a:moveTo>
                  <a:pt x="514" y="398"/>
                </a:moveTo>
                <a:lnTo>
                  <a:pt x="531" y="398"/>
                </a:lnTo>
                <a:lnTo>
                  <a:pt x="531" y="403"/>
                </a:lnTo>
                <a:lnTo>
                  <a:pt x="514" y="403"/>
                </a:lnTo>
                <a:lnTo>
                  <a:pt x="514" y="398"/>
                </a:lnTo>
                <a:close/>
                <a:moveTo>
                  <a:pt x="544" y="398"/>
                </a:moveTo>
                <a:lnTo>
                  <a:pt x="561" y="398"/>
                </a:lnTo>
                <a:lnTo>
                  <a:pt x="561" y="403"/>
                </a:lnTo>
                <a:lnTo>
                  <a:pt x="544" y="403"/>
                </a:lnTo>
                <a:lnTo>
                  <a:pt x="544" y="398"/>
                </a:lnTo>
                <a:close/>
                <a:moveTo>
                  <a:pt x="574" y="398"/>
                </a:moveTo>
                <a:lnTo>
                  <a:pt x="591" y="398"/>
                </a:lnTo>
                <a:lnTo>
                  <a:pt x="591" y="403"/>
                </a:lnTo>
                <a:lnTo>
                  <a:pt x="574" y="403"/>
                </a:lnTo>
                <a:lnTo>
                  <a:pt x="574" y="398"/>
                </a:lnTo>
                <a:close/>
                <a:moveTo>
                  <a:pt x="604" y="398"/>
                </a:moveTo>
                <a:lnTo>
                  <a:pt x="622" y="398"/>
                </a:lnTo>
                <a:lnTo>
                  <a:pt x="622" y="403"/>
                </a:lnTo>
                <a:lnTo>
                  <a:pt x="604" y="403"/>
                </a:lnTo>
                <a:lnTo>
                  <a:pt x="604" y="398"/>
                </a:lnTo>
                <a:close/>
                <a:moveTo>
                  <a:pt x="635" y="398"/>
                </a:moveTo>
                <a:lnTo>
                  <a:pt x="652" y="398"/>
                </a:lnTo>
                <a:lnTo>
                  <a:pt x="652" y="403"/>
                </a:lnTo>
                <a:lnTo>
                  <a:pt x="635" y="403"/>
                </a:lnTo>
                <a:lnTo>
                  <a:pt x="635" y="398"/>
                </a:lnTo>
                <a:close/>
                <a:moveTo>
                  <a:pt x="665" y="398"/>
                </a:moveTo>
                <a:lnTo>
                  <a:pt x="682" y="398"/>
                </a:lnTo>
                <a:lnTo>
                  <a:pt x="682" y="403"/>
                </a:lnTo>
                <a:lnTo>
                  <a:pt x="665" y="403"/>
                </a:lnTo>
                <a:lnTo>
                  <a:pt x="665" y="398"/>
                </a:lnTo>
                <a:close/>
                <a:moveTo>
                  <a:pt x="695" y="398"/>
                </a:moveTo>
                <a:lnTo>
                  <a:pt x="712" y="398"/>
                </a:lnTo>
                <a:lnTo>
                  <a:pt x="712" y="403"/>
                </a:lnTo>
                <a:lnTo>
                  <a:pt x="695" y="403"/>
                </a:lnTo>
                <a:lnTo>
                  <a:pt x="695" y="398"/>
                </a:lnTo>
                <a:close/>
                <a:moveTo>
                  <a:pt x="725" y="398"/>
                </a:moveTo>
                <a:lnTo>
                  <a:pt x="743" y="398"/>
                </a:lnTo>
                <a:lnTo>
                  <a:pt x="743" y="403"/>
                </a:lnTo>
                <a:lnTo>
                  <a:pt x="725" y="403"/>
                </a:lnTo>
                <a:lnTo>
                  <a:pt x="725" y="398"/>
                </a:lnTo>
                <a:close/>
                <a:moveTo>
                  <a:pt x="756" y="398"/>
                </a:moveTo>
                <a:lnTo>
                  <a:pt x="773" y="398"/>
                </a:lnTo>
                <a:lnTo>
                  <a:pt x="773" y="403"/>
                </a:lnTo>
                <a:lnTo>
                  <a:pt x="756" y="403"/>
                </a:lnTo>
                <a:lnTo>
                  <a:pt x="756" y="398"/>
                </a:lnTo>
                <a:close/>
                <a:moveTo>
                  <a:pt x="786" y="398"/>
                </a:moveTo>
                <a:lnTo>
                  <a:pt x="803" y="398"/>
                </a:lnTo>
                <a:lnTo>
                  <a:pt x="803" y="403"/>
                </a:lnTo>
                <a:lnTo>
                  <a:pt x="786" y="403"/>
                </a:lnTo>
                <a:lnTo>
                  <a:pt x="786" y="398"/>
                </a:lnTo>
                <a:close/>
                <a:moveTo>
                  <a:pt x="816" y="398"/>
                </a:moveTo>
                <a:lnTo>
                  <a:pt x="833" y="398"/>
                </a:lnTo>
                <a:lnTo>
                  <a:pt x="833" y="403"/>
                </a:lnTo>
                <a:lnTo>
                  <a:pt x="816" y="403"/>
                </a:lnTo>
                <a:lnTo>
                  <a:pt x="816" y="398"/>
                </a:lnTo>
                <a:close/>
                <a:moveTo>
                  <a:pt x="846" y="398"/>
                </a:moveTo>
                <a:lnTo>
                  <a:pt x="863" y="398"/>
                </a:lnTo>
                <a:lnTo>
                  <a:pt x="863" y="403"/>
                </a:lnTo>
                <a:lnTo>
                  <a:pt x="846" y="403"/>
                </a:lnTo>
                <a:lnTo>
                  <a:pt x="846" y="398"/>
                </a:lnTo>
                <a:close/>
                <a:moveTo>
                  <a:pt x="876" y="398"/>
                </a:moveTo>
                <a:lnTo>
                  <a:pt x="894" y="398"/>
                </a:lnTo>
                <a:lnTo>
                  <a:pt x="894" y="403"/>
                </a:lnTo>
                <a:lnTo>
                  <a:pt x="876" y="403"/>
                </a:lnTo>
                <a:lnTo>
                  <a:pt x="876" y="398"/>
                </a:lnTo>
                <a:close/>
                <a:moveTo>
                  <a:pt x="907" y="398"/>
                </a:moveTo>
                <a:lnTo>
                  <a:pt x="924" y="398"/>
                </a:lnTo>
                <a:lnTo>
                  <a:pt x="924" y="403"/>
                </a:lnTo>
                <a:lnTo>
                  <a:pt x="907" y="403"/>
                </a:lnTo>
                <a:lnTo>
                  <a:pt x="907" y="398"/>
                </a:lnTo>
                <a:close/>
                <a:moveTo>
                  <a:pt x="937" y="398"/>
                </a:moveTo>
                <a:lnTo>
                  <a:pt x="954" y="398"/>
                </a:lnTo>
                <a:lnTo>
                  <a:pt x="954" y="403"/>
                </a:lnTo>
                <a:lnTo>
                  <a:pt x="937" y="403"/>
                </a:lnTo>
                <a:lnTo>
                  <a:pt x="937" y="398"/>
                </a:lnTo>
                <a:close/>
                <a:moveTo>
                  <a:pt x="967" y="398"/>
                </a:moveTo>
                <a:lnTo>
                  <a:pt x="984" y="398"/>
                </a:lnTo>
                <a:lnTo>
                  <a:pt x="984" y="403"/>
                </a:lnTo>
                <a:lnTo>
                  <a:pt x="967" y="403"/>
                </a:lnTo>
                <a:lnTo>
                  <a:pt x="967" y="398"/>
                </a:lnTo>
                <a:close/>
                <a:moveTo>
                  <a:pt x="997" y="398"/>
                </a:moveTo>
                <a:lnTo>
                  <a:pt x="1015" y="398"/>
                </a:lnTo>
                <a:lnTo>
                  <a:pt x="1015" y="403"/>
                </a:lnTo>
                <a:lnTo>
                  <a:pt x="997" y="403"/>
                </a:lnTo>
                <a:lnTo>
                  <a:pt x="997" y="398"/>
                </a:lnTo>
                <a:close/>
                <a:moveTo>
                  <a:pt x="1028" y="398"/>
                </a:moveTo>
                <a:lnTo>
                  <a:pt x="1045" y="398"/>
                </a:lnTo>
                <a:lnTo>
                  <a:pt x="1045" y="403"/>
                </a:lnTo>
                <a:lnTo>
                  <a:pt x="1028" y="403"/>
                </a:lnTo>
                <a:lnTo>
                  <a:pt x="1028" y="398"/>
                </a:lnTo>
                <a:close/>
                <a:moveTo>
                  <a:pt x="1058" y="398"/>
                </a:moveTo>
                <a:lnTo>
                  <a:pt x="1075" y="398"/>
                </a:lnTo>
                <a:lnTo>
                  <a:pt x="1075" y="403"/>
                </a:lnTo>
                <a:lnTo>
                  <a:pt x="1058" y="403"/>
                </a:lnTo>
                <a:lnTo>
                  <a:pt x="1058" y="398"/>
                </a:lnTo>
                <a:close/>
                <a:moveTo>
                  <a:pt x="1088" y="398"/>
                </a:moveTo>
                <a:lnTo>
                  <a:pt x="1105" y="398"/>
                </a:lnTo>
                <a:lnTo>
                  <a:pt x="1105" y="403"/>
                </a:lnTo>
                <a:lnTo>
                  <a:pt x="1088" y="403"/>
                </a:lnTo>
                <a:lnTo>
                  <a:pt x="1088" y="398"/>
                </a:lnTo>
                <a:close/>
                <a:moveTo>
                  <a:pt x="1118" y="398"/>
                </a:moveTo>
                <a:lnTo>
                  <a:pt x="1136" y="398"/>
                </a:lnTo>
                <a:lnTo>
                  <a:pt x="1136" y="403"/>
                </a:lnTo>
                <a:lnTo>
                  <a:pt x="1118" y="403"/>
                </a:lnTo>
                <a:lnTo>
                  <a:pt x="1118" y="398"/>
                </a:lnTo>
                <a:close/>
                <a:moveTo>
                  <a:pt x="1149" y="398"/>
                </a:moveTo>
                <a:lnTo>
                  <a:pt x="1166" y="398"/>
                </a:lnTo>
                <a:lnTo>
                  <a:pt x="1166" y="403"/>
                </a:lnTo>
                <a:lnTo>
                  <a:pt x="1149" y="403"/>
                </a:lnTo>
                <a:lnTo>
                  <a:pt x="1149" y="398"/>
                </a:lnTo>
                <a:close/>
                <a:moveTo>
                  <a:pt x="1179" y="398"/>
                </a:moveTo>
                <a:lnTo>
                  <a:pt x="1196" y="398"/>
                </a:lnTo>
                <a:lnTo>
                  <a:pt x="1196" y="403"/>
                </a:lnTo>
                <a:lnTo>
                  <a:pt x="1179" y="403"/>
                </a:lnTo>
                <a:lnTo>
                  <a:pt x="1179" y="398"/>
                </a:lnTo>
                <a:close/>
                <a:moveTo>
                  <a:pt x="1209" y="398"/>
                </a:moveTo>
                <a:lnTo>
                  <a:pt x="1226" y="398"/>
                </a:lnTo>
                <a:lnTo>
                  <a:pt x="1226" y="403"/>
                </a:lnTo>
                <a:lnTo>
                  <a:pt x="1209" y="403"/>
                </a:lnTo>
                <a:lnTo>
                  <a:pt x="1209" y="398"/>
                </a:lnTo>
                <a:close/>
                <a:moveTo>
                  <a:pt x="1239" y="398"/>
                </a:moveTo>
                <a:lnTo>
                  <a:pt x="1256" y="398"/>
                </a:lnTo>
                <a:lnTo>
                  <a:pt x="1256" y="403"/>
                </a:lnTo>
                <a:lnTo>
                  <a:pt x="1239" y="403"/>
                </a:lnTo>
                <a:lnTo>
                  <a:pt x="1239" y="398"/>
                </a:lnTo>
                <a:close/>
                <a:moveTo>
                  <a:pt x="1269" y="398"/>
                </a:moveTo>
                <a:lnTo>
                  <a:pt x="1287" y="398"/>
                </a:lnTo>
                <a:lnTo>
                  <a:pt x="1287" y="403"/>
                </a:lnTo>
                <a:lnTo>
                  <a:pt x="1269" y="403"/>
                </a:lnTo>
                <a:lnTo>
                  <a:pt x="1269" y="398"/>
                </a:lnTo>
                <a:close/>
                <a:moveTo>
                  <a:pt x="1300" y="398"/>
                </a:moveTo>
                <a:lnTo>
                  <a:pt x="1317" y="398"/>
                </a:lnTo>
                <a:lnTo>
                  <a:pt x="1317" y="403"/>
                </a:lnTo>
                <a:lnTo>
                  <a:pt x="1300" y="403"/>
                </a:lnTo>
                <a:lnTo>
                  <a:pt x="1300" y="398"/>
                </a:lnTo>
                <a:close/>
                <a:moveTo>
                  <a:pt x="1330" y="398"/>
                </a:moveTo>
                <a:lnTo>
                  <a:pt x="1347" y="398"/>
                </a:lnTo>
                <a:lnTo>
                  <a:pt x="1347" y="403"/>
                </a:lnTo>
                <a:lnTo>
                  <a:pt x="1330" y="403"/>
                </a:lnTo>
                <a:lnTo>
                  <a:pt x="1330" y="398"/>
                </a:lnTo>
                <a:close/>
                <a:moveTo>
                  <a:pt x="1360" y="398"/>
                </a:moveTo>
                <a:lnTo>
                  <a:pt x="1377" y="398"/>
                </a:lnTo>
                <a:lnTo>
                  <a:pt x="1377" y="403"/>
                </a:lnTo>
                <a:lnTo>
                  <a:pt x="1360" y="403"/>
                </a:lnTo>
                <a:lnTo>
                  <a:pt x="1360" y="398"/>
                </a:lnTo>
                <a:close/>
                <a:moveTo>
                  <a:pt x="1390" y="398"/>
                </a:moveTo>
                <a:lnTo>
                  <a:pt x="1408" y="398"/>
                </a:lnTo>
                <a:lnTo>
                  <a:pt x="1408" y="403"/>
                </a:lnTo>
                <a:lnTo>
                  <a:pt x="1390" y="403"/>
                </a:lnTo>
                <a:lnTo>
                  <a:pt x="1390" y="398"/>
                </a:lnTo>
                <a:close/>
                <a:moveTo>
                  <a:pt x="1421" y="398"/>
                </a:moveTo>
                <a:lnTo>
                  <a:pt x="1438" y="398"/>
                </a:lnTo>
                <a:lnTo>
                  <a:pt x="1438" y="403"/>
                </a:lnTo>
                <a:lnTo>
                  <a:pt x="1421" y="403"/>
                </a:lnTo>
                <a:lnTo>
                  <a:pt x="1421" y="398"/>
                </a:lnTo>
                <a:close/>
                <a:moveTo>
                  <a:pt x="1451" y="398"/>
                </a:moveTo>
                <a:lnTo>
                  <a:pt x="1468" y="398"/>
                </a:lnTo>
                <a:lnTo>
                  <a:pt x="1468" y="403"/>
                </a:lnTo>
                <a:lnTo>
                  <a:pt x="1451" y="403"/>
                </a:lnTo>
                <a:lnTo>
                  <a:pt x="1451" y="398"/>
                </a:lnTo>
                <a:close/>
                <a:moveTo>
                  <a:pt x="1481" y="398"/>
                </a:moveTo>
                <a:lnTo>
                  <a:pt x="1498" y="398"/>
                </a:lnTo>
                <a:lnTo>
                  <a:pt x="1498" y="403"/>
                </a:lnTo>
                <a:lnTo>
                  <a:pt x="1481" y="403"/>
                </a:lnTo>
                <a:lnTo>
                  <a:pt x="1481" y="398"/>
                </a:lnTo>
                <a:close/>
                <a:moveTo>
                  <a:pt x="1511" y="398"/>
                </a:moveTo>
                <a:lnTo>
                  <a:pt x="1529" y="398"/>
                </a:lnTo>
                <a:lnTo>
                  <a:pt x="1529" y="403"/>
                </a:lnTo>
                <a:lnTo>
                  <a:pt x="1511" y="403"/>
                </a:lnTo>
                <a:lnTo>
                  <a:pt x="1511" y="398"/>
                </a:lnTo>
                <a:close/>
                <a:moveTo>
                  <a:pt x="1542" y="398"/>
                </a:moveTo>
                <a:lnTo>
                  <a:pt x="1559" y="398"/>
                </a:lnTo>
                <a:lnTo>
                  <a:pt x="1559" y="403"/>
                </a:lnTo>
                <a:lnTo>
                  <a:pt x="1542" y="403"/>
                </a:lnTo>
                <a:lnTo>
                  <a:pt x="1542" y="398"/>
                </a:lnTo>
                <a:close/>
                <a:moveTo>
                  <a:pt x="1572" y="398"/>
                </a:moveTo>
                <a:lnTo>
                  <a:pt x="1589" y="398"/>
                </a:lnTo>
                <a:lnTo>
                  <a:pt x="1589" y="403"/>
                </a:lnTo>
                <a:lnTo>
                  <a:pt x="1572" y="403"/>
                </a:lnTo>
                <a:lnTo>
                  <a:pt x="1572" y="398"/>
                </a:lnTo>
                <a:close/>
                <a:moveTo>
                  <a:pt x="1602" y="398"/>
                </a:moveTo>
                <a:lnTo>
                  <a:pt x="1619" y="398"/>
                </a:lnTo>
                <a:lnTo>
                  <a:pt x="1619" y="403"/>
                </a:lnTo>
                <a:lnTo>
                  <a:pt x="1602" y="403"/>
                </a:lnTo>
                <a:lnTo>
                  <a:pt x="1602" y="398"/>
                </a:lnTo>
                <a:close/>
                <a:moveTo>
                  <a:pt x="1632" y="398"/>
                </a:moveTo>
                <a:lnTo>
                  <a:pt x="1650" y="398"/>
                </a:lnTo>
                <a:lnTo>
                  <a:pt x="1650" y="403"/>
                </a:lnTo>
                <a:lnTo>
                  <a:pt x="1632" y="403"/>
                </a:lnTo>
                <a:lnTo>
                  <a:pt x="1632" y="398"/>
                </a:lnTo>
                <a:close/>
                <a:moveTo>
                  <a:pt x="1662" y="398"/>
                </a:moveTo>
                <a:lnTo>
                  <a:pt x="1680" y="398"/>
                </a:lnTo>
                <a:lnTo>
                  <a:pt x="1680" y="403"/>
                </a:lnTo>
                <a:lnTo>
                  <a:pt x="1662" y="403"/>
                </a:lnTo>
                <a:lnTo>
                  <a:pt x="1662" y="398"/>
                </a:lnTo>
                <a:close/>
                <a:moveTo>
                  <a:pt x="1693" y="398"/>
                </a:moveTo>
                <a:lnTo>
                  <a:pt x="1710" y="398"/>
                </a:lnTo>
                <a:lnTo>
                  <a:pt x="1710" y="403"/>
                </a:lnTo>
                <a:lnTo>
                  <a:pt x="1693" y="403"/>
                </a:lnTo>
                <a:lnTo>
                  <a:pt x="1693" y="398"/>
                </a:lnTo>
                <a:close/>
                <a:moveTo>
                  <a:pt x="1723" y="398"/>
                </a:moveTo>
                <a:lnTo>
                  <a:pt x="1740" y="398"/>
                </a:lnTo>
                <a:lnTo>
                  <a:pt x="1740" y="403"/>
                </a:lnTo>
                <a:lnTo>
                  <a:pt x="1723" y="403"/>
                </a:lnTo>
                <a:lnTo>
                  <a:pt x="1723" y="398"/>
                </a:lnTo>
                <a:close/>
                <a:moveTo>
                  <a:pt x="1753" y="398"/>
                </a:moveTo>
                <a:lnTo>
                  <a:pt x="1770" y="398"/>
                </a:lnTo>
                <a:lnTo>
                  <a:pt x="1770" y="403"/>
                </a:lnTo>
                <a:lnTo>
                  <a:pt x="1753" y="403"/>
                </a:lnTo>
                <a:lnTo>
                  <a:pt x="1753" y="398"/>
                </a:lnTo>
                <a:close/>
                <a:moveTo>
                  <a:pt x="1783" y="398"/>
                </a:moveTo>
                <a:lnTo>
                  <a:pt x="1801" y="398"/>
                </a:lnTo>
                <a:lnTo>
                  <a:pt x="1801" y="403"/>
                </a:lnTo>
                <a:lnTo>
                  <a:pt x="1783" y="403"/>
                </a:lnTo>
                <a:lnTo>
                  <a:pt x="1783" y="398"/>
                </a:lnTo>
                <a:close/>
                <a:moveTo>
                  <a:pt x="1814" y="398"/>
                </a:moveTo>
                <a:lnTo>
                  <a:pt x="1821" y="398"/>
                </a:lnTo>
                <a:lnTo>
                  <a:pt x="1821" y="403"/>
                </a:lnTo>
                <a:lnTo>
                  <a:pt x="1814" y="403"/>
                </a:lnTo>
                <a:lnTo>
                  <a:pt x="1814" y="398"/>
                </a:lnTo>
                <a:close/>
                <a:moveTo>
                  <a:pt x="0" y="266"/>
                </a:moveTo>
                <a:lnTo>
                  <a:pt x="17" y="266"/>
                </a:lnTo>
                <a:lnTo>
                  <a:pt x="17" y="270"/>
                </a:lnTo>
                <a:lnTo>
                  <a:pt x="0" y="270"/>
                </a:lnTo>
                <a:lnTo>
                  <a:pt x="0" y="266"/>
                </a:lnTo>
                <a:close/>
                <a:moveTo>
                  <a:pt x="30" y="266"/>
                </a:moveTo>
                <a:lnTo>
                  <a:pt x="47" y="266"/>
                </a:lnTo>
                <a:lnTo>
                  <a:pt x="47" y="270"/>
                </a:lnTo>
                <a:lnTo>
                  <a:pt x="30" y="270"/>
                </a:lnTo>
                <a:lnTo>
                  <a:pt x="30" y="266"/>
                </a:lnTo>
                <a:close/>
                <a:moveTo>
                  <a:pt x="60" y="266"/>
                </a:moveTo>
                <a:lnTo>
                  <a:pt x="77" y="266"/>
                </a:lnTo>
                <a:lnTo>
                  <a:pt x="77" y="270"/>
                </a:lnTo>
                <a:lnTo>
                  <a:pt x="60" y="270"/>
                </a:lnTo>
                <a:lnTo>
                  <a:pt x="60" y="266"/>
                </a:lnTo>
                <a:close/>
                <a:moveTo>
                  <a:pt x="90" y="266"/>
                </a:moveTo>
                <a:lnTo>
                  <a:pt x="108" y="266"/>
                </a:lnTo>
                <a:lnTo>
                  <a:pt x="108" y="270"/>
                </a:lnTo>
                <a:lnTo>
                  <a:pt x="90" y="270"/>
                </a:lnTo>
                <a:lnTo>
                  <a:pt x="90" y="266"/>
                </a:lnTo>
                <a:close/>
                <a:moveTo>
                  <a:pt x="121" y="266"/>
                </a:moveTo>
                <a:lnTo>
                  <a:pt x="138" y="266"/>
                </a:lnTo>
                <a:lnTo>
                  <a:pt x="138" y="270"/>
                </a:lnTo>
                <a:lnTo>
                  <a:pt x="121" y="270"/>
                </a:lnTo>
                <a:lnTo>
                  <a:pt x="121" y="266"/>
                </a:lnTo>
                <a:close/>
                <a:moveTo>
                  <a:pt x="151" y="266"/>
                </a:moveTo>
                <a:lnTo>
                  <a:pt x="168" y="266"/>
                </a:lnTo>
                <a:lnTo>
                  <a:pt x="168" y="270"/>
                </a:lnTo>
                <a:lnTo>
                  <a:pt x="151" y="270"/>
                </a:lnTo>
                <a:lnTo>
                  <a:pt x="151" y="266"/>
                </a:lnTo>
                <a:close/>
                <a:moveTo>
                  <a:pt x="181" y="266"/>
                </a:moveTo>
                <a:lnTo>
                  <a:pt x="198" y="266"/>
                </a:lnTo>
                <a:lnTo>
                  <a:pt x="198" y="270"/>
                </a:lnTo>
                <a:lnTo>
                  <a:pt x="181" y="270"/>
                </a:lnTo>
                <a:lnTo>
                  <a:pt x="181" y="266"/>
                </a:lnTo>
                <a:close/>
                <a:moveTo>
                  <a:pt x="211" y="266"/>
                </a:moveTo>
                <a:lnTo>
                  <a:pt x="229" y="266"/>
                </a:lnTo>
                <a:lnTo>
                  <a:pt x="229" y="270"/>
                </a:lnTo>
                <a:lnTo>
                  <a:pt x="211" y="270"/>
                </a:lnTo>
                <a:lnTo>
                  <a:pt x="211" y="266"/>
                </a:lnTo>
                <a:close/>
                <a:moveTo>
                  <a:pt x="242" y="266"/>
                </a:moveTo>
                <a:lnTo>
                  <a:pt x="259" y="266"/>
                </a:lnTo>
                <a:lnTo>
                  <a:pt x="259" y="270"/>
                </a:lnTo>
                <a:lnTo>
                  <a:pt x="242" y="270"/>
                </a:lnTo>
                <a:lnTo>
                  <a:pt x="242" y="266"/>
                </a:lnTo>
                <a:close/>
                <a:moveTo>
                  <a:pt x="272" y="266"/>
                </a:moveTo>
                <a:lnTo>
                  <a:pt x="289" y="266"/>
                </a:lnTo>
                <a:lnTo>
                  <a:pt x="289" y="270"/>
                </a:lnTo>
                <a:lnTo>
                  <a:pt x="272" y="270"/>
                </a:lnTo>
                <a:lnTo>
                  <a:pt x="272" y="266"/>
                </a:lnTo>
                <a:close/>
                <a:moveTo>
                  <a:pt x="302" y="266"/>
                </a:moveTo>
                <a:lnTo>
                  <a:pt x="319" y="266"/>
                </a:lnTo>
                <a:lnTo>
                  <a:pt x="319" y="270"/>
                </a:lnTo>
                <a:lnTo>
                  <a:pt x="302" y="270"/>
                </a:lnTo>
                <a:lnTo>
                  <a:pt x="302" y="266"/>
                </a:lnTo>
                <a:close/>
                <a:moveTo>
                  <a:pt x="332" y="266"/>
                </a:moveTo>
                <a:lnTo>
                  <a:pt x="350" y="266"/>
                </a:lnTo>
                <a:lnTo>
                  <a:pt x="350" y="270"/>
                </a:lnTo>
                <a:lnTo>
                  <a:pt x="332" y="270"/>
                </a:lnTo>
                <a:lnTo>
                  <a:pt x="332" y="266"/>
                </a:lnTo>
                <a:close/>
                <a:moveTo>
                  <a:pt x="363" y="266"/>
                </a:moveTo>
                <a:lnTo>
                  <a:pt x="380" y="266"/>
                </a:lnTo>
                <a:lnTo>
                  <a:pt x="380" y="270"/>
                </a:lnTo>
                <a:lnTo>
                  <a:pt x="363" y="270"/>
                </a:lnTo>
                <a:lnTo>
                  <a:pt x="363" y="266"/>
                </a:lnTo>
                <a:close/>
                <a:moveTo>
                  <a:pt x="393" y="266"/>
                </a:moveTo>
                <a:lnTo>
                  <a:pt x="410" y="266"/>
                </a:lnTo>
                <a:lnTo>
                  <a:pt x="410" y="270"/>
                </a:lnTo>
                <a:lnTo>
                  <a:pt x="393" y="270"/>
                </a:lnTo>
                <a:lnTo>
                  <a:pt x="393" y="266"/>
                </a:lnTo>
                <a:close/>
                <a:moveTo>
                  <a:pt x="423" y="266"/>
                </a:moveTo>
                <a:lnTo>
                  <a:pt x="440" y="266"/>
                </a:lnTo>
                <a:lnTo>
                  <a:pt x="440" y="270"/>
                </a:lnTo>
                <a:lnTo>
                  <a:pt x="423" y="270"/>
                </a:lnTo>
                <a:lnTo>
                  <a:pt x="423" y="266"/>
                </a:lnTo>
                <a:close/>
                <a:moveTo>
                  <a:pt x="453" y="266"/>
                </a:moveTo>
                <a:lnTo>
                  <a:pt x="470" y="266"/>
                </a:lnTo>
                <a:lnTo>
                  <a:pt x="470" y="270"/>
                </a:lnTo>
                <a:lnTo>
                  <a:pt x="453" y="270"/>
                </a:lnTo>
                <a:lnTo>
                  <a:pt x="453" y="266"/>
                </a:lnTo>
                <a:close/>
                <a:moveTo>
                  <a:pt x="483" y="266"/>
                </a:moveTo>
                <a:lnTo>
                  <a:pt x="501" y="266"/>
                </a:lnTo>
                <a:lnTo>
                  <a:pt x="501" y="270"/>
                </a:lnTo>
                <a:lnTo>
                  <a:pt x="483" y="270"/>
                </a:lnTo>
                <a:lnTo>
                  <a:pt x="483" y="266"/>
                </a:lnTo>
                <a:close/>
                <a:moveTo>
                  <a:pt x="514" y="266"/>
                </a:moveTo>
                <a:lnTo>
                  <a:pt x="531" y="266"/>
                </a:lnTo>
                <a:lnTo>
                  <a:pt x="531" y="270"/>
                </a:lnTo>
                <a:lnTo>
                  <a:pt x="514" y="270"/>
                </a:lnTo>
                <a:lnTo>
                  <a:pt x="514" y="266"/>
                </a:lnTo>
                <a:close/>
                <a:moveTo>
                  <a:pt x="544" y="266"/>
                </a:moveTo>
                <a:lnTo>
                  <a:pt x="561" y="266"/>
                </a:lnTo>
                <a:lnTo>
                  <a:pt x="561" y="270"/>
                </a:lnTo>
                <a:lnTo>
                  <a:pt x="544" y="270"/>
                </a:lnTo>
                <a:lnTo>
                  <a:pt x="544" y="266"/>
                </a:lnTo>
                <a:close/>
                <a:moveTo>
                  <a:pt x="574" y="266"/>
                </a:moveTo>
                <a:lnTo>
                  <a:pt x="591" y="266"/>
                </a:lnTo>
                <a:lnTo>
                  <a:pt x="591" y="270"/>
                </a:lnTo>
                <a:lnTo>
                  <a:pt x="574" y="270"/>
                </a:lnTo>
                <a:lnTo>
                  <a:pt x="574" y="266"/>
                </a:lnTo>
                <a:close/>
                <a:moveTo>
                  <a:pt x="604" y="266"/>
                </a:moveTo>
                <a:lnTo>
                  <a:pt x="622" y="266"/>
                </a:lnTo>
                <a:lnTo>
                  <a:pt x="622" y="270"/>
                </a:lnTo>
                <a:lnTo>
                  <a:pt x="604" y="270"/>
                </a:lnTo>
                <a:lnTo>
                  <a:pt x="604" y="266"/>
                </a:lnTo>
                <a:close/>
                <a:moveTo>
                  <a:pt x="635" y="266"/>
                </a:moveTo>
                <a:lnTo>
                  <a:pt x="652" y="266"/>
                </a:lnTo>
                <a:lnTo>
                  <a:pt x="652" y="270"/>
                </a:lnTo>
                <a:lnTo>
                  <a:pt x="635" y="270"/>
                </a:lnTo>
                <a:lnTo>
                  <a:pt x="635" y="266"/>
                </a:lnTo>
                <a:close/>
                <a:moveTo>
                  <a:pt x="665" y="266"/>
                </a:moveTo>
                <a:lnTo>
                  <a:pt x="682" y="266"/>
                </a:lnTo>
                <a:lnTo>
                  <a:pt x="682" y="270"/>
                </a:lnTo>
                <a:lnTo>
                  <a:pt x="665" y="270"/>
                </a:lnTo>
                <a:lnTo>
                  <a:pt x="665" y="266"/>
                </a:lnTo>
                <a:close/>
                <a:moveTo>
                  <a:pt x="695" y="266"/>
                </a:moveTo>
                <a:lnTo>
                  <a:pt x="712" y="266"/>
                </a:lnTo>
                <a:lnTo>
                  <a:pt x="712" y="270"/>
                </a:lnTo>
                <a:lnTo>
                  <a:pt x="695" y="270"/>
                </a:lnTo>
                <a:lnTo>
                  <a:pt x="695" y="266"/>
                </a:lnTo>
                <a:close/>
                <a:moveTo>
                  <a:pt x="725" y="266"/>
                </a:moveTo>
                <a:lnTo>
                  <a:pt x="743" y="266"/>
                </a:lnTo>
                <a:lnTo>
                  <a:pt x="743" y="270"/>
                </a:lnTo>
                <a:lnTo>
                  <a:pt x="725" y="270"/>
                </a:lnTo>
                <a:lnTo>
                  <a:pt x="725" y="266"/>
                </a:lnTo>
                <a:close/>
                <a:moveTo>
                  <a:pt x="756" y="266"/>
                </a:moveTo>
                <a:lnTo>
                  <a:pt x="773" y="266"/>
                </a:lnTo>
                <a:lnTo>
                  <a:pt x="773" y="270"/>
                </a:lnTo>
                <a:lnTo>
                  <a:pt x="756" y="270"/>
                </a:lnTo>
                <a:lnTo>
                  <a:pt x="756" y="266"/>
                </a:lnTo>
                <a:close/>
                <a:moveTo>
                  <a:pt x="786" y="266"/>
                </a:moveTo>
                <a:lnTo>
                  <a:pt x="803" y="266"/>
                </a:lnTo>
                <a:lnTo>
                  <a:pt x="803" y="270"/>
                </a:lnTo>
                <a:lnTo>
                  <a:pt x="786" y="270"/>
                </a:lnTo>
                <a:lnTo>
                  <a:pt x="786" y="266"/>
                </a:lnTo>
                <a:close/>
                <a:moveTo>
                  <a:pt x="816" y="266"/>
                </a:moveTo>
                <a:lnTo>
                  <a:pt x="833" y="266"/>
                </a:lnTo>
                <a:lnTo>
                  <a:pt x="833" y="270"/>
                </a:lnTo>
                <a:lnTo>
                  <a:pt x="816" y="270"/>
                </a:lnTo>
                <a:lnTo>
                  <a:pt x="816" y="266"/>
                </a:lnTo>
                <a:close/>
                <a:moveTo>
                  <a:pt x="846" y="266"/>
                </a:moveTo>
                <a:lnTo>
                  <a:pt x="863" y="266"/>
                </a:lnTo>
                <a:lnTo>
                  <a:pt x="863" y="270"/>
                </a:lnTo>
                <a:lnTo>
                  <a:pt x="846" y="270"/>
                </a:lnTo>
                <a:lnTo>
                  <a:pt x="846" y="266"/>
                </a:lnTo>
                <a:close/>
                <a:moveTo>
                  <a:pt x="876" y="266"/>
                </a:moveTo>
                <a:lnTo>
                  <a:pt x="894" y="266"/>
                </a:lnTo>
                <a:lnTo>
                  <a:pt x="894" y="270"/>
                </a:lnTo>
                <a:lnTo>
                  <a:pt x="876" y="270"/>
                </a:lnTo>
                <a:lnTo>
                  <a:pt x="876" y="266"/>
                </a:lnTo>
                <a:close/>
                <a:moveTo>
                  <a:pt x="907" y="266"/>
                </a:moveTo>
                <a:lnTo>
                  <a:pt x="924" y="266"/>
                </a:lnTo>
                <a:lnTo>
                  <a:pt x="924" y="270"/>
                </a:lnTo>
                <a:lnTo>
                  <a:pt x="907" y="270"/>
                </a:lnTo>
                <a:lnTo>
                  <a:pt x="907" y="266"/>
                </a:lnTo>
                <a:close/>
                <a:moveTo>
                  <a:pt x="937" y="266"/>
                </a:moveTo>
                <a:lnTo>
                  <a:pt x="954" y="266"/>
                </a:lnTo>
                <a:lnTo>
                  <a:pt x="954" y="270"/>
                </a:lnTo>
                <a:lnTo>
                  <a:pt x="937" y="270"/>
                </a:lnTo>
                <a:lnTo>
                  <a:pt x="937" y="266"/>
                </a:lnTo>
                <a:close/>
                <a:moveTo>
                  <a:pt x="967" y="266"/>
                </a:moveTo>
                <a:lnTo>
                  <a:pt x="984" y="266"/>
                </a:lnTo>
                <a:lnTo>
                  <a:pt x="984" y="270"/>
                </a:lnTo>
                <a:lnTo>
                  <a:pt x="967" y="270"/>
                </a:lnTo>
                <a:lnTo>
                  <a:pt x="967" y="266"/>
                </a:lnTo>
                <a:close/>
                <a:moveTo>
                  <a:pt x="997" y="266"/>
                </a:moveTo>
                <a:lnTo>
                  <a:pt x="1015" y="266"/>
                </a:lnTo>
                <a:lnTo>
                  <a:pt x="1015" y="270"/>
                </a:lnTo>
                <a:lnTo>
                  <a:pt x="997" y="270"/>
                </a:lnTo>
                <a:lnTo>
                  <a:pt x="997" y="266"/>
                </a:lnTo>
                <a:close/>
                <a:moveTo>
                  <a:pt x="1028" y="266"/>
                </a:moveTo>
                <a:lnTo>
                  <a:pt x="1045" y="266"/>
                </a:lnTo>
                <a:lnTo>
                  <a:pt x="1045" y="270"/>
                </a:lnTo>
                <a:lnTo>
                  <a:pt x="1028" y="270"/>
                </a:lnTo>
                <a:lnTo>
                  <a:pt x="1028" y="266"/>
                </a:lnTo>
                <a:close/>
                <a:moveTo>
                  <a:pt x="1058" y="266"/>
                </a:moveTo>
                <a:lnTo>
                  <a:pt x="1075" y="266"/>
                </a:lnTo>
                <a:lnTo>
                  <a:pt x="1075" y="270"/>
                </a:lnTo>
                <a:lnTo>
                  <a:pt x="1058" y="270"/>
                </a:lnTo>
                <a:lnTo>
                  <a:pt x="1058" y="266"/>
                </a:lnTo>
                <a:close/>
                <a:moveTo>
                  <a:pt x="1088" y="266"/>
                </a:moveTo>
                <a:lnTo>
                  <a:pt x="1105" y="266"/>
                </a:lnTo>
                <a:lnTo>
                  <a:pt x="1105" y="270"/>
                </a:lnTo>
                <a:lnTo>
                  <a:pt x="1088" y="270"/>
                </a:lnTo>
                <a:lnTo>
                  <a:pt x="1088" y="266"/>
                </a:lnTo>
                <a:close/>
                <a:moveTo>
                  <a:pt x="1118" y="266"/>
                </a:moveTo>
                <a:lnTo>
                  <a:pt x="1136" y="266"/>
                </a:lnTo>
                <a:lnTo>
                  <a:pt x="1136" y="270"/>
                </a:lnTo>
                <a:lnTo>
                  <a:pt x="1118" y="270"/>
                </a:lnTo>
                <a:lnTo>
                  <a:pt x="1118" y="266"/>
                </a:lnTo>
                <a:close/>
                <a:moveTo>
                  <a:pt x="1149" y="266"/>
                </a:moveTo>
                <a:lnTo>
                  <a:pt x="1166" y="266"/>
                </a:lnTo>
                <a:lnTo>
                  <a:pt x="1166" y="270"/>
                </a:lnTo>
                <a:lnTo>
                  <a:pt x="1149" y="270"/>
                </a:lnTo>
                <a:lnTo>
                  <a:pt x="1149" y="266"/>
                </a:lnTo>
                <a:close/>
                <a:moveTo>
                  <a:pt x="1179" y="266"/>
                </a:moveTo>
                <a:lnTo>
                  <a:pt x="1196" y="266"/>
                </a:lnTo>
                <a:lnTo>
                  <a:pt x="1196" y="270"/>
                </a:lnTo>
                <a:lnTo>
                  <a:pt x="1179" y="270"/>
                </a:lnTo>
                <a:lnTo>
                  <a:pt x="1179" y="266"/>
                </a:lnTo>
                <a:close/>
                <a:moveTo>
                  <a:pt x="1209" y="266"/>
                </a:moveTo>
                <a:lnTo>
                  <a:pt x="1226" y="266"/>
                </a:lnTo>
                <a:lnTo>
                  <a:pt x="1226" y="270"/>
                </a:lnTo>
                <a:lnTo>
                  <a:pt x="1209" y="270"/>
                </a:lnTo>
                <a:lnTo>
                  <a:pt x="1209" y="266"/>
                </a:lnTo>
                <a:close/>
                <a:moveTo>
                  <a:pt x="1239" y="266"/>
                </a:moveTo>
                <a:lnTo>
                  <a:pt x="1256" y="266"/>
                </a:lnTo>
                <a:lnTo>
                  <a:pt x="1256" y="270"/>
                </a:lnTo>
                <a:lnTo>
                  <a:pt x="1239" y="270"/>
                </a:lnTo>
                <a:lnTo>
                  <a:pt x="1239" y="266"/>
                </a:lnTo>
                <a:close/>
                <a:moveTo>
                  <a:pt x="1269" y="266"/>
                </a:moveTo>
                <a:lnTo>
                  <a:pt x="1287" y="266"/>
                </a:lnTo>
                <a:lnTo>
                  <a:pt x="1287" y="270"/>
                </a:lnTo>
                <a:lnTo>
                  <a:pt x="1269" y="270"/>
                </a:lnTo>
                <a:lnTo>
                  <a:pt x="1269" y="266"/>
                </a:lnTo>
                <a:close/>
                <a:moveTo>
                  <a:pt x="1300" y="266"/>
                </a:moveTo>
                <a:lnTo>
                  <a:pt x="1317" y="266"/>
                </a:lnTo>
                <a:lnTo>
                  <a:pt x="1317" y="270"/>
                </a:lnTo>
                <a:lnTo>
                  <a:pt x="1300" y="270"/>
                </a:lnTo>
                <a:lnTo>
                  <a:pt x="1300" y="266"/>
                </a:lnTo>
                <a:close/>
                <a:moveTo>
                  <a:pt x="1330" y="266"/>
                </a:moveTo>
                <a:lnTo>
                  <a:pt x="1347" y="266"/>
                </a:lnTo>
                <a:lnTo>
                  <a:pt x="1347" y="270"/>
                </a:lnTo>
                <a:lnTo>
                  <a:pt x="1330" y="270"/>
                </a:lnTo>
                <a:lnTo>
                  <a:pt x="1330" y="266"/>
                </a:lnTo>
                <a:close/>
                <a:moveTo>
                  <a:pt x="1360" y="266"/>
                </a:moveTo>
                <a:lnTo>
                  <a:pt x="1377" y="266"/>
                </a:lnTo>
                <a:lnTo>
                  <a:pt x="1377" y="270"/>
                </a:lnTo>
                <a:lnTo>
                  <a:pt x="1360" y="270"/>
                </a:lnTo>
                <a:lnTo>
                  <a:pt x="1360" y="266"/>
                </a:lnTo>
                <a:close/>
                <a:moveTo>
                  <a:pt x="1390" y="266"/>
                </a:moveTo>
                <a:lnTo>
                  <a:pt x="1408" y="266"/>
                </a:lnTo>
                <a:lnTo>
                  <a:pt x="1408" y="270"/>
                </a:lnTo>
                <a:lnTo>
                  <a:pt x="1390" y="270"/>
                </a:lnTo>
                <a:lnTo>
                  <a:pt x="1390" y="266"/>
                </a:lnTo>
                <a:close/>
                <a:moveTo>
                  <a:pt x="1421" y="266"/>
                </a:moveTo>
                <a:lnTo>
                  <a:pt x="1438" y="266"/>
                </a:lnTo>
                <a:lnTo>
                  <a:pt x="1438" y="270"/>
                </a:lnTo>
                <a:lnTo>
                  <a:pt x="1421" y="270"/>
                </a:lnTo>
                <a:lnTo>
                  <a:pt x="1421" y="266"/>
                </a:lnTo>
                <a:close/>
                <a:moveTo>
                  <a:pt x="1451" y="266"/>
                </a:moveTo>
                <a:lnTo>
                  <a:pt x="1468" y="266"/>
                </a:lnTo>
                <a:lnTo>
                  <a:pt x="1468" y="270"/>
                </a:lnTo>
                <a:lnTo>
                  <a:pt x="1451" y="270"/>
                </a:lnTo>
                <a:lnTo>
                  <a:pt x="1451" y="266"/>
                </a:lnTo>
                <a:close/>
                <a:moveTo>
                  <a:pt x="1481" y="266"/>
                </a:moveTo>
                <a:lnTo>
                  <a:pt x="1498" y="266"/>
                </a:lnTo>
                <a:lnTo>
                  <a:pt x="1498" y="270"/>
                </a:lnTo>
                <a:lnTo>
                  <a:pt x="1481" y="270"/>
                </a:lnTo>
                <a:lnTo>
                  <a:pt x="1481" y="266"/>
                </a:lnTo>
                <a:close/>
                <a:moveTo>
                  <a:pt x="1511" y="266"/>
                </a:moveTo>
                <a:lnTo>
                  <a:pt x="1529" y="266"/>
                </a:lnTo>
                <a:lnTo>
                  <a:pt x="1529" y="270"/>
                </a:lnTo>
                <a:lnTo>
                  <a:pt x="1511" y="270"/>
                </a:lnTo>
                <a:lnTo>
                  <a:pt x="1511" y="266"/>
                </a:lnTo>
                <a:close/>
                <a:moveTo>
                  <a:pt x="1542" y="266"/>
                </a:moveTo>
                <a:lnTo>
                  <a:pt x="1559" y="266"/>
                </a:lnTo>
                <a:lnTo>
                  <a:pt x="1559" y="270"/>
                </a:lnTo>
                <a:lnTo>
                  <a:pt x="1542" y="270"/>
                </a:lnTo>
                <a:lnTo>
                  <a:pt x="1542" y="266"/>
                </a:lnTo>
                <a:close/>
                <a:moveTo>
                  <a:pt x="1572" y="266"/>
                </a:moveTo>
                <a:lnTo>
                  <a:pt x="1589" y="266"/>
                </a:lnTo>
                <a:lnTo>
                  <a:pt x="1589" y="270"/>
                </a:lnTo>
                <a:lnTo>
                  <a:pt x="1572" y="270"/>
                </a:lnTo>
                <a:lnTo>
                  <a:pt x="1572" y="266"/>
                </a:lnTo>
                <a:close/>
                <a:moveTo>
                  <a:pt x="1602" y="266"/>
                </a:moveTo>
                <a:lnTo>
                  <a:pt x="1619" y="266"/>
                </a:lnTo>
                <a:lnTo>
                  <a:pt x="1619" y="270"/>
                </a:lnTo>
                <a:lnTo>
                  <a:pt x="1602" y="270"/>
                </a:lnTo>
                <a:lnTo>
                  <a:pt x="1602" y="266"/>
                </a:lnTo>
                <a:close/>
                <a:moveTo>
                  <a:pt x="1632" y="266"/>
                </a:moveTo>
                <a:lnTo>
                  <a:pt x="1650" y="266"/>
                </a:lnTo>
                <a:lnTo>
                  <a:pt x="1650" y="270"/>
                </a:lnTo>
                <a:lnTo>
                  <a:pt x="1632" y="270"/>
                </a:lnTo>
                <a:lnTo>
                  <a:pt x="1632" y="266"/>
                </a:lnTo>
                <a:close/>
                <a:moveTo>
                  <a:pt x="1662" y="266"/>
                </a:moveTo>
                <a:lnTo>
                  <a:pt x="1680" y="266"/>
                </a:lnTo>
                <a:lnTo>
                  <a:pt x="1680" y="270"/>
                </a:lnTo>
                <a:lnTo>
                  <a:pt x="1662" y="270"/>
                </a:lnTo>
                <a:lnTo>
                  <a:pt x="1662" y="266"/>
                </a:lnTo>
                <a:close/>
                <a:moveTo>
                  <a:pt x="1693" y="266"/>
                </a:moveTo>
                <a:lnTo>
                  <a:pt x="1710" y="266"/>
                </a:lnTo>
                <a:lnTo>
                  <a:pt x="1710" y="270"/>
                </a:lnTo>
                <a:lnTo>
                  <a:pt x="1693" y="270"/>
                </a:lnTo>
                <a:lnTo>
                  <a:pt x="1693" y="266"/>
                </a:lnTo>
                <a:close/>
                <a:moveTo>
                  <a:pt x="1723" y="266"/>
                </a:moveTo>
                <a:lnTo>
                  <a:pt x="1740" y="266"/>
                </a:lnTo>
                <a:lnTo>
                  <a:pt x="1740" y="270"/>
                </a:lnTo>
                <a:lnTo>
                  <a:pt x="1723" y="270"/>
                </a:lnTo>
                <a:lnTo>
                  <a:pt x="1723" y="266"/>
                </a:lnTo>
                <a:close/>
                <a:moveTo>
                  <a:pt x="1753" y="266"/>
                </a:moveTo>
                <a:lnTo>
                  <a:pt x="1770" y="266"/>
                </a:lnTo>
                <a:lnTo>
                  <a:pt x="1770" y="270"/>
                </a:lnTo>
                <a:lnTo>
                  <a:pt x="1753" y="270"/>
                </a:lnTo>
                <a:lnTo>
                  <a:pt x="1753" y="266"/>
                </a:lnTo>
                <a:close/>
                <a:moveTo>
                  <a:pt x="1783" y="266"/>
                </a:moveTo>
                <a:lnTo>
                  <a:pt x="1801" y="266"/>
                </a:lnTo>
                <a:lnTo>
                  <a:pt x="1801" y="270"/>
                </a:lnTo>
                <a:lnTo>
                  <a:pt x="1783" y="270"/>
                </a:lnTo>
                <a:lnTo>
                  <a:pt x="1783" y="266"/>
                </a:lnTo>
                <a:close/>
                <a:moveTo>
                  <a:pt x="1814" y="266"/>
                </a:moveTo>
                <a:lnTo>
                  <a:pt x="1821" y="266"/>
                </a:lnTo>
                <a:lnTo>
                  <a:pt x="1821" y="270"/>
                </a:lnTo>
                <a:lnTo>
                  <a:pt x="1814" y="270"/>
                </a:lnTo>
                <a:lnTo>
                  <a:pt x="1814" y="266"/>
                </a:lnTo>
                <a:close/>
                <a:moveTo>
                  <a:pt x="0" y="133"/>
                </a:moveTo>
                <a:lnTo>
                  <a:pt x="17" y="133"/>
                </a:lnTo>
                <a:lnTo>
                  <a:pt x="17" y="137"/>
                </a:lnTo>
                <a:lnTo>
                  <a:pt x="0" y="137"/>
                </a:lnTo>
                <a:lnTo>
                  <a:pt x="0" y="133"/>
                </a:lnTo>
                <a:close/>
                <a:moveTo>
                  <a:pt x="30" y="133"/>
                </a:moveTo>
                <a:lnTo>
                  <a:pt x="47" y="133"/>
                </a:lnTo>
                <a:lnTo>
                  <a:pt x="47" y="137"/>
                </a:lnTo>
                <a:lnTo>
                  <a:pt x="30" y="137"/>
                </a:lnTo>
                <a:lnTo>
                  <a:pt x="30" y="133"/>
                </a:lnTo>
                <a:close/>
                <a:moveTo>
                  <a:pt x="60" y="133"/>
                </a:moveTo>
                <a:lnTo>
                  <a:pt x="77" y="133"/>
                </a:lnTo>
                <a:lnTo>
                  <a:pt x="77" y="137"/>
                </a:lnTo>
                <a:lnTo>
                  <a:pt x="60" y="137"/>
                </a:lnTo>
                <a:lnTo>
                  <a:pt x="60" y="133"/>
                </a:lnTo>
                <a:close/>
                <a:moveTo>
                  <a:pt x="90" y="133"/>
                </a:moveTo>
                <a:lnTo>
                  <a:pt x="108" y="133"/>
                </a:lnTo>
                <a:lnTo>
                  <a:pt x="108" y="137"/>
                </a:lnTo>
                <a:lnTo>
                  <a:pt x="90" y="137"/>
                </a:lnTo>
                <a:lnTo>
                  <a:pt x="90" y="133"/>
                </a:lnTo>
                <a:close/>
                <a:moveTo>
                  <a:pt x="121" y="133"/>
                </a:moveTo>
                <a:lnTo>
                  <a:pt x="138" y="133"/>
                </a:lnTo>
                <a:lnTo>
                  <a:pt x="138" y="137"/>
                </a:lnTo>
                <a:lnTo>
                  <a:pt x="121" y="137"/>
                </a:lnTo>
                <a:lnTo>
                  <a:pt x="121" y="133"/>
                </a:lnTo>
                <a:close/>
                <a:moveTo>
                  <a:pt x="151" y="133"/>
                </a:moveTo>
                <a:lnTo>
                  <a:pt x="168" y="133"/>
                </a:lnTo>
                <a:lnTo>
                  <a:pt x="168" y="137"/>
                </a:lnTo>
                <a:lnTo>
                  <a:pt x="151" y="137"/>
                </a:lnTo>
                <a:lnTo>
                  <a:pt x="151" y="133"/>
                </a:lnTo>
                <a:close/>
                <a:moveTo>
                  <a:pt x="181" y="133"/>
                </a:moveTo>
                <a:lnTo>
                  <a:pt x="198" y="133"/>
                </a:lnTo>
                <a:lnTo>
                  <a:pt x="198" y="137"/>
                </a:lnTo>
                <a:lnTo>
                  <a:pt x="181" y="137"/>
                </a:lnTo>
                <a:lnTo>
                  <a:pt x="181" y="133"/>
                </a:lnTo>
                <a:close/>
                <a:moveTo>
                  <a:pt x="211" y="133"/>
                </a:moveTo>
                <a:lnTo>
                  <a:pt x="229" y="133"/>
                </a:lnTo>
                <a:lnTo>
                  <a:pt x="229" y="137"/>
                </a:lnTo>
                <a:lnTo>
                  <a:pt x="211" y="137"/>
                </a:lnTo>
                <a:lnTo>
                  <a:pt x="211" y="133"/>
                </a:lnTo>
                <a:close/>
                <a:moveTo>
                  <a:pt x="242" y="133"/>
                </a:moveTo>
                <a:lnTo>
                  <a:pt x="259" y="133"/>
                </a:lnTo>
                <a:lnTo>
                  <a:pt x="259" y="137"/>
                </a:lnTo>
                <a:lnTo>
                  <a:pt x="242" y="137"/>
                </a:lnTo>
                <a:lnTo>
                  <a:pt x="242" y="133"/>
                </a:lnTo>
                <a:close/>
                <a:moveTo>
                  <a:pt x="272" y="133"/>
                </a:moveTo>
                <a:lnTo>
                  <a:pt x="289" y="133"/>
                </a:lnTo>
                <a:lnTo>
                  <a:pt x="289" y="137"/>
                </a:lnTo>
                <a:lnTo>
                  <a:pt x="272" y="137"/>
                </a:lnTo>
                <a:lnTo>
                  <a:pt x="272" y="133"/>
                </a:lnTo>
                <a:close/>
                <a:moveTo>
                  <a:pt x="302" y="133"/>
                </a:moveTo>
                <a:lnTo>
                  <a:pt x="319" y="133"/>
                </a:lnTo>
                <a:lnTo>
                  <a:pt x="319" y="137"/>
                </a:lnTo>
                <a:lnTo>
                  <a:pt x="302" y="137"/>
                </a:lnTo>
                <a:lnTo>
                  <a:pt x="302" y="133"/>
                </a:lnTo>
                <a:close/>
                <a:moveTo>
                  <a:pt x="332" y="133"/>
                </a:moveTo>
                <a:lnTo>
                  <a:pt x="350" y="133"/>
                </a:lnTo>
                <a:lnTo>
                  <a:pt x="350" y="137"/>
                </a:lnTo>
                <a:lnTo>
                  <a:pt x="332" y="137"/>
                </a:lnTo>
                <a:lnTo>
                  <a:pt x="332" y="133"/>
                </a:lnTo>
                <a:close/>
                <a:moveTo>
                  <a:pt x="363" y="133"/>
                </a:moveTo>
                <a:lnTo>
                  <a:pt x="380" y="133"/>
                </a:lnTo>
                <a:lnTo>
                  <a:pt x="380" y="137"/>
                </a:lnTo>
                <a:lnTo>
                  <a:pt x="363" y="137"/>
                </a:lnTo>
                <a:lnTo>
                  <a:pt x="363" y="133"/>
                </a:lnTo>
                <a:close/>
                <a:moveTo>
                  <a:pt x="393" y="133"/>
                </a:moveTo>
                <a:lnTo>
                  <a:pt x="410" y="133"/>
                </a:lnTo>
                <a:lnTo>
                  <a:pt x="410" y="137"/>
                </a:lnTo>
                <a:lnTo>
                  <a:pt x="393" y="137"/>
                </a:lnTo>
                <a:lnTo>
                  <a:pt x="393" y="133"/>
                </a:lnTo>
                <a:close/>
                <a:moveTo>
                  <a:pt x="423" y="133"/>
                </a:moveTo>
                <a:lnTo>
                  <a:pt x="440" y="133"/>
                </a:lnTo>
                <a:lnTo>
                  <a:pt x="440" y="137"/>
                </a:lnTo>
                <a:lnTo>
                  <a:pt x="423" y="137"/>
                </a:lnTo>
                <a:lnTo>
                  <a:pt x="423" y="133"/>
                </a:lnTo>
                <a:close/>
                <a:moveTo>
                  <a:pt x="453" y="133"/>
                </a:moveTo>
                <a:lnTo>
                  <a:pt x="470" y="133"/>
                </a:lnTo>
                <a:lnTo>
                  <a:pt x="470" y="137"/>
                </a:lnTo>
                <a:lnTo>
                  <a:pt x="453" y="137"/>
                </a:lnTo>
                <a:lnTo>
                  <a:pt x="453" y="133"/>
                </a:lnTo>
                <a:close/>
                <a:moveTo>
                  <a:pt x="483" y="133"/>
                </a:moveTo>
                <a:lnTo>
                  <a:pt x="501" y="133"/>
                </a:lnTo>
                <a:lnTo>
                  <a:pt x="501" y="137"/>
                </a:lnTo>
                <a:lnTo>
                  <a:pt x="483" y="137"/>
                </a:lnTo>
                <a:lnTo>
                  <a:pt x="483" y="133"/>
                </a:lnTo>
                <a:close/>
                <a:moveTo>
                  <a:pt x="514" y="133"/>
                </a:moveTo>
                <a:lnTo>
                  <a:pt x="531" y="133"/>
                </a:lnTo>
                <a:lnTo>
                  <a:pt x="531" y="137"/>
                </a:lnTo>
                <a:lnTo>
                  <a:pt x="514" y="137"/>
                </a:lnTo>
                <a:lnTo>
                  <a:pt x="514" y="133"/>
                </a:lnTo>
                <a:close/>
                <a:moveTo>
                  <a:pt x="544" y="133"/>
                </a:moveTo>
                <a:lnTo>
                  <a:pt x="561" y="133"/>
                </a:lnTo>
                <a:lnTo>
                  <a:pt x="561" y="137"/>
                </a:lnTo>
                <a:lnTo>
                  <a:pt x="544" y="137"/>
                </a:lnTo>
                <a:lnTo>
                  <a:pt x="544" y="133"/>
                </a:lnTo>
                <a:close/>
                <a:moveTo>
                  <a:pt x="574" y="133"/>
                </a:moveTo>
                <a:lnTo>
                  <a:pt x="591" y="133"/>
                </a:lnTo>
                <a:lnTo>
                  <a:pt x="591" y="137"/>
                </a:lnTo>
                <a:lnTo>
                  <a:pt x="574" y="137"/>
                </a:lnTo>
                <a:lnTo>
                  <a:pt x="574" y="133"/>
                </a:lnTo>
                <a:close/>
                <a:moveTo>
                  <a:pt x="604" y="133"/>
                </a:moveTo>
                <a:lnTo>
                  <a:pt x="622" y="133"/>
                </a:lnTo>
                <a:lnTo>
                  <a:pt x="622" y="137"/>
                </a:lnTo>
                <a:lnTo>
                  <a:pt x="604" y="137"/>
                </a:lnTo>
                <a:lnTo>
                  <a:pt x="604" y="133"/>
                </a:lnTo>
                <a:close/>
                <a:moveTo>
                  <a:pt x="635" y="133"/>
                </a:moveTo>
                <a:lnTo>
                  <a:pt x="652" y="133"/>
                </a:lnTo>
                <a:lnTo>
                  <a:pt x="652" y="137"/>
                </a:lnTo>
                <a:lnTo>
                  <a:pt x="635" y="137"/>
                </a:lnTo>
                <a:lnTo>
                  <a:pt x="635" y="133"/>
                </a:lnTo>
                <a:close/>
                <a:moveTo>
                  <a:pt x="665" y="133"/>
                </a:moveTo>
                <a:lnTo>
                  <a:pt x="682" y="133"/>
                </a:lnTo>
                <a:lnTo>
                  <a:pt x="682" y="137"/>
                </a:lnTo>
                <a:lnTo>
                  <a:pt x="665" y="137"/>
                </a:lnTo>
                <a:lnTo>
                  <a:pt x="665" y="133"/>
                </a:lnTo>
                <a:close/>
                <a:moveTo>
                  <a:pt x="695" y="133"/>
                </a:moveTo>
                <a:lnTo>
                  <a:pt x="712" y="133"/>
                </a:lnTo>
                <a:lnTo>
                  <a:pt x="712" y="137"/>
                </a:lnTo>
                <a:lnTo>
                  <a:pt x="695" y="137"/>
                </a:lnTo>
                <a:lnTo>
                  <a:pt x="695" y="133"/>
                </a:lnTo>
                <a:close/>
                <a:moveTo>
                  <a:pt x="725" y="133"/>
                </a:moveTo>
                <a:lnTo>
                  <a:pt x="743" y="133"/>
                </a:lnTo>
                <a:lnTo>
                  <a:pt x="743" y="137"/>
                </a:lnTo>
                <a:lnTo>
                  <a:pt x="725" y="137"/>
                </a:lnTo>
                <a:lnTo>
                  <a:pt x="725" y="133"/>
                </a:lnTo>
                <a:close/>
                <a:moveTo>
                  <a:pt x="756" y="133"/>
                </a:moveTo>
                <a:lnTo>
                  <a:pt x="773" y="133"/>
                </a:lnTo>
                <a:lnTo>
                  <a:pt x="773" y="137"/>
                </a:lnTo>
                <a:lnTo>
                  <a:pt x="756" y="137"/>
                </a:lnTo>
                <a:lnTo>
                  <a:pt x="756" y="133"/>
                </a:lnTo>
                <a:close/>
                <a:moveTo>
                  <a:pt x="786" y="133"/>
                </a:moveTo>
                <a:lnTo>
                  <a:pt x="803" y="133"/>
                </a:lnTo>
                <a:lnTo>
                  <a:pt x="803" y="137"/>
                </a:lnTo>
                <a:lnTo>
                  <a:pt x="786" y="137"/>
                </a:lnTo>
                <a:lnTo>
                  <a:pt x="786" y="133"/>
                </a:lnTo>
                <a:close/>
                <a:moveTo>
                  <a:pt x="816" y="133"/>
                </a:moveTo>
                <a:lnTo>
                  <a:pt x="833" y="133"/>
                </a:lnTo>
                <a:lnTo>
                  <a:pt x="833" y="137"/>
                </a:lnTo>
                <a:lnTo>
                  <a:pt x="816" y="137"/>
                </a:lnTo>
                <a:lnTo>
                  <a:pt x="816" y="133"/>
                </a:lnTo>
                <a:close/>
                <a:moveTo>
                  <a:pt x="846" y="133"/>
                </a:moveTo>
                <a:lnTo>
                  <a:pt x="863" y="133"/>
                </a:lnTo>
                <a:lnTo>
                  <a:pt x="863" y="137"/>
                </a:lnTo>
                <a:lnTo>
                  <a:pt x="846" y="137"/>
                </a:lnTo>
                <a:lnTo>
                  <a:pt x="846" y="133"/>
                </a:lnTo>
                <a:close/>
                <a:moveTo>
                  <a:pt x="876" y="133"/>
                </a:moveTo>
                <a:lnTo>
                  <a:pt x="894" y="133"/>
                </a:lnTo>
                <a:lnTo>
                  <a:pt x="894" y="137"/>
                </a:lnTo>
                <a:lnTo>
                  <a:pt x="876" y="137"/>
                </a:lnTo>
                <a:lnTo>
                  <a:pt x="876" y="133"/>
                </a:lnTo>
                <a:close/>
                <a:moveTo>
                  <a:pt x="907" y="133"/>
                </a:moveTo>
                <a:lnTo>
                  <a:pt x="924" y="133"/>
                </a:lnTo>
                <a:lnTo>
                  <a:pt x="924" y="137"/>
                </a:lnTo>
                <a:lnTo>
                  <a:pt x="907" y="137"/>
                </a:lnTo>
                <a:lnTo>
                  <a:pt x="907" y="133"/>
                </a:lnTo>
                <a:close/>
                <a:moveTo>
                  <a:pt x="937" y="133"/>
                </a:moveTo>
                <a:lnTo>
                  <a:pt x="954" y="133"/>
                </a:lnTo>
                <a:lnTo>
                  <a:pt x="954" y="137"/>
                </a:lnTo>
                <a:lnTo>
                  <a:pt x="937" y="137"/>
                </a:lnTo>
                <a:lnTo>
                  <a:pt x="937" y="133"/>
                </a:lnTo>
                <a:close/>
                <a:moveTo>
                  <a:pt x="967" y="133"/>
                </a:moveTo>
                <a:lnTo>
                  <a:pt x="984" y="133"/>
                </a:lnTo>
                <a:lnTo>
                  <a:pt x="984" y="137"/>
                </a:lnTo>
                <a:lnTo>
                  <a:pt x="967" y="137"/>
                </a:lnTo>
                <a:lnTo>
                  <a:pt x="967" y="133"/>
                </a:lnTo>
                <a:close/>
                <a:moveTo>
                  <a:pt x="997" y="133"/>
                </a:moveTo>
                <a:lnTo>
                  <a:pt x="1015" y="133"/>
                </a:lnTo>
                <a:lnTo>
                  <a:pt x="1015" y="137"/>
                </a:lnTo>
                <a:lnTo>
                  <a:pt x="997" y="137"/>
                </a:lnTo>
                <a:lnTo>
                  <a:pt x="997" y="133"/>
                </a:lnTo>
                <a:close/>
                <a:moveTo>
                  <a:pt x="1028" y="133"/>
                </a:moveTo>
                <a:lnTo>
                  <a:pt x="1045" y="133"/>
                </a:lnTo>
                <a:lnTo>
                  <a:pt x="1045" y="137"/>
                </a:lnTo>
                <a:lnTo>
                  <a:pt x="1028" y="137"/>
                </a:lnTo>
                <a:lnTo>
                  <a:pt x="1028" y="133"/>
                </a:lnTo>
                <a:close/>
                <a:moveTo>
                  <a:pt x="1058" y="133"/>
                </a:moveTo>
                <a:lnTo>
                  <a:pt x="1075" y="133"/>
                </a:lnTo>
                <a:lnTo>
                  <a:pt x="1075" y="137"/>
                </a:lnTo>
                <a:lnTo>
                  <a:pt x="1058" y="137"/>
                </a:lnTo>
                <a:lnTo>
                  <a:pt x="1058" y="133"/>
                </a:lnTo>
                <a:close/>
                <a:moveTo>
                  <a:pt x="1088" y="133"/>
                </a:moveTo>
                <a:lnTo>
                  <a:pt x="1105" y="133"/>
                </a:lnTo>
                <a:lnTo>
                  <a:pt x="1105" y="137"/>
                </a:lnTo>
                <a:lnTo>
                  <a:pt x="1088" y="137"/>
                </a:lnTo>
                <a:lnTo>
                  <a:pt x="1088" y="133"/>
                </a:lnTo>
                <a:close/>
                <a:moveTo>
                  <a:pt x="1118" y="133"/>
                </a:moveTo>
                <a:lnTo>
                  <a:pt x="1136" y="133"/>
                </a:lnTo>
                <a:lnTo>
                  <a:pt x="1136" y="137"/>
                </a:lnTo>
                <a:lnTo>
                  <a:pt x="1118" y="137"/>
                </a:lnTo>
                <a:lnTo>
                  <a:pt x="1118" y="133"/>
                </a:lnTo>
                <a:close/>
                <a:moveTo>
                  <a:pt x="1149" y="133"/>
                </a:moveTo>
                <a:lnTo>
                  <a:pt x="1166" y="133"/>
                </a:lnTo>
                <a:lnTo>
                  <a:pt x="1166" y="137"/>
                </a:lnTo>
                <a:lnTo>
                  <a:pt x="1149" y="137"/>
                </a:lnTo>
                <a:lnTo>
                  <a:pt x="1149" y="133"/>
                </a:lnTo>
                <a:close/>
                <a:moveTo>
                  <a:pt x="1179" y="133"/>
                </a:moveTo>
                <a:lnTo>
                  <a:pt x="1196" y="133"/>
                </a:lnTo>
                <a:lnTo>
                  <a:pt x="1196" y="137"/>
                </a:lnTo>
                <a:lnTo>
                  <a:pt x="1179" y="137"/>
                </a:lnTo>
                <a:lnTo>
                  <a:pt x="1179" y="133"/>
                </a:lnTo>
                <a:close/>
                <a:moveTo>
                  <a:pt x="1209" y="133"/>
                </a:moveTo>
                <a:lnTo>
                  <a:pt x="1226" y="133"/>
                </a:lnTo>
                <a:lnTo>
                  <a:pt x="1226" y="137"/>
                </a:lnTo>
                <a:lnTo>
                  <a:pt x="1209" y="137"/>
                </a:lnTo>
                <a:lnTo>
                  <a:pt x="1209" y="133"/>
                </a:lnTo>
                <a:close/>
                <a:moveTo>
                  <a:pt x="1239" y="133"/>
                </a:moveTo>
                <a:lnTo>
                  <a:pt x="1256" y="133"/>
                </a:lnTo>
                <a:lnTo>
                  <a:pt x="1256" y="137"/>
                </a:lnTo>
                <a:lnTo>
                  <a:pt x="1239" y="137"/>
                </a:lnTo>
                <a:lnTo>
                  <a:pt x="1239" y="133"/>
                </a:lnTo>
                <a:close/>
                <a:moveTo>
                  <a:pt x="1269" y="133"/>
                </a:moveTo>
                <a:lnTo>
                  <a:pt x="1287" y="133"/>
                </a:lnTo>
                <a:lnTo>
                  <a:pt x="1287" y="137"/>
                </a:lnTo>
                <a:lnTo>
                  <a:pt x="1269" y="137"/>
                </a:lnTo>
                <a:lnTo>
                  <a:pt x="1269" y="133"/>
                </a:lnTo>
                <a:close/>
                <a:moveTo>
                  <a:pt x="1300" y="133"/>
                </a:moveTo>
                <a:lnTo>
                  <a:pt x="1317" y="133"/>
                </a:lnTo>
                <a:lnTo>
                  <a:pt x="1317" y="137"/>
                </a:lnTo>
                <a:lnTo>
                  <a:pt x="1300" y="137"/>
                </a:lnTo>
                <a:lnTo>
                  <a:pt x="1300" y="133"/>
                </a:lnTo>
                <a:close/>
                <a:moveTo>
                  <a:pt x="1330" y="133"/>
                </a:moveTo>
                <a:lnTo>
                  <a:pt x="1347" y="133"/>
                </a:lnTo>
                <a:lnTo>
                  <a:pt x="1347" y="137"/>
                </a:lnTo>
                <a:lnTo>
                  <a:pt x="1330" y="137"/>
                </a:lnTo>
                <a:lnTo>
                  <a:pt x="1330" y="133"/>
                </a:lnTo>
                <a:close/>
                <a:moveTo>
                  <a:pt x="1360" y="133"/>
                </a:moveTo>
                <a:lnTo>
                  <a:pt x="1377" y="133"/>
                </a:lnTo>
                <a:lnTo>
                  <a:pt x="1377" y="137"/>
                </a:lnTo>
                <a:lnTo>
                  <a:pt x="1360" y="137"/>
                </a:lnTo>
                <a:lnTo>
                  <a:pt x="1360" y="133"/>
                </a:lnTo>
                <a:close/>
                <a:moveTo>
                  <a:pt x="1390" y="133"/>
                </a:moveTo>
                <a:lnTo>
                  <a:pt x="1408" y="133"/>
                </a:lnTo>
                <a:lnTo>
                  <a:pt x="1408" y="137"/>
                </a:lnTo>
                <a:lnTo>
                  <a:pt x="1390" y="137"/>
                </a:lnTo>
                <a:lnTo>
                  <a:pt x="1390" y="133"/>
                </a:lnTo>
                <a:close/>
                <a:moveTo>
                  <a:pt x="1421" y="133"/>
                </a:moveTo>
                <a:lnTo>
                  <a:pt x="1438" y="133"/>
                </a:lnTo>
                <a:lnTo>
                  <a:pt x="1438" y="137"/>
                </a:lnTo>
                <a:lnTo>
                  <a:pt x="1421" y="137"/>
                </a:lnTo>
                <a:lnTo>
                  <a:pt x="1421" y="133"/>
                </a:lnTo>
                <a:close/>
                <a:moveTo>
                  <a:pt x="1451" y="133"/>
                </a:moveTo>
                <a:lnTo>
                  <a:pt x="1468" y="133"/>
                </a:lnTo>
                <a:lnTo>
                  <a:pt x="1468" y="137"/>
                </a:lnTo>
                <a:lnTo>
                  <a:pt x="1451" y="137"/>
                </a:lnTo>
                <a:lnTo>
                  <a:pt x="1451" y="133"/>
                </a:lnTo>
                <a:close/>
                <a:moveTo>
                  <a:pt x="1481" y="133"/>
                </a:moveTo>
                <a:lnTo>
                  <a:pt x="1498" y="133"/>
                </a:lnTo>
                <a:lnTo>
                  <a:pt x="1498" y="137"/>
                </a:lnTo>
                <a:lnTo>
                  <a:pt x="1481" y="137"/>
                </a:lnTo>
                <a:lnTo>
                  <a:pt x="1481" y="133"/>
                </a:lnTo>
                <a:close/>
                <a:moveTo>
                  <a:pt x="1511" y="133"/>
                </a:moveTo>
                <a:lnTo>
                  <a:pt x="1529" y="133"/>
                </a:lnTo>
                <a:lnTo>
                  <a:pt x="1529" y="137"/>
                </a:lnTo>
                <a:lnTo>
                  <a:pt x="1511" y="137"/>
                </a:lnTo>
                <a:lnTo>
                  <a:pt x="1511" y="133"/>
                </a:lnTo>
                <a:close/>
                <a:moveTo>
                  <a:pt x="1542" y="133"/>
                </a:moveTo>
                <a:lnTo>
                  <a:pt x="1559" y="133"/>
                </a:lnTo>
                <a:lnTo>
                  <a:pt x="1559" y="137"/>
                </a:lnTo>
                <a:lnTo>
                  <a:pt x="1542" y="137"/>
                </a:lnTo>
                <a:lnTo>
                  <a:pt x="1542" y="133"/>
                </a:lnTo>
                <a:close/>
                <a:moveTo>
                  <a:pt x="1572" y="133"/>
                </a:moveTo>
                <a:lnTo>
                  <a:pt x="1589" y="133"/>
                </a:lnTo>
                <a:lnTo>
                  <a:pt x="1589" y="137"/>
                </a:lnTo>
                <a:lnTo>
                  <a:pt x="1572" y="137"/>
                </a:lnTo>
                <a:lnTo>
                  <a:pt x="1572" y="133"/>
                </a:lnTo>
                <a:close/>
                <a:moveTo>
                  <a:pt x="1602" y="133"/>
                </a:moveTo>
                <a:lnTo>
                  <a:pt x="1619" y="133"/>
                </a:lnTo>
                <a:lnTo>
                  <a:pt x="1619" y="137"/>
                </a:lnTo>
                <a:lnTo>
                  <a:pt x="1602" y="137"/>
                </a:lnTo>
                <a:lnTo>
                  <a:pt x="1602" y="133"/>
                </a:lnTo>
                <a:close/>
                <a:moveTo>
                  <a:pt x="1632" y="133"/>
                </a:moveTo>
                <a:lnTo>
                  <a:pt x="1650" y="133"/>
                </a:lnTo>
                <a:lnTo>
                  <a:pt x="1650" y="137"/>
                </a:lnTo>
                <a:lnTo>
                  <a:pt x="1632" y="137"/>
                </a:lnTo>
                <a:lnTo>
                  <a:pt x="1632" y="133"/>
                </a:lnTo>
                <a:close/>
                <a:moveTo>
                  <a:pt x="1662" y="133"/>
                </a:moveTo>
                <a:lnTo>
                  <a:pt x="1680" y="133"/>
                </a:lnTo>
                <a:lnTo>
                  <a:pt x="1680" y="137"/>
                </a:lnTo>
                <a:lnTo>
                  <a:pt x="1662" y="137"/>
                </a:lnTo>
                <a:lnTo>
                  <a:pt x="1662" y="133"/>
                </a:lnTo>
                <a:close/>
                <a:moveTo>
                  <a:pt x="1693" y="133"/>
                </a:moveTo>
                <a:lnTo>
                  <a:pt x="1710" y="133"/>
                </a:lnTo>
                <a:lnTo>
                  <a:pt x="1710" y="137"/>
                </a:lnTo>
                <a:lnTo>
                  <a:pt x="1693" y="137"/>
                </a:lnTo>
                <a:lnTo>
                  <a:pt x="1693" y="133"/>
                </a:lnTo>
                <a:close/>
                <a:moveTo>
                  <a:pt x="1723" y="133"/>
                </a:moveTo>
                <a:lnTo>
                  <a:pt x="1740" y="133"/>
                </a:lnTo>
                <a:lnTo>
                  <a:pt x="1740" y="137"/>
                </a:lnTo>
                <a:lnTo>
                  <a:pt x="1723" y="137"/>
                </a:lnTo>
                <a:lnTo>
                  <a:pt x="1723" y="133"/>
                </a:lnTo>
                <a:close/>
                <a:moveTo>
                  <a:pt x="1753" y="133"/>
                </a:moveTo>
                <a:lnTo>
                  <a:pt x="1770" y="133"/>
                </a:lnTo>
                <a:lnTo>
                  <a:pt x="1770" y="137"/>
                </a:lnTo>
                <a:lnTo>
                  <a:pt x="1753" y="137"/>
                </a:lnTo>
                <a:lnTo>
                  <a:pt x="1753" y="133"/>
                </a:lnTo>
                <a:close/>
                <a:moveTo>
                  <a:pt x="1783" y="133"/>
                </a:moveTo>
                <a:lnTo>
                  <a:pt x="1801" y="133"/>
                </a:lnTo>
                <a:lnTo>
                  <a:pt x="1801" y="137"/>
                </a:lnTo>
                <a:lnTo>
                  <a:pt x="1783" y="137"/>
                </a:lnTo>
                <a:lnTo>
                  <a:pt x="1783" y="133"/>
                </a:lnTo>
                <a:close/>
                <a:moveTo>
                  <a:pt x="1814" y="133"/>
                </a:moveTo>
                <a:lnTo>
                  <a:pt x="1821" y="133"/>
                </a:lnTo>
                <a:lnTo>
                  <a:pt x="1821" y="137"/>
                </a:lnTo>
                <a:lnTo>
                  <a:pt x="1814" y="137"/>
                </a:lnTo>
                <a:lnTo>
                  <a:pt x="1814" y="133"/>
                </a:lnTo>
                <a:close/>
                <a:moveTo>
                  <a:pt x="0" y="0"/>
                </a:moveTo>
                <a:lnTo>
                  <a:pt x="17" y="0"/>
                </a:lnTo>
                <a:lnTo>
                  <a:pt x="17" y="4"/>
                </a:lnTo>
                <a:lnTo>
                  <a:pt x="0" y="4"/>
                </a:lnTo>
                <a:lnTo>
                  <a:pt x="0" y="0"/>
                </a:lnTo>
                <a:close/>
                <a:moveTo>
                  <a:pt x="30" y="0"/>
                </a:moveTo>
                <a:lnTo>
                  <a:pt x="47" y="0"/>
                </a:lnTo>
                <a:lnTo>
                  <a:pt x="47" y="4"/>
                </a:lnTo>
                <a:lnTo>
                  <a:pt x="30" y="4"/>
                </a:lnTo>
                <a:lnTo>
                  <a:pt x="30" y="0"/>
                </a:lnTo>
                <a:close/>
                <a:moveTo>
                  <a:pt x="60" y="0"/>
                </a:moveTo>
                <a:lnTo>
                  <a:pt x="77" y="0"/>
                </a:lnTo>
                <a:lnTo>
                  <a:pt x="77" y="4"/>
                </a:lnTo>
                <a:lnTo>
                  <a:pt x="60" y="4"/>
                </a:lnTo>
                <a:lnTo>
                  <a:pt x="60" y="0"/>
                </a:lnTo>
                <a:close/>
                <a:moveTo>
                  <a:pt x="90" y="0"/>
                </a:moveTo>
                <a:lnTo>
                  <a:pt x="108" y="0"/>
                </a:lnTo>
                <a:lnTo>
                  <a:pt x="108" y="4"/>
                </a:lnTo>
                <a:lnTo>
                  <a:pt x="90" y="4"/>
                </a:lnTo>
                <a:lnTo>
                  <a:pt x="90" y="0"/>
                </a:lnTo>
                <a:close/>
                <a:moveTo>
                  <a:pt x="121" y="0"/>
                </a:moveTo>
                <a:lnTo>
                  <a:pt x="138" y="0"/>
                </a:lnTo>
                <a:lnTo>
                  <a:pt x="138" y="4"/>
                </a:lnTo>
                <a:lnTo>
                  <a:pt x="121" y="4"/>
                </a:lnTo>
                <a:lnTo>
                  <a:pt x="121" y="0"/>
                </a:lnTo>
                <a:close/>
                <a:moveTo>
                  <a:pt x="151" y="0"/>
                </a:moveTo>
                <a:lnTo>
                  <a:pt x="168" y="0"/>
                </a:lnTo>
                <a:lnTo>
                  <a:pt x="168" y="4"/>
                </a:lnTo>
                <a:lnTo>
                  <a:pt x="151" y="4"/>
                </a:lnTo>
                <a:lnTo>
                  <a:pt x="151" y="0"/>
                </a:lnTo>
                <a:close/>
                <a:moveTo>
                  <a:pt x="181" y="0"/>
                </a:moveTo>
                <a:lnTo>
                  <a:pt x="198" y="0"/>
                </a:lnTo>
                <a:lnTo>
                  <a:pt x="198" y="4"/>
                </a:lnTo>
                <a:lnTo>
                  <a:pt x="181" y="4"/>
                </a:lnTo>
                <a:lnTo>
                  <a:pt x="181" y="0"/>
                </a:lnTo>
                <a:close/>
                <a:moveTo>
                  <a:pt x="211" y="0"/>
                </a:moveTo>
                <a:lnTo>
                  <a:pt x="229" y="0"/>
                </a:lnTo>
                <a:lnTo>
                  <a:pt x="229" y="4"/>
                </a:lnTo>
                <a:lnTo>
                  <a:pt x="211" y="4"/>
                </a:lnTo>
                <a:lnTo>
                  <a:pt x="211" y="0"/>
                </a:lnTo>
                <a:close/>
                <a:moveTo>
                  <a:pt x="242" y="0"/>
                </a:moveTo>
                <a:lnTo>
                  <a:pt x="259" y="0"/>
                </a:lnTo>
                <a:lnTo>
                  <a:pt x="259" y="4"/>
                </a:lnTo>
                <a:lnTo>
                  <a:pt x="242" y="4"/>
                </a:lnTo>
                <a:lnTo>
                  <a:pt x="242" y="0"/>
                </a:lnTo>
                <a:close/>
                <a:moveTo>
                  <a:pt x="272" y="0"/>
                </a:moveTo>
                <a:lnTo>
                  <a:pt x="289" y="0"/>
                </a:lnTo>
                <a:lnTo>
                  <a:pt x="289" y="4"/>
                </a:lnTo>
                <a:lnTo>
                  <a:pt x="272" y="4"/>
                </a:lnTo>
                <a:lnTo>
                  <a:pt x="272" y="0"/>
                </a:lnTo>
                <a:close/>
                <a:moveTo>
                  <a:pt x="302" y="0"/>
                </a:moveTo>
                <a:lnTo>
                  <a:pt x="319" y="0"/>
                </a:lnTo>
                <a:lnTo>
                  <a:pt x="319" y="4"/>
                </a:lnTo>
                <a:lnTo>
                  <a:pt x="302" y="4"/>
                </a:lnTo>
                <a:lnTo>
                  <a:pt x="302" y="0"/>
                </a:lnTo>
                <a:close/>
                <a:moveTo>
                  <a:pt x="332" y="0"/>
                </a:moveTo>
                <a:lnTo>
                  <a:pt x="350" y="0"/>
                </a:lnTo>
                <a:lnTo>
                  <a:pt x="350" y="4"/>
                </a:lnTo>
                <a:lnTo>
                  <a:pt x="332" y="4"/>
                </a:lnTo>
                <a:lnTo>
                  <a:pt x="332" y="0"/>
                </a:lnTo>
                <a:close/>
                <a:moveTo>
                  <a:pt x="363" y="0"/>
                </a:moveTo>
                <a:lnTo>
                  <a:pt x="380" y="0"/>
                </a:lnTo>
                <a:lnTo>
                  <a:pt x="380" y="4"/>
                </a:lnTo>
                <a:lnTo>
                  <a:pt x="363" y="4"/>
                </a:lnTo>
                <a:lnTo>
                  <a:pt x="363" y="0"/>
                </a:lnTo>
                <a:close/>
                <a:moveTo>
                  <a:pt x="393" y="0"/>
                </a:moveTo>
                <a:lnTo>
                  <a:pt x="410" y="0"/>
                </a:lnTo>
                <a:lnTo>
                  <a:pt x="410" y="4"/>
                </a:lnTo>
                <a:lnTo>
                  <a:pt x="393" y="4"/>
                </a:lnTo>
                <a:lnTo>
                  <a:pt x="393" y="0"/>
                </a:lnTo>
                <a:close/>
                <a:moveTo>
                  <a:pt x="423" y="0"/>
                </a:moveTo>
                <a:lnTo>
                  <a:pt x="440" y="0"/>
                </a:lnTo>
                <a:lnTo>
                  <a:pt x="440" y="4"/>
                </a:lnTo>
                <a:lnTo>
                  <a:pt x="423" y="4"/>
                </a:lnTo>
                <a:lnTo>
                  <a:pt x="423" y="0"/>
                </a:lnTo>
                <a:close/>
                <a:moveTo>
                  <a:pt x="453" y="0"/>
                </a:moveTo>
                <a:lnTo>
                  <a:pt x="470" y="0"/>
                </a:lnTo>
                <a:lnTo>
                  <a:pt x="470" y="4"/>
                </a:lnTo>
                <a:lnTo>
                  <a:pt x="453" y="4"/>
                </a:lnTo>
                <a:lnTo>
                  <a:pt x="453" y="0"/>
                </a:lnTo>
                <a:close/>
                <a:moveTo>
                  <a:pt x="483" y="0"/>
                </a:moveTo>
                <a:lnTo>
                  <a:pt x="501" y="0"/>
                </a:lnTo>
                <a:lnTo>
                  <a:pt x="501" y="4"/>
                </a:lnTo>
                <a:lnTo>
                  <a:pt x="483" y="4"/>
                </a:lnTo>
                <a:lnTo>
                  <a:pt x="483" y="0"/>
                </a:lnTo>
                <a:close/>
                <a:moveTo>
                  <a:pt x="514" y="0"/>
                </a:moveTo>
                <a:lnTo>
                  <a:pt x="531" y="0"/>
                </a:lnTo>
                <a:lnTo>
                  <a:pt x="531" y="4"/>
                </a:lnTo>
                <a:lnTo>
                  <a:pt x="514" y="4"/>
                </a:lnTo>
                <a:lnTo>
                  <a:pt x="514" y="0"/>
                </a:lnTo>
                <a:close/>
                <a:moveTo>
                  <a:pt x="544" y="0"/>
                </a:moveTo>
                <a:lnTo>
                  <a:pt x="561" y="0"/>
                </a:lnTo>
                <a:lnTo>
                  <a:pt x="561" y="4"/>
                </a:lnTo>
                <a:lnTo>
                  <a:pt x="544" y="4"/>
                </a:lnTo>
                <a:lnTo>
                  <a:pt x="544" y="0"/>
                </a:lnTo>
                <a:close/>
                <a:moveTo>
                  <a:pt x="574" y="0"/>
                </a:moveTo>
                <a:lnTo>
                  <a:pt x="591" y="0"/>
                </a:lnTo>
                <a:lnTo>
                  <a:pt x="591" y="4"/>
                </a:lnTo>
                <a:lnTo>
                  <a:pt x="574" y="4"/>
                </a:lnTo>
                <a:lnTo>
                  <a:pt x="574" y="0"/>
                </a:lnTo>
                <a:close/>
                <a:moveTo>
                  <a:pt x="604" y="0"/>
                </a:moveTo>
                <a:lnTo>
                  <a:pt x="622" y="0"/>
                </a:lnTo>
                <a:lnTo>
                  <a:pt x="622" y="4"/>
                </a:lnTo>
                <a:lnTo>
                  <a:pt x="604" y="4"/>
                </a:lnTo>
                <a:lnTo>
                  <a:pt x="604" y="0"/>
                </a:lnTo>
                <a:close/>
                <a:moveTo>
                  <a:pt x="635" y="0"/>
                </a:moveTo>
                <a:lnTo>
                  <a:pt x="652" y="0"/>
                </a:lnTo>
                <a:lnTo>
                  <a:pt x="652" y="4"/>
                </a:lnTo>
                <a:lnTo>
                  <a:pt x="635" y="4"/>
                </a:lnTo>
                <a:lnTo>
                  <a:pt x="635" y="0"/>
                </a:lnTo>
                <a:close/>
                <a:moveTo>
                  <a:pt x="665" y="0"/>
                </a:moveTo>
                <a:lnTo>
                  <a:pt x="682" y="0"/>
                </a:lnTo>
                <a:lnTo>
                  <a:pt x="682" y="4"/>
                </a:lnTo>
                <a:lnTo>
                  <a:pt x="665" y="4"/>
                </a:lnTo>
                <a:lnTo>
                  <a:pt x="665" y="0"/>
                </a:lnTo>
                <a:close/>
                <a:moveTo>
                  <a:pt x="695" y="0"/>
                </a:moveTo>
                <a:lnTo>
                  <a:pt x="712" y="0"/>
                </a:lnTo>
                <a:lnTo>
                  <a:pt x="712" y="4"/>
                </a:lnTo>
                <a:lnTo>
                  <a:pt x="695" y="4"/>
                </a:lnTo>
                <a:lnTo>
                  <a:pt x="695" y="0"/>
                </a:lnTo>
                <a:close/>
                <a:moveTo>
                  <a:pt x="725" y="0"/>
                </a:moveTo>
                <a:lnTo>
                  <a:pt x="743" y="0"/>
                </a:lnTo>
                <a:lnTo>
                  <a:pt x="743" y="4"/>
                </a:lnTo>
                <a:lnTo>
                  <a:pt x="725" y="4"/>
                </a:lnTo>
                <a:lnTo>
                  <a:pt x="725" y="0"/>
                </a:lnTo>
                <a:close/>
                <a:moveTo>
                  <a:pt x="756" y="0"/>
                </a:moveTo>
                <a:lnTo>
                  <a:pt x="773" y="0"/>
                </a:lnTo>
                <a:lnTo>
                  <a:pt x="773" y="4"/>
                </a:lnTo>
                <a:lnTo>
                  <a:pt x="756" y="4"/>
                </a:lnTo>
                <a:lnTo>
                  <a:pt x="756" y="0"/>
                </a:lnTo>
                <a:close/>
                <a:moveTo>
                  <a:pt x="786" y="0"/>
                </a:moveTo>
                <a:lnTo>
                  <a:pt x="803" y="0"/>
                </a:lnTo>
                <a:lnTo>
                  <a:pt x="803" y="4"/>
                </a:lnTo>
                <a:lnTo>
                  <a:pt x="786" y="4"/>
                </a:lnTo>
                <a:lnTo>
                  <a:pt x="786" y="0"/>
                </a:lnTo>
                <a:close/>
                <a:moveTo>
                  <a:pt x="816" y="0"/>
                </a:moveTo>
                <a:lnTo>
                  <a:pt x="833" y="0"/>
                </a:lnTo>
                <a:lnTo>
                  <a:pt x="833" y="4"/>
                </a:lnTo>
                <a:lnTo>
                  <a:pt x="816" y="4"/>
                </a:lnTo>
                <a:lnTo>
                  <a:pt x="816" y="0"/>
                </a:lnTo>
                <a:close/>
                <a:moveTo>
                  <a:pt x="846" y="0"/>
                </a:moveTo>
                <a:lnTo>
                  <a:pt x="863" y="0"/>
                </a:lnTo>
                <a:lnTo>
                  <a:pt x="863" y="4"/>
                </a:lnTo>
                <a:lnTo>
                  <a:pt x="846" y="4"/>
                </a:lnTo>
                <a:lnTo>
                  <a:pt x="846" y="0"/>
                </a:lnTo>
                <a:close/>
                <a:moveTo>
                  <a:pt x="876" y="0"/>
                </a:moveTo>
                <a:lnTo>
                  <a:pt x="894" y="0"/>
                </a:lnTo>
                <a:lnTo>
                  <a:pt x="894" y="4"/>
                </a:lnTo>
                <a:lnTo>
                  <a:pt x="876" y="4"/>
                </a:lnTo>
                <a:lnTo>
                  <a:pt x="876" y="0"/>
                </a:lnTo>
                <a:close/>
                <a:moveTo>
                  <a:pt x="907" y="0"/>
                </a:moveTo>
                <a:lnTo>
                  <a:pt x="924" y="0"/>
                </a:lnTo>
                <a:lnTo>
                  <a:pt x="924" y="4"/>
                </a:lnTo>
                <a:lnTo>
                  <a:pt x="907" y="4"/>
                </a:lnTo>
                <a:lnTo>
                  <a:pt x="907" y="0"/>
                </a:lnTo>
                <a:close/>
                <a:moveTo>
                  <a:pt x="937" y="0"/>
                </a:moveTo>
                <a:lnTo>
                  <a:pt x="954" y="0"/>
                </a:lnTo>
                <a:lnTo>
                  <a:pt x="954" y="4"/>
                </a:lnTo>
                <a:lnTo>
                  <a:pt x="937" y="4"/>
                </a:lnTo>
                <a:lnTo>
                  <a:pt x="937" y="0"/>
                </a:lnTo>
                <a:close/>
                <a:moveTo>
                  <a:pt x="967" y="0"/>
                </a:moveTo>
                <a:lnTo>
                  <a:pt x="984" y="0"/>
                </a:lnTo>
                <a:lnTo>
                  <a:pt x="984" y="4"/>
                </a:lnTo>
                <a:lnTo>
                  <a:pt x="967" y="4"/>
                </a:lnTo>
                <a:lnTo>
                  <a:pt x="967" y="0"/>
                </a:lnTo>
                <a:close/>
                <a:moveTo>
                  <a:pt x="997" y="0"/>
                </a:moveTo>
                <a:lnTo>
                  <a:pt x="1015" y="0"/>
                </a:lnTo>
                <a:lnTo>
                  <a:pt x="1015" y="4"/>
                </a:lnTo>
                <a:lnTo>
                  <a:pt x="997" y="4"/>
                </a:lnTo>
                <a:lnTo>
                  <a:pt x="997" y="0"/>
                </a:lnTo>
                <a:close/>
                <a:moveTo>
                  <a:pt x="1028" y="0"/>
                </a:moveTo>
                <a:lnTo>
                  <a:pt x="1045" y="0"/>
                </a:lnTo>
                <a:lnTo>
                  <a:pt x="1045" y="4"/>
                </a:lnTo>
                <a:lnTo>
                  <a:pt x="1028" y="4"/>
                </a:lnTo>
                <a:lnTo>
                  <a:pt x="1028" y="0"/>
                </a:lnTo>
                <a:close/>
                <a:moveTo>
                  <a:pt x="1058" y="0"/>
                </a:moveTo>
                <a:lnTo>
                  <a:pt x="1075" y="0"/>
                </a:lnTo>
                <a:lnTo>
                  <a:pt x="1075" y="4"/>
                </a:lnTo>
                <a:lnTo>
                  <a:pt x="1058" y="4"/>
                </a:lnTo>
                <a:lnTo>
                  <a:pt x="1058" y="0"/>
                </a:lnTo>
                <a:close/>
                <a:moveTo>
                  <a:pt x="1088" y="0"/>
                </a:moveTo>
                <a:lnTo>
                  <a:pt x="1105" y="0"/>
                </a:lnTo>
                <a:lnTo>
                  <a:pt x="1105" y="4"/>
                </a:lnTo>
                <a:lnTo>
                  <a:pt x="1088" y="4"/>
                </a:lnTo>
                <a:lnTo>
                  <a:pt x="1088" y="0"/>
                </a:lnTo>
                <a:close/>
                <a:moveTo>
                  <a:pt x="1118" y="0"/>
                </a:moveTo>
                <a:lnTo>
                  <a:pt x="1136" y="0"/>
                </a:lnTo>
                <a:lnTo>
                  <a:pt x="1136" y="4"/>
                </a:lnTo>
                <a:lnTo>
                  <a:pt x="1118" y="4"/>
                </a:lnTo>
                <a:lnTo>
                  <a:pt x="1118" y="0"/>
                </a:lnTo>
                <a:close/>
                <a:moveTo>
                  <a:pt x="1149" y="0"/>
                </a:moveTo>
                <a:lnTo>
                  <a:pt x="1166" y="0"/>
                </a:lnTo>
                <a:lnTo>
                  <a:pt x="1166" y="4"/>
                </a:lnTo>
                <a:lnTo>
                  <a:pt x="1149" y="4"/>
                </a:lnTo>
                <a:lnTo>
                  <a:pt x="1149" y="0"/>
                </a:lnTo>
                <a:close/>
                <a:moveTo>
                  <a:pt x="1179" y="0"/>
                </a:moveTo>
                <a:lnTo>
                  <a:pt x="1196" y="0"/>
                </a:lnTo>
                <a:lnTo>
                  <a:pt x="1196" y="4"/>
                </a:lnTo>
                <a:lnTo>
                  <a:pt x="1179" y="4"/>
                </a:lnTo>
                <a:lnTo>
                  <a:pt x="1179" y="0"/>
                </a:lnTo>
                <a:close/>
                <a:moveTo>
                  <a:pt x="1209" y="0"/>
                </a:moveTo>
                <a:lnTo>
                  <a:pt x="1226" y="0"/>
                </a:lnTo>
                <a:lnTo>
                  <a:pt x="1226" y="4"/>
                </a:lnTo>
                <a:lnTo>
                  <a:pt x="1209" y="4"/>
                </a:lnTo>
                <a:lnTo>
                  <a:pt x="1209" y="0"/>
                </a:lnTo>
                <a:close/>
                <a:moveTo>
                  <a:pt x="1239" y="0"/>
                </a:moveTo>
                <a:lnTo>
                  <a:pt x="1256" y="0"/>
                </a:lnTo>
                <a:lnTo>
                  <a:pt x="1256" y="4"/>
                </a:lnTo>
                <a:lnTo>
                  <a:pt x="1239" y="4"/>
                </a:lnTo>
                <a:lnTo>
                  <a:pt x="1239" y="0"/>
                </a:lnTo>
                <a:close/>
                <a:moveTo>
                  <a:pt x="1269" y="0"/>
                </a:moveTo>
                <a:lnTo>
                  <a:pt x="1287" y="0"/>
                </a:lnTo>
                <a:lnTo>
                  <a:pt x="1287" y="4"/>
                </a:lnTo>
                <a:lnTo>
                  <a:pt x="1269" y="4"/>
                </a:lnTo>
                <a:lnTo>
                  <a:pt x="1269" y="0"/>
                </a:lnTo>
                <a:close/>
                <a:moveTo>
                  <a:pt x="1300" y="0"/>
                </a:moveTo>
                <a:lnTo>
                  <a:pt x="1317" y="0"/>
                </a:lnTo>
                <a:lnTo>
                  <a:pt x="1317" y="4"/>
                </a:lnTo>
                <a:lnTo>
                  <a:pt x="1300" y="4"/>
                </a:lnTo>
                <a:lnTo>
                  <a:pt x="1300" y="0"/>
                </a:lnTo>
                <a:close/>
                <a:moveTo>
                  <a:pt x="1330" y="0"/>
                </a:moveTo>
                <a:lnTo>
                  <a:pt x="1347" y="0"/>
                </a:lnTo>
                <a:lnTo>
                  <a:pt x="1347" y="4"/>
                </a:lnTo>
                <a:lnTo>
                  <a:pt x="1330" y="4"/>
                </a:lnTo>
                <a:lnTo>
                  <a:pt x="1330" y="0"/>
                </a:lnTo>
                <a:close/>
                <a:moveTo>
                  <a:pt x="1360" y="0"/>
                </a:moveTo>
                <a:lnTo>
                  <a:pt x="1377" y="0"/>
                </a:lnTo>
                <a:lnTo>
                  <a:pt x="1377" y="4"/>
                </a:lnTo>
                <a:lnTo>
                  <a:pt x="1360" y="4"/>
                </a:lnTo>
                <a:lnTo>
                  <a:pt x="1360" y="0"/>
                </a:lnTo>
                <a:close/>
                <a:moveTo>
                  <a:pt x="1390" y="0"/>
                </a:moveTo>
                <a:lnTo>
                  <a:pt x="1408" y="0"/>
                </a:lnTo>
                <a:lnTo>
                  <a:pt x="1408" y="4"/>
                </a:lnTo>
                <a:lnTo>
                  <a:pt x="1390" y="4"/>
                </a:lnTo>
                <a:lnTo>
                  <a:pt x="1390" y="0"/>
                </a:lnTo>
                <a:close/>
                <a:moveTo>
                  <a:pt x="1421" y="0"/>
                </a:moveTo>
                <a:lnTo>
                  <a:pt x="1438" y="0"/>
                </a:lnTo>
                <a:lnTo>
                  <a:pt x="1438" y="4"/>
                </a:lnTo>
                <a:lnTo>
                  <a:pt x="1421" y="4"/>
                </a:lnTo>
                <a:lnTo>
                  <a:pt x="1421" y="0"/>
                </a:lnTo>
                <a:close/>
                <a:moveTo>
                  <a:pt x="1451" y="0"/>
                </a:moveTo>
                <a:lnTo>
                  <a:pt x="1468" y="0"/>
                </a:lnTo>
                <a:lnTo>
                  <a:pt x="1468" y="4"/>
                </a:lnTo>
                <a:lnTo>
                  <a:pt x="1451" y="4"/>
                </a:lnTo>
                <a:lnTo>
                  <a:pt x="1451" y="0"/>
                </a:lnTo>
                <a:close/>
                <a:moveTo>
                  <a:pt x="1481" y="0"/>
                </a:moveTo>
                <a:lnTo>
                  <a:pt x="1498" y="0"/>
                </a:lnTo>
                <a:lnTo>
                  <a:pt x="1498" y="4"/>
                </a:lnTo>
                <a:lnTo>
                  <a:pt x="1481" y="4"/>
                </a:lnTo>
                <a:lnTo>
                  <a:pt x="1481" y="0"/>
                </a:lnTo>
                <a:close/>
                <a:moveTo>
                  <a:pt x="1511" y="0"/>
                </a:moveTo>
                <a:lnTo>
                  <a:pt x="1529" y="0"/>
                </a:lnTo>
                <a:lnTo>
                  <a:pt x="1529" y="4"/>
                </a:lnTo>
                <a:lnTo>
                  <a:pt x="1511" y="4"/>
                </a:lnTo>
                <a:lnTo>
                  <a:pt x="1511" y="0"/>
                </a:lnTo>
                <a:close/>
                <a:moveTo>
                  <a:pt x="1542" y="0"/>
                </a:moveTo>
                <a:lnTo>
                  <a:pt x="1559" y="0"/>
                </a:lnTo>
                <a:lnTo>
                  <a:pt x="1559" y="4"/>
                </a:lnTo>
                <a:lnTo>
                  <a:pt x="1542" y="4"/>
                </a:lnTo>
                <a:lnTo>
                  <a:pt x="1542" y="0"/>
                </a:lnTo>
                <a:close/>
                <a:moveTo>
                  <a:pt x="1572" y="0"/>
                </a:moveTo>
                <a:lnTo>
                  <a:pt x="1589" y="0"/>
                </a:lnTo>
                <a:lnTo>
                  <a:pt x="1589" y="4"/>
                </a:lnTo>
                <a:lnTo>
                  <a:pt x="1572" y="4"/>
                </a:lnTo>
                <a:lnTo>
                  <a:pt x="1572" y="0"/>
                </a:lnTo>
                <a:close/>
                <a:moveTo>
                  <a:pt x="1602" y="0"/>
                </a:moveTo>
                <a:lnTo>
                  <a:pt x="1619" y="0"/>
                </a:lnTo>
                <a:lnTo>
                  <a:pt x="1619" y="4"/>
                </a:lnTo>
                <a:lnTo>
                  <a:pt x="1602" y="4"/>
                </a:lnTo>
                <a:lnTo>
                  <a:pt x="1602" y="0"/>
                </a:lnTo>
                <a:close/>
                <a:moveTo>
                  <a:pt x="1632" y="0"/>
                </a:moveTo>
                <a:lnTo>
                  <a:pt x="1650" y="0"/>
                </a:lnTo>
                <a:lnTo>
                  <a:pt x="1650" y="4"/>
                </a:lnTo>
                <a:lnTo>
                  <a:pt x="1632" y="4"/>
                </a:lnTo>
                <a:lnTo>
                  <a:pt x="1632" y="0"/>
                </a:lnTo>
                <a:close/>
                <a:moveTo>
                  <a:pt x="1662" y="0"/>
                </a:moveTo>
                <a:lnTo>
                  <a:pt x="1680" y="0"/>
                </a:lnTo>
                <a:lnTo>
                  <a:pt x="1680" y="4"/>
                </a:lnTo>
                <a:lnTo>
                  <a:pt x="1662" y="4"/>
                </a:lnTo>
                <a:lnTo>
                  <a:pt x="1662" y="0"/>
                </a:lnTo>
                <a:close/>
                <a:moveTo>
                  <a:pt x="1693" y="0"/>
                </a:moveTo>
                <a:lnTo>
                  <a:pt x="1710" y="0"/>
                </a:lnTo>
                <a:lnTo>
                  <a:pt x="1710" y="4"/>
                </a:lnTo>
                <a:lnTo>
                  <a:pt x="1693" y="4"/>
                </a:lnTo>
                <a:lnTo>
                  <a:pt x="1693" y="0"/>
                </a:lnTo>
                <a:close/>
                <a:moveTo>
                  <a:pt x="1723" y="0"/>
                </a:moveTo>
                <a:lnTo>
                  <a:pt x="1740" y="0"/>
                </a:lnTo>
                <a:lnTo>
                  <a:pt x="1740" y="4"/>
                </a:lnTo>
                <a:lnTo>
                  <a:pt x="1723" y="4"/>
                </a:lnTo>
                <a:lnTo>
                  <a:pt x="1723" y="0"/>
                </a:lnTo>
                <a:close/>
                <a:moveTo>
                  <a:pt x="1753" y="0"/>
                </a:moveTo>
                <a:lnTo>
                  <a:pt x="1770" y="0"/>
                </a:lnTo>
                <a:lnTo>
                  <a:pt x="1770" y="4"/>
                </a:lnTo>
                <a:lnTo>
                  <a:pt x="1753" y="4"/>
                </a:lnTo>
                <a:lnTo>
                  <a:pt x="1753" y="0"/>
                </a:lnTo>
                <a:close/>
                <a:moveTo>
                  <a:pt x="1783" y="0"/>
                </a:moveTo>
                <a:lnTo>
                  <a:pt x="1801" y="0"/>
                </a:lnTo>
                <a:lnTo>
                  <a:pt x="1801" y="4"/>
                </a:lnTo>
                <a:lnTo>
                  <a:pt x="1783" y="4"/>
                </a:lnTo>
                <a:lnTo>
                  <a:pt x="1783" y="0"/>
                </a:lnTo>
                <a:close/>
                <a:moveTo>
                  <a:pt x="1814" y="0"/>
                </a:moveTo>
                <a:lnTo>
                  <a:pt x="1821" y="0"/>
                </a:lnTo>
                <a:lnTo>
                  <a:pt x="1821" y="4"/>
                </a:lnTo>
                <a:lnTo>
                  <a:pt x="1814" y="4"/>
                </a:lnTo>
                <a:lnTo>
                  <a:pt x="1814" y="0"/>
                </a:lnTo>
                <a:close/>
              </a:path>
            </a:pathLst>
          </a:custGeom>
          <a:solidFill>
            <a:srgbClr val="A6A6A6"/>
          </a:solidFill>
          <a:ln w="0" cap="flat">
            <a:solidFill>
              <a:srgbClr val="A6A6A6"/>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 name="Line 7">
            <a:extLst>
              <a:ext uri="{FF2B5EF4-FFF2-40B4-BE49-F238E27FC236}">
                <a16:creationId xmlns:a16="http://schemas.microsoft.com/office/drawing/2014/main" id="{29FE3146-FDF6-0DF2-8B6F-A227F36E47FA}"/>
              </a:ext>
            </a:extLst>
          </p:cNvPr>
          <p:cNvSpPr>
            <a:spLocks noChangeShapeType="1"/>
          </p:cNvSpPr>
          <p:nvPr/>
        </p:nvSpPr>
        <p:spPr bwMode="auto">
          <a:xfrm flipV="1">
            <a:off x="4243388" y="1198563"/>
            <a:ext cx="0" cy="1054100"/>
          </a:xfrm>
          <a:prstGeom prst="line">
            <a:avLst/>
          </a:prstGeom>
          <a:noFill/>
          <a:ln w="635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Line 8">
            <a:extLst>
              <a:ext uri="{FF2B5EF4-FFF2-40B4-BE49-F238E27FC236}">
                <a16:creationId xmlns:a16="http://schemas.microsoft.com/office/drawing/2014/main" id="{7F269296-9AED-94FC-055F-0ECFA4C86778}"/>
              </a:ext>
            </a:extLst>
          </p:cNvPr>
          <p:cNvSpPr>
            <a:spLocks noChangeShapeType="1"/>
          </p:cNvSpPr>
          <p:nvPr/>
        </p:nvSpPr>
        <p:spPr bwMode="auto">
          <a:xfrm>
            <a:off x="4257686" y="2035969"/>
            <a:ext cx="2890838" cy="0"/>
          </a:xfrm>
          <a:prstGeom prst="line">
            <a:avLst/>
          </a:prstGeom>
          <a:noFill/>
          <a:ln w="12700" cap="flat">
            <a:solidFill>
              <a:srgbClr val="A6A6A6"/>
            </a:solidFill>
            <a:prstDash val="sys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9">
            <a:extLst>
              <a:ext uri="{FF2B5EF4-FFF2-40B4-BE49-F238E27FC236}">
                <a16:creationId xmlns:a16="http://schemas.microsoft.com/office/drawing/2014/main" id="{55F070C5-A2B7-CB8A-5C8F-86C13752716B}"/>
              </a:ext>
            </a:extLst>
          </p:cNvPr>
          <p:cNvSpPr>
            <a:spLocks/>
          </p:cNvSpPr>
          <p:nvPr/>
        </p:nvSpPr>
        <p:spPr bwMode="auto">
          <a:xfrm>
            <a:off x="4484689" y="1149344"/>
            <a:ext cx="2454166" cy="1171527"/>
          </a:xfrm>
          <a:custGeom>
            <a:avLst/>
            <a:gdLst>
              <a:gd name="T0" fmla="*/ 0 w 1518"/>
              <a:gd name="T1" fmla="*/ 275 h 510"/>
              <a:gd name="T2" fmla="*/ 303 w 1518"/>
              <a:gd name="T3" fmla="*/ 89 h 510"/>
              <a:gd name="T4" fmla="*/ 607 w 1518"/>
              <a:gd name="T5" fmla="*/ 0 h 510"/>
              <a:gd name="T6" fmla="*/ 910 w 1518"/>
              <a:gd name="T7" fmla="*/ 229 h 510"/>
              <a:gd name="T8" fmla="*/ 1214 w 1518"/>
              <a:gd name="T9" fmla="*/ 404 h 510"/>
              <a:gd name="T10" fmla="*/ 1518 w 1518"/>
              <a:gd name="T11" fmla="*/ 510 h 510"/>
              <a:gd name="connsiteX0" fmla="*/ 0 w 10000"/>
              <a:gd name="connsiteY0" fmla="*/ 7823 h 10000"/>
              <a:gd name="connsiteX1" fmla="*/ 1996 w 10000"/>
              <a:gd name="connsiteY1" fmla="*/ 1745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1996 w 10000"/>
              <a:gd name="connsiteY1" fmla="*/ 1745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2945 w 10000"/>
              <a:gd name="connsiteY1" fmla="*/ 2216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2945 w 10000"/>
              <a:gd name="connsiteY1" fmla="*/ 2451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9392 h 11804"/>
              <a:gd name="connsiteX1" fmla="*/ 2945 w 10000"/>
              <a:gd name="connsiteY1" fmla="*/ 4255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1804"/>
              <a:gd name="connsiteX1" fmla="*/ 2523 w 10000"/>
              <a:gd name="connsiteY1" fmla="*/ 4569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1804"/>
              <a:gd name="connsiteX1" fmla="*/ 2602 w 10000"/>
              <a:gd name="connsiteY1" fmla="*/ 4412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3431"/>
              <a:gd name="connsiteX1" fmla="*/ 2602 w 10000"/>
              <a:gd name="connsiteY1" fmla="*/ 4412 h 13431"/>
              <a:gd name="connsiteX2" fmla="*/ 5106 w 10000"/>
              <a:gd name="connsiteY2" fmla="*/ 0 h 13431"/>
              <a:gd name="connsiteX3" fmla="*/ 7629 w 10000"/>
              <a:gd name="connsiteY3" fmla="*/ 13431 h 13431"/>
              <a:gd name="connsiteX4" fmla="*/ 7997 w 10000"/>
              <a:gd name="connsiteY4" fmla="*/ 9726 h 13431"/>
              <a:gd name="connsiteX5" fmla="*/ 10000 w 10000"/>
              <a:gd name="connsiteY5" fmla="*/ 11804 h 13431"/>
              <a:gd name="connsiteX0" fmla="*/ 0 w 10000"/>
              <a:gd name="connsiteY0" fmla="*/ 9392 h 13196"/>
              <a:gd name="connsiteX1" fmla="*/ 2602 w 10000"/>
              <a:gd name="connsiteY1" fmla="*/ 4412 h 13196"/>
              <a:gd name="connsiteX2" fmla="*/ 5106 w 10000"/>
              <a:gd name="connsiteY2" fmla="*/ 0 h 13196"/>
              <a:gd name="connsiteX3" fmla="*/ 7629 w 10000"/>
              <a:gd name="connsiteY3" fmla="*/ 13196 h 13196"/>
              <a:gd name="connsiteX4" fmla="*/ 7997 w 10000"/>
              <a:gd name="connsiteY4" fmla="*/ 9726 h 13196"/>
              <a:gd name="connsiteX5" fmla="*/ 10000 w 10000"/>
              <a:gd name="connsiteY5" fmla="*/ 11804 h 13196"/>
              <a:gd name="connsiteX0" fmla="*/ 0 w 10158"/>
              <a:gd name="connsiteY0" fmla="*/ 9392 h 14235"/>
              <a:gd name="connsiteX1" fmla="*/ 2602 w 10158"/>
              <a:gd name="connsiteY1" fmla="*/ 4412 h 14235"/>
              <a:gd name="connsiteX2" fmla="*/ 5106 w 10158"/>
              <a:gd name="connsiteY2" fmla="*/ 0 h 14235"/>
              <a:gd name="connsiteX3" fmla="*/ 7629 w 10158"/>
              <a:gd name="connsiteY3" fmla="*/ 13196 h 14235"/>
              <a:gd name="connsiteX4" fmla="*/ 7997 w 10158"/>
              <a:gd name="connsiteY4" fmla="*/ 9726 h 14235"/>
              <a:gd name="connsiteX5" fmla="*/ 10158 w 10158"/>
              <a:gd name="connsiteY5" fmla="*/ 14235 h 14235"/>
              <a:gd name="connsiteX0" fmla="*/ 0 w 10158"/>
              <a:gd name="connsiteY0" fmla="*/ 9392 h 14534"/>
              <a:gd name="connsiteX1" fmla="*/ 2602 w 10158"/>
              <a:gd name="connsiteY1" fmla="*/ 4412 h 14534"/>
              <a:gd name="connsiteX2" fmla="*/ 5106 w 10158"/>
              <a:gd name="connsiteY2" fmla="*/ 0 h 14534"/>
              <a:gd name="connsiteX3" fmla="*/ 7629 w 10158"/>
              <a:gd name="connsiteY3" fmla="*/ 13196 h 14534"/>
              <a:gd name="connsiteX4" fmla="*/ 10158 w 10158"/>
              <a:gd name="connsiteY4" fmla="*/ 14235 h 14534"/>
              <a:gd name="connsiteX0" fmla="*/ 0 w 10158"/>
              <a:gd name="connsiteY0" fmla="*/ 9392 h 14235"/>
              <a:gd name="connsiteX1" fmla="*/ 2602 w 10158"/>
              <a:gd name="connsiteY1" fmla="*/ 4412 h 14235"/>
              <a:gd name="connsiteX2" fmla="*/ 5106 w 10158"/>
              <a:gd name="connsiteY2" fmla="*/ 0 h 14235"/>
              <a:gd name="connsiteX3" fmla="*/ 7629 w 10158"/>
              <a:gd name="connsiteY3" fmla="*/ 13196 h 14235"/>
              <a:gd name="connsiteX4" fmla="*/ 10158 w 10158"/>
              <a:gd name="connsiteY4" fmla="*/ 14235 h 14235"/>
              <a:gd name="connsiteX0" fmla="*/ 0 w 10184"/>
              <a:gd name="connsiteY0" fmla="*/ 9392 h 14470"/>
              <a:gd name="connsiteX1" fmla="*/ 2602 w 10184"/>
              <a:gd name="connsiteY1" fmla="*/ 4412 h 14470"/>
              <a:gd name="connsiteX2" fmla="*/ 5106 w 10184"/>
              <a:gd name="connsiteY2" fmla="*/ 0 h 14470"/>
              <a:gd name="connsiteX3" fmla="*/ 7629 w 10184"/>
              <a:gd name="connsiteY3" fmla="*/ 13196 h 14470"/>
              <a:gd name="connsiteX4" fmla="*/ 10184 w 10184"/>
              <a:gd name="connsiteY4" fmla="*/ 14470 h 14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84" h="14470">
                <a:moveTo>
                  <a:pt x="0" y="9392"/>
                </a:moveTo>
                <a:lnTo>
                  <a:pt x="2602" y="4412"/>
                </a:lnTo>
                <a:lnTo>
                  <a:pt x="5106" y="0"/>
                </a:lnTo>
                <a:lnTo>
                  <a:pt x="7629" y="13196"/>
                </a:lnTo>
                <a:lnTo>
                  <a:pt x="10184" y="14470"/>
                </a:lnTo>
              </a:path>
            </a:pathLst>
          </a:custGeom>
          <a:noFill/>
          <a:ln w="15875" cap="rnd">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10">
            <a:extLst>
              <a:ext uri="{FF2B5EF4-FFF2-40B4-BE49-F238E27FC236}">
                <a16:creationId xmlns:a16="http://schemas.microsoft.com/office/drawing/2014/main" id="{DE1A2914-7E74-B34D-DDA5-F7C48D55EE53}"/>
              </a:ext>
            </a:extLst>
          </p:cNvPr>
          <p:cNvSpPr>
            <a:spLocks/>
          </p:cNvSpPr>
          <p:nvPr/>
        </p:nvSpPr>
        <p:spPr bwMode="auto">
          <a:xfrm>
            <a:off x="4449758" y="1895475"/>
            <a:ext cx="55563" cy="52388"/>
          </a:xfrm>
          <a:custGeom>
            <a:avLst/>
            <a:gdLst>
              <a:gd name="T0" fmla="*/ 18 w 35"/>
              <a:gd name="T1" fmla="*/ 0 h 33"/>
              <a:gd name="T2" fmla="*/ 35 w 35"/>
              <a:gd name="T3" fmla="*/ 17 h 33"/>
              <a:gd name="T4" fmla="*/ 18 w 35"/>
              <a:gd name="T5" fmla="*/ 33 h 33"/>
              <a:gd name="T6" fmla="*/ 0 w 35"/>
              <a:gd name="T7" fmla="*/ 17 h 33"/>
              <a:gd name="T8" fmla="*/ 18 w 35"/>
              <a:gd name="T9" fmla="*/ 0 h 33"/>
            </a:gdLst>
            <a:ahLst/>
            <a:cxnLst>
              <a:cxn ang="0">
                <a:pos x="T0" y="T1"/>
              </a:cxn>
              <a:cxn ang="0">
                <a:pos x="T2" y="T3"/>
              </a:cxn>
              <a:cxn ang="0">
                <a:pos x="T4" y="T5"/>
              </a:cxn>
              <a:cxn ang="0">
                <a:pos x="T6" y="T7"/>
              </a:cxn>
              <a:cxn ang="0">
                <a:pos x="T8" y="T9"/>
              </a:cxn>
            </a:cxnLst>
            <a:rect l="0" t="0" r="r" b="b"/>
            <a:pathLst>
              <a:path w="35" h="33">
                <a:moveTo>
                  <a:pt x="18" y="0"/>
                </a:moveTo>
                <a:lnTo>
                  <a:pt x="35" y="17"/>
                </a:lnTo>
                <a:lnTo>
                  <a:pt x="18" y="33"/>
                </a:lnTo>
                <a:lnTo>
                  <a:pt x="0" y="17"/>
                </a:lnTo>
                <a:lnTo>
                  <a:pt x="18"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Freeform 11">
            <a:extLst>
              <a:ext uri="{FF2B5EF4-FFF2-40B4-BE49-F238E27FC236}">
                <a16:creationId xmlns:a16="http://schemas.microsoft.com/office/drawing/2014/main" id="{495C8B1E-5E81-76DD-7215-88B36ABCAB96}"/>
              </a:ext>
            </a:extLst>
          </p:cNvPr>
          <p:cNvSpPr>
            <a:spLocks/>
          </p:cNvSpPr>
          <p:nvPr/>
        </p:nvSpPr>
        <p:spPr bwMode="auto">
          <a:xfrm>
            <a:off x="4449758" y="1895475"/>
            <a:ext cx="55563" cy="52388"/>
          </a:xfrm>
          <a:custGeom>
            <a:avLst/>
            <a:gdLst>
              <a:gd name="T0" fmla="*/ 18 w 35"/>
              <a:gd name="T1" fmla="*/ 0 h 33"/>
              <a:gd name="T2" fmla="*/ 35 w 35"/>
              <a:gd name="T3" fmla="*/ 17 h 33"/>
              <a:gd name="T4" fmla="*/ 18 w 35"/>
              <a:gd name="T5" fmla="*/ 33 h 33"/>
              <a:gd name="T6" fmla="*/ 0 w 35"/>
              <a:gd name="T7" fmla="*/ 17 h 33"/>
              <a:gd name="T8" fmla="*/ 18 w 35"/>
              <a:gd name="T9" fmla="*/ 0 h 33"/>
            </a:gdLst>
            <a:ahLst/>
            <a:cxnLst>
              <a:cxn ang="0">
                <a:pos x="T0" y="T1"/>
              </a:cxn>
              <a:cxn ang="0">
                <a:pos x="T2" y="T3"/>
              </a:cxn>
              <a:cxn ang="0">
                <a:pos x="T4" y="T5"/>
              </a:cxn>
              <a:cxn ang="0">
                <a:pos x="T6" y="T7"/>
              </a:cxn>
              <a:cxn ang="0">
                <a:pos x="T8" y="T9"/>
              </a:cxn>
            </a:cxnLst>
            <a:rect l="0" t="0" r="r" b="b"/>
            <a:pathLst>
              <a:path w="35" h="33">
                <a:moveTo>
                  <a:pt x="18" y="0"/>
                </a:moveTo>
                <a:lnTo>
                  <a:pt x="35" y="17"/>
                </a:lnTo>
                <a:lnTo>
                  <a:pt x="18" y="33"/>
                </a:lnTo>
                <a:lnTo>
                  <a:pt x="0" y="17"/>
                </a:lnTo>
                <a:lnTo>
                  <a:pt x="18"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12">
            <a:extLst>
              <a:ext uri="{FF2B5EF4-FFF2-40B4-BE49-F238E27FC236}">
                <a16:creationId xmlns:a16="http://schemas.microsoft.com/office/drawing/2014/main" id="{B7B4CBC6-3381-D48E-3ECD-A5CE54779421}"/>
              </a:ext>
            </a:extLst>
          </p:cNvPr>
          <p:cNvSpPr>
            <a:spLocks/>
          </p:cNvSpPr>
          <p:nvPr/>
        </p:nvSpPr>
        <p:spPr bwMode="auto">
          <a:xfrm>
            <a:off x="5110237" y="1465071"/>
            <a:ext cx="53975" cy="53975"/>
          </a:xfrm>
          <a:custGeom>
            <a:avLst/>
            <a:gdLst>
              <a:gd name="T0" fmla="*/ 17 w 34"/>
              <a:gd name="T1" fmla="*/ 0 h 34"/>
              <a:gd name="T2" fmla="*/ 34 w 34"/>
              <a:gd name="T3" fmla="*/ 17 h 34"/>
              <a:gd name="T4" fmla="*/ 17 w 34"/>
              <a:gd name="T5" fmla="*/ 34 h 34"/>
              <a:gd name="T6" fmla="*/ 0 w 34"/>
              <a:gd name="T7" fmla="*/ 17 h 34"/>
              <a:gd name="T8" fmla="*/ 17 w 34"/>
              <a:gd name="T9" fmla="*/ 0 h 34"/>
            </a:gdLst>
            <a:ahLst/>
            <a:cxnLst>
              <a:cxn ang="0">
                <a:pos x="T0" y="T1"/>
              </a:cxn>
              <a:cxn ang="0">
                <a:pos x="T2" y="T3"/>
              </a:cxn>
              <a:cxn ang="0">
                <a:pos x="T4" y="T5"/>
              </a:cxn>
              <a:cxn ang="0">
                <a:pos x="T6" y="T7"/>
              </a:cxn>
              <a:cxn ang="0">
                <a:pos x="T8" y="T9"/>
              </a:cxn>
            </a:cxnLst>
            <a:rect l="0" t="0" r="r" b="b"/>
            <a:pathLst>
              <a:path w="34" h="34">
                <a:moveTo>
                  <a:pt x="17" y="0"/>
                </a:moveTo>
                <a:lnTo>
                  <a:pt x="34" y="17"/>
                </a:lnTo>
                <a:lnTo>
                  <a:pt x="17" y="34"/>
                </a:lnTo>
                <a:lnTo>
                  <a:pt x="0" y="17"/>
                </a:lnTo>
                <a:lnTo>
                  <a:pt x="17"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Freeform 13">
            <a:extLst>
              <a:ext uri="{FF2B5EF4-FFF2-40B4-BE49-F238E27FC236}">
                <a16:creationId xmlns:a16="http://schemas.microsoft.com/office/drawing/2014/main" id="{B1CE7B44-5747-AE5C-E0E8-EB8E9BEA0161}"/>
              </a:ext>
            </a:extLst>
          </p:cNvPr>
          <p:cNvSpPr>
            <a:spLocks/>
          </p:cNvSpPr>
          <p:nvPr/>
        </p:nvSpPr>
        <p:spPr bwMode="auto">
          <a:xfrm>
            <a:off x="5102299" y="1462932"/>
            <a:ext cx="53975" cy="53975"/>
          </a:xfrm>
          <a:custGeom>
            <a:avLst/>
            <a:gdLst>
              <a:gd name="T0" fmla="*/ 17 w 34"/>
              <a:gd name="T1" fmla="*/ 0 h 34"/>
              <a:gd name="T2" fmla="*/ 34 w 34"/>
              <a:gd name="T3" fmla="*/ 17 h 34"/>
              <a:gd name="T4" fmla="*/ 17 w 34"/>
              <a:gd name="T5" fmla="*/ 34 h 34"/>
              <a:gd name="T6" fmla="*/ 0 w 34"/>
              <a:gd name="T7" fmla="*/ 17 h 34"/>
              <a:gd name="T8" fmla="*/ 17 w 34"/>
              <a:gd name="T9" fmla="*/ 0 h 34"/>
            </a:gdLst>
            <a:ahLst/>
            <a:cxnLst>
              <a:cxn ang="0">
                <a:pos x="T0" y="T1"/>
              </a:cxn>
              <a:cxn ang="0">
                <a:pos x="T2" y="T3"/>
              </a:cxn>
              <a:cxn ang="0">
                <a:pos x="T4" y="T5"/>
              </a:cxn>
              <a:cxn ang="0">
                <a:pos x="T6" y="T7"/>
              </a:cxn>
              <a:cxn ang="0">
                <a:pos x="T8" y="T9"/>
              </a:cxn>
            </a:cxnLst>
            <a:rect l="0" t="0" r="r" b="b"/>
            <a:pathLst>
              <a:path w="34" h="34">
                <a:moveTo>
                  <a:pt x="17" y="0"/>
                </a:moveTo>
                <a:lnTo>
                  <a:pt x="34" y="17"/>
                </a:lnTo>
                <a:lnTo>
                  <a:pt x="17" y="34"/>
                </a:lnTo>
                <a:lnTo>
                  <a:pt x="0" y="17"/>
                </a:lnTo>
                <a:lnTo>
                  <a:pt x="17"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14">
            <a:extLst>
              <a:ext uri="{FF2B5EF4-FFF2-40B4-BE49-F238E27FC236}">
                <a16:creationId xmlns:a16="http://schemas.microsoft.com/office/drawing/2014/main" id="{BF446181-8CAD-F98E-A8F2-927A82A4F6C3}"/>
              </a:ext>
            </a:extLst>
          </p:cNvPr>
          <p:cNvSpPr>
            <a:spLocks/>
          </p:cNvSpPr>
          <p:nvPr/>
        </p:nvSpPr>
        <p:spPr bwMode="auto">
          <a:xfrm>
            <a:off x="5676117" y="1134271"/>
            <a:ext cx="53975" cy="52388"/>
          </a:xfrm>
          <a:custGeom>
            <a:avLst/>
            <a:gdLst>
              <a:gd name="T0" fmla="*/ 17 w 34"/>
              <a:gd name="T1" fmla="*/ 0 h 33"/>
              <a:gd name="T2" fmla="*/ 34 w 34"/>
              <a:gd name="T3" fmla="*/ 17 h 33"/>
              <a:gd name="T4" fmla="*/ 17 w 34"/>
              <a:gd name="T5" fmla="*/ 33 h 33"/>
              <a:gd name="T6" fmla="*/ 0 w 34"/>
              <a:gd name="T7" fmla="*/ 17 h 33"/>
              <a:gd name="T8" fmla="*/ 17 w 34"/>
              <a:gd name="T9" fmla="*/ 0 h 33"/>
            </a:gdLst>
            <a:ahLst/>
            <a:cxnLst>
              <a:cxn ang="0">
                <a:pos x="T0" y="T1"/>
              </a:cxn>
              <a:cxn ang="0">
                <a:pos x="T2" y="T3"/>
              </a:cxn>
              <a:cxn ang="0">
                <a:pos x="T4" y="T5"/>
              </a:cxn>
              <a:cxn ang="0">
                <a:pos x="T6" y="T7"/>
              </a:cxn>
              <a:cxn ang="0">
                <a:pos x="T8" y="T9"/>
              </a:cxn>
            </a:cxnLst>
            <a:rect l="0" t="0" r="r" b="b"/>
            <a:pathLst>
              <a:path w="34" h="33">
                <a:moveTo>
                  <a:pt x="17" y="0"/>
                </a:moveTo>
                <a:lnTo>
                  <a:pt x="34" y="17"/>
                </a:lnTo>
                <a:lnTo>
                  <a:pt x="17" y="33"/>
                </a:lnTo>
                <a:lnTo>
                  <a:pt x="0" y="17"/>
                </a:lnTo>
                <a:lnTo>
                  <a:pt x="17"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15">
            <a:extLst>
              <a:ext uri="{FF2B5EF4-FFF2-40B4-BE49-F238E27FC236}">
                <a16:creationId xmlns:a16="http://schemas.microsoft.com/office/drawing/2014/main" id="{B94CAF0D-A075-A4A9-7A9E-1EBF991468A7}"/>
              </a:ext>
            </a:extLst>
          </p:cNvPr>
          <p:cNvSpPr>
            <a:spLocks/>
          </p:cNvSpPr>
          <p:nvPr/>
        </p:nvSpPr>
        <p:spPr bwMode="auto">
          <a:xfrm>
            <a:off x="5688012" y="1128713"/>
            <a:ext cx="53975" cy="52388"/>
          </a:xfrm>
          <a:custGeom>
            <a:avLst/>
            <a:gdLst>
              <a:gd name="T0" fmla="*/ 17 w 34"/>
              <a:gd name="T1" fmla="*/ 0 h 33"/>
              <a:gd name="T2" fmla="*/ 34 w 34"/>
              <a:gd name="T3" fmla="*/ 17 h 33"/>
              <a:gd name="T4" fmla="*/ 17 w 34"/>
              <a:gd name="T5" fmla="*/ 33 h 33"/>
              <a:gd name="T6" fmla="*/ 0 w 34"/>
              <a:gd name="T7" fmla="*/ 17 h 33"/>
              <a:gd name="T8" fmla="*/ 17 w 34"/>
              <a:gd name="T9" fmla="*/ 0 h 33"/>
            </a:gdLst>
            <a:ahLst/>
            <a:cxnLst>
              <a:cxn ang="0">
                <a:pos x="T0" y="T1"/>
              </a:cxn>
              <a:cxn ang="0">
                <a:pos x="T2" y="T3"/>
              </a:cxn>
              <a:cxn ang="0">
                <a:pos x="T4" y="T5"/>
              </a:cxn>
              <a:cxn ang="0">
                <a:pos x="T6" y="T7"/>
              </a:cxn>
              <a:cxn ang="0">
                <a:pos x="T8" y="T9"/>
              </a:cxn>
            </a:cxnLst>
            <a:rect l="0" t="0" r="r" b="b"/>
            <a:pathLst>
              <a:path w="34" h="33">
                <a:moveTo>
                  <a:pt x="17" y="0"/>
                </a:moveTo>
                <a:lnTo>
                  <a:pt x="34" y="17"/>
                </a:lnTo>
                <a:lnTo>
                  <a:pt x="17" y="33"/>
                </a:lnTo>
                <a:lnTo>
                  <a:pt x="0" y="17"/>
                </a:lnTo>
                <a:lnTo>
                  <a:pt x="17"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16">
            <a:extLst>
              <a:ext uri="{FF2B5EF4-FFF2-40B4-BE49-F238E27FC236}">
                <a16:creationId xmlns:a16="http://schemas.microsoft.com/office/drawing/2014/main" id="{5B768120-1453-182C-66AD-1123D41FB8B3}"/>
              </a:ext>
            </a:extLst>
          </p:cNvPr>
          <p:cNvSpPr>
            <a:spLocks/>
          </p:cNvSpPr>
          <p:nvPr/>
        </p:nvSpPr>
        <p:spPr bwMode="auto">
          <a:xfrm>
            <a:off x="6295232" y="2185987"/>
            <a:ext cx="55563" cy="52388"/>
          </a:xfrm>
          <a:custGeom>
            <a:avLst/>
            <a:gdLst>
              <a:gd name="T0" fmla="*/ 17 w 35"/>
              <a:gd name="T1" fmla="*/ 0 h 33"/>
              <a:gd name="T2" fmla="*/ 35 w 35"/>
              <a:gd name="T3" fmla="*/ 17 h 33"/>
              <a:gd name="T4" fmla="*/ 17 w 35"/>
              <a:gd name="T5" fmla="*/ 33 h 33"/>
              <a:gd name="T6" fmla="*/ 0 w 35"/>
              <a:gd name="T7" fmla="*/ 17 h 33"/>
              <a:gd name="T8" fmla="*/ 17 w 35"/>
              <a:gd name="T9" fmla="*/ 0 h 33"/>
            </a:gdLst>
            <a:ahLst/>
            <a:cxnLst>
              <a:cxn ang="0">
                <a:pos x="T0" y="T1"/>
              </a:cxn>
              <a:cxn ang="0">
                <a:pos x="T2" y="T3"/>
              </a:cxn>
              <a:cxn ang="0">
                <a:pos x="T4" y="T5"/>
              </a:cxn>
              <a:cxn ang="0">
                <a:pos x="T6" y="T7"/>
              </a:cxn>
              <a:cxn ang="0">
                <a:pos x="T8" y="T9"/>
              </a:cxn>
            </a:cxnLst>
            <a:rect l="0" t="0" r="r" b="b"/>
            <a:pathLst>
              <a:path w="35" h="33">
                <a:moveTo>
                  <a:pt x="17" y="0"/>
                </a:moveTo>
                <a:lnTo>
                  <a:pt x="35" y="17"/>
                </a:lnTo>
                <a:lnTo>
                  <a:pt x="17" y="33"/>
                </a:lnTo>
                <a:lnTo>
                  <a:pt x="0" y="17"/>
                </a:lnTo>
                <a:lnTo>
                  <a:pt x="17"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17">
            <a:extLst>
              <a:ext uri="{FF2B5EF4-FFF2-40B4-BE49-F238E27FC236}">
                <a16:creationId xmlns:a16="http://schemas.microsoft.com/office/drawing/2014/main" id="{83DCA3CC-00D8-8CF8-A9C5-9E65CD0666E3}"/>
              </a:ext>
            </a:extLst>
          </p:cNvPr>
          <p:cNvSpPr>
            <a:spLocks/>
          </p:cNvSpPr>
          <p:nvPr/>
        </p:nvSpPr>
        <p:spPr bwMode="auto">
          <a:xfrm>
            <a:off x="6287294" y="2176917"/>
            <a:ext cx="55563" cy="52388"/>
          </a:xfrm>
          <a:custGeom>
            <a:avLst/>
            <a:gdLst>
              <a:gd name="T0" fmla="*/ 17 w 35"/>
              <a:gd name="T1" fmla="*/ 0 h 33"/>
              <a:gd name="T2" fmla="*/ 35 w 35"/>
              <a:gd name="T3" fmla="*/ 17 h 33"/>
              <a:gd name="T4" fmla="*/ 17 w 35"/>
              <a:gd name="T5" fmla="*/ 33 h 33"/>
              <a:gd name="T6" fmla="*/ 0 w 35"/>
              <a:gd name="T7" fmla="*/ 17 h 33"/>
              <a:gd name="T8" fmla="*/ 17 w 35"/>
              <a:gd name="T9" fmla="*/ 0 h 33"/>
            </a:gdLst>
            <a:ahLst/>
            <a:cxnLst>
              <a:cxn ang="0">
                <a:pos x="T0" y="T1"/>
              </a:cxn>
              <a:cxn ang="0">
                <a:pos x="T2" y="T3"/>
              </a:cxn>
              <a:cxn ang="0">
                <a:pos x="T4" y="T5"/>
              </a:cxn>
              <a:cxn ang="0">
                <a:pos x="T6" y="T7"/>
              </a:cxn>
              <a:cxn ang="0">
                <a:pos x="T8" y="T9"/>
              </a:cxn>
            </a:cxnLst>
            <a:rect l="0" t="0" r="r" b="b"/>
            <a:pathLst>
              <a:path w="35" h="33">
                <a:moveTo>
                  <a:pt x="17" y="0"/>
                </a:moveTo>
                <a:lnTo>
                  <a:pt x="35" y="17"/>
                </a:lnTo>
                <a:lnTo>
                  <a:pt x="17" y="33"/>
                </a:lnTo>
                <a:lnTo>
                  <a:pt x="0" y="17"/>
                </a:lnTo>
                <a:lnTo>
                  <a:pt x="17"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Freeform 20">
            <a:extLst>
              <a:ext uri="{FF2B5EF4-FFF2-40B4-BE49-F238E27FC236}">
                <a16:creationId xmlns:a16="http://schemas.microsoft.com/office/drawing/2014/main" id="{C4318038-0682-575E-0743-1D22CAAC2B85}"/>
              </a:ext>
            </a:extLst>
          </p:cNvPr>
          <p:cNvSpPr>
            <a:spLocks/>
          </p:cNvSpPr>
          <p:nvPr/>
        </p:nvSpPr>
        <p:spPr bwMode="auto">
          <a:xfrm>
            <a:off x="6916738" y="2293945"/>
            <a:ext cx="53975" cy="52388"/>
          </a:xfrm>
          <a:custGeom>
            <a:avLst/>
            <a:gdLst>
              <a:gd name="T0" fmla="*/ 17 w 34"/>
              <a:gd name="T1" fmla="*/ 0 h 33"/>
              <a:gd name="T2" fmla="*/ 34 w 34"/>
              <a:gd name="T3" fmla="*/ 17 h 33"/>
              <a:gd name="T4" fmla="*/ 17 w 34"/>
              <a:gd name="T5" fmla="*/ 33 h 33"/>
              <a:gd name="T6" fmla="*/ 0 w 34"/>
              <a:gd name="T7" fmla="*/ 17 h 33"/>
              <a:gd name="T8" fmla="*/ 17 w 34"/>
              <a:gd name="T9" fmla="*/ 0 h 33"/>
            </a:gdLst>
            <a:ahLst/>
            <a:cxnLst>
              <a:cxn ang="0">
                <a:pos x="T0" y="T1"/>
              </a:cxn>
              <a:cxn ang="0">
                <a:pos x="T2" y="T3"/>
              </a:cxn>
              <a:cxn ang="0">
                <a:pos x="T4" y="T5"/>
              </a:cxn>
              <a:cxn ang="0">
                <a:pos x="T6" y="T7"/>
              </a:cxn>
              <a:cxn ang="0">
                <a:pos x="T8" y="T9"/>
              </a:cxn>
            </a:cxnLst>
            <a:rect l="0" t="0" r="r" b="b"/>
            <a:pathLst>
              <a:path w="34" h="33">
                <a:moveTo>
                  <a:pt x="17" y="0"/>
                </a:moveTo>
                <a:lnTo>
                  <a:pt x="34" y="17"/>
                </a:lnTo>
                <a:lnTo>
                  <a:pt x="17" y="33"/>
                </a:lnTo>
                <a:lnTo>
                  <a:pt x="0" y="17"/>
                </a:lnTo>
                <a:lnTo>
                  <a:pt x="17"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Freeform 21">
            <a:extLst>
              <a:ext uri="{FF2B5EF4-FFF2-40B4-BE49-F238E27FC236}">
                <a16:creationId xmlns:a16="http://schemas.microsoft.com/office/drawing/2014/main" id="{A89B17C8-A7E9-6170-475E-15F1CD4C87E8}"/>
              </a:ext>
            </a:extLst>
          </p:cNvPr>
          <p:cNvSpPr>
            <a:spLocks/>
          </p:cNvSpPr>
          <p:nvPr/>
        </p:nvSpPr>
        <p:spPr bwMode="auto">
          <a:xfrm>
            <a:off x="6910057" y="2293945"/>
            <a:ext cx="53975" cy="52388"/>
          </a:xfrm>
          <a:custGeom>
            <a:avLst/>
            <a:gdLst>
              <a:gd name="T0" fmla="*/ 17 w 34"/>
              <a:gd name="T1" fmla="*/ 0 h 33"/>
              <a:gd name="T2" fmla="*/ 34 w 34"/>
              <a:gd name="T3" fmla="*/ 17 h 33"/>
              <a:gd name="T4" fmla="*/ 17 w 34"/>
              <a:gd name="T5" fmla="*/ 33 h 33"/>
              <a:gd name="T6" fmla="*/ 0 w 34"/>
              <a:gd name="T7" fmla="*/ 17 h 33"/>
              <a:gd name="T8" fmla="*/ 17 w 34"/>
              <a:gd name="T9" fmla="*/ 0 h 33"/>
            </a:gdLst>
            <a:ahLst/>
            <a:cxnLst>
              <a:cxn ang="0">
                <a:pos x="T0" y="T1"/>
              </a:cxn>
              <a:cxn ang="0">
                <a:pos x="T2" y="T3"/>
              </a:cxn>
              <a:cxn ang="0">
                <a:pos x="T4" y="T5"/>
              </a:cxn>
              <a:cxn ang="0">
                <a:pos x="T6" y="T7"/>
              </a:cxn>
              <a:cxn ang="0">
                <a:pos x="T8" y="T9"/>
              </a:cxn>
            </a:cxnLst>
            <a:rect l="0" t="0" r="r" b="b"/>
            <a:pathLst>
              <a:path w="34" h="33">
                <a:moveTo>
                  <a:pt x="17" y="0"/>
                </a:moveTo>
                <a:lnTo>
                  <a:pt x="34" y="17"/>
                </a:lnTo>
                <a:lnTo>
                  <a:pt x="17" y="33"/>
                </a:lnTo>
                <a:lnTo>
                  <a:pt x="0" y="17"/>
                </a:lnTo>
                <a:lnTo>
                  <a:pt x="17"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23">
            <a:extLst>
              <a:ext uri="{FF2B5EF4-FFF2-40B4-BE49-F238E27FC236}">
                <a16:creationId xmlns:a16="http://schemas.microsoft.com/office/drawing/2014/main" id="{74A946FE-AEA5-17BD-5CA7-79B915C17CB9}"/>
              </a:ext>
            </a:extLst>
          </p:cNvPr>
          <p:cNvSpPr>
            <a:spLocks noChangeArrowheads="1"/>
          </p:cNvSpPr>
          <p:nvPr/>
        </p:nvSpPr>
        <p:spPr bwMode="auto">
          <a:xfrm>
            <a:off x="4456906" y="1687653"/>
            <a:ext cx="55563" cy="52388"/>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Rectangle 24">
            <a:extLst>
              <a:ext uri="{FF2B5EF4-FFF2-40B4-BE49-F238E27FC236}">
                <a16:creationId xmlns:a16="http://schemas.microsoft.com/office/drawing/2014/main" id="{B2A93FD4-CEDB-A7A2-3448-1E406CCEA3AF}"/>
              </a:ext>
            </a:extLst>
          </p:cNvPr>
          <p:cNvSpPr>
            <a:spLocks noChangeArrowheads="1"/>
          </p:cNvSpPr>
          <p:nvPr/>
        </p:nvSpPr>
        <p:spPr bwMode="auto">
          <a:xfrm>
            <a:off x="4461893" y="1682626"/>
            <a:ext cx="55563" cy="52388"/>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25">
            <a:extLst>
              <a:ext uri="{FF2B5EF4-FFF2-40B4-BE49-F238E27FC236}">
                <a16:creationId xmlns:a16="http://schemas.microsoft.com/office/drawing/2014/main" id="{5F93F3D2-9BE2-E6F8-21B3-0F76A058695A}"/>
              </a:ext>
            </a:extLst>
          </p:cNvPr>
          <p:cNvSpPr>
            <a:spLocks noChangeArrowheads="1"/>
          </p:cNvSpPr>
          <p:nvPr/>
        </p:nvSpPr>
        <p:spPr bwMode="auto">
          <a:xfrm>
            <a:off x="5102299" y="1864196"/>
            <a:ext cx="53975" cy="52388"/>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Rectangle 26">
            <a:extLst>
              <a:ext uri="{FF2B5EF4-FFF2-40B4-BE49-F238E27FC236}">
                <a16:creationId xmlns:a16="http://schemas.microsoft.com/office/drawing/2014/main" id="{73FB97E8-7584-9E7B-AE98-DD20A322CDF5}"/>
              </a:ext>
            </a:extLst>
          </p:cNvPr>
          <p:cNvSpPr>
            <a:spLocks noChangeArrowheads="1"/>
          </p:cNvSpPr>
          <p:nvPr/>
        </p:nvSpPr>
        <p:spPr bwMode="auto">
          <a:xfrm>
            <a:off x="5105084" y="1864196"/>
            <a:ext cx="53975" cy="52388"/>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27">
            <a:extLst>
              <a:ext uri="{FF2B5EF4-FFF2-40B4-BE49-F238E27FC236}">
                <a16:creationId xmlns:a16="http://schemas.microsoft.com/office/drawing/2014/main" id="{10F8C132-2F2F-0CA0-89CF-94665C1CBB61}"/>
              </a:ext>
            </a:extLst>
          </p:cNvPr>
          <p:cNvSpPr>
            <a:spLocks noChangeArrowheads="1"/>
          </p:cNvSpPr>
          <p:nvPr/>
        </p:nvSpPr>
        <p:spPr bwMode="auto">
          <a:xfrm>
            <a:off x="5676115" y="1766671"/>
            <a:ext cx="53975" cy="52388"/>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Rectangle 28">
            <a:extLst>
              <a:ext uri="{FF2B5EF4-FFF2-40B4-BE49-F238E27FC236}">
                <a16:creationId xmlns:a16="http://schemas.microsoft.com/office/drawing/2014/main" id="{0CB21817-32BE-74C6-F3A8-ABFB0493918E}"/>
              </a:ext>
            </a:extLst>
          </p:cNvPr>
          <p:cNvSpPr>
            <a:spLocks noChangeArrowheads="1"/>
          </p:cNvSpPr>
          <p:nvPr/>
        </p:nvSpPr>
        <p:spPr bwMode="auto">
          <a:xfrm>
            <a:off x="5676116" y="1773705"/>
            <a:ext cx="53975" cy="52388"/>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31">
            <a:extLst>
              <a:ext uri="{FF2B5EF4-FFF2-40B4-BE49-F238E27FC236}">
                <a16:creationId xmlns:a16="http://schemas.microsoft.com/office/drawing/2014/main" id="{8A14747D-0433-14EE-AAE3-898A185A873F}"/>
              </a:ext>
            </a:extLst>
          </p:cNvPr>
          <p:cNvSpPr>
            <a:spLocks noChangeArrowheads="1"/>
          </p:cNvSpPr>
          <p:nvPr/>
        </p:nvSpPr>
        <p:spPr bwMode="auto">
          <a:xfrm>
            <a:off x="6282845" y="1734459"/>
            <a:ext cx="53975" cy="52388"/>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Rectangle 32">
            <a:extLst>
              <a:ext uri="{FF2B5EF4-FFF2-40B4-BE49-F238E27FC236}">
                <a16:creationId xmlns:a16="http://schemas.microsoft.com/office/drawing/2014/main" id="{A1C475EE-8663-2FC8-075C-2C31EF942598}"/>
              </a:ext>
            </a:extLst>
          </p:cNvPr>
          <p:cNvSpPr>
            <a:spLocks noChangeArrowheads="1"/>
          </p:cNvSpPr>
          <p:nvPr/>
        </p:nvSpPr>
        <p:spPr bwMode="auto">
          <a:xfrm>
            <a:off x="6281916" y="1727506"/>
            <a:ext cx="53975" cy="52388"/>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33">
            <a:extLst>
              <a:ext uri="{FF2B5EF4-FFF2-40B4-BE49-F238E27FC236}">
                <a16:creationId xmlns:a16="http://schemas.microsoft.com/office/drawing/2014/main" id="{9253D5A9-CC92-1F98-BCAB-96A7609FDE84}"/>
              </a:ext>
            </a:extLst>
          </p:cNvPr>
          <p:cNvSpPr>
            <a:spLocks noChangeArrowheads="1"/>
          </p:cNvSpPr>
          <p:nvPr/>
        </p:nvSpPr>
        <p:spPr bwMode="auto">
          <a:xfrm>
            <a:off x="6889750" y="1766671"/>
            <a:ext cx="53975" cy="52388"/>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Rectangle 34">
            <a:extLst>
              <a:ext uri="{FF2B5EF4-FFF2-40B4-BE49-F238E27FC236}">
                <a16:creationId xmlns:a16="http://schemas.microsoft.com/office/drawing/2014/main" id="{063C0F35-F63A-A262-170B-1834F2BC5169}"/>
              </a:ext>
            </a:extLst>
          </p:cNvPr>
          <p:cNvSpPr>
            <a:spLocks noChangeArrowheads="1"/>
          </p:cNvSpPr>
          <p:nvPr/>
        </p:nvSpPr>
        <p:spPr bwMode="auto">
          <a:xfrm>
            <a:off x="6889750" y="1763713"/>
            <a:ext cx="53975" cy="52388"/>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Rectangle 40">
            <a:extLst>
              <a:ext uri="{FF2B5EF4-FFF2-40B4-BE49-F238E27FC236}">
                <a16:creationId xmlns:a16="http://schemas.microsoft.com/office/drawing/2014/main" id="{9C761CAC-D623-2167-7C47-A818636B5982}"/>
              </a:ext>
            </a:extLst>
          </p:cNvPr>
          <p:cNvSpPr>
            <a:spLocks noChangeArrowheads="1"/>
          </p:cNvSpPr>
          <p:nvPr/>
        </p:nvSpPr>
        <p:spPr bwMode="auto">
          <a:xfrm>
            <a:off x="3889493" y="1114525"/>
            <a:ext cx="32380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Calibri" panose="020F0502020204030204" pitchFamily="34" charset="0"/>
              </a:rPr>
              <a:t>15</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52" name="Rectangle 41">
            <a:extLst>
              <a:ext uri="{FF2B5EF4-FFF2-40B4-BE49-F238E27FC236}">
                <a16:creationId xmlns:a16="http://schemas.microsoft.com/office/drawing/2014/main" id="{9A929F94-81EA-9045-11D2-EE83ED68A82A}"/>
              </a:ext>
            </a:extLst>
          </p:cNvPr>
          <p:cNvSpPr>
            <a:spLocks noChangeArrowheads="1"/>
          </p:cNvSpPr>
          <p:nvPr/>
        </p:nvSpPr>
        <p:spPr bwMode="auto">
          <a:xfrm>
            <a:off x="4271556" y="2325743"/>
            <a:ext cx="61551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R</a:t>
            </a: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5</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年</a:t>
            </a: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1</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a:t>
            </a: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3</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月</a:t>
            </a:r>
            <a:endParaRPr kumimoji="0" lang="en-US" altLang="ja-JP"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endParaRPr>
          </a:p>
        </p:txBody>
      </p:sp>
      <p:sp>
        <p:nvSpPr>
          <p:cNvPr id="58" name="Rectangle 47">
            <a:extLst>
              <a:ext uri="{FF2B5EF4-FFF2-40B4-BE49-F238E27FC236}">
                <a16:creationId xmlns:a16="http://schemas.microsoft.com/office/drawing/2014/main" id="{2F7ABC90-95DE-6AB6-E9AC-9D3FD6EB9BCE}"/>
              </a:ext>
            </a:extLst>
          </p:cNvPr>
          <p:cNvSpPr>
            <a:spLocks noChangeArrowheads="1"/>
          </p:cNvSpPr>
          <p:nvPr/>
        </p:nvSpPr>
        <p:spPr bwMode="auto">
          <a:xfrm>
            <a:off x="4743451" y="728663"/>
            <a:ext cx="5048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a:ln>
                  <a:noFill/>
                </a:ln>
                <a:solidFill>
                  <a:srgbClr val="595959"/>
                </a:solidFill>
                <a:effectLst/>
                <a:latin typeface="ＭＳ Ｐゴシック" panose="020B0600070205080204" pitchFamily="50" charset="-128"/>
                <a:ea typeface="ＭＳ Ｐゴシック" panose="020B0600070205080204" pitchFamily="50" charset="-128"/>
              </a:rPr>
              <a:t>個人消費支出</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59" name="Rectangle 48">
            <a:extLst>
              <a:ext uri="{FF2B5EF4-FFF2-40B4-BE49-F238E27FC236}">
                <a16:creationId xmlns:a16="http://schemas.microsoft.com/office/drawing/2014/main" id="{621F56E8-430D-51AE-3931-360F885E2FD2}"/>
              </a:ext>
            </a:extLst>
          </p:cNvPr>
          <p:cNvSpPr>
            <a:spLocks noChangeArrowheads="1"/>
          </p:cNvSpPr>
          <p:nvPr/>
        </p:nvSpPr>
        <p:spPr bwMode="auto">
          <a:xfrm>
            <a:off x="5734051" y="728663"/>
            <a:ext cx="357188"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a:ln>
                  <a:noFill/>
                </a:ln>
                <a:solidFill>
                  <a:srgbClr val="595959"/>
                </a:solidFill>
                <a:effectLst/>
                <a:latin typeface="ＭＳ Ｐゴシック" panose="020B0600070205080204" pitchFamily="50" charset="-128"/>
                <a:ea typeface="ＭＳ Ｐゴシック" panose="020B0600070205080204" pitchFamily="50" charset="-128"/>
              </a:rPr>
              <a:t>対前年比</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 name="Line 49">
            <a:extLst>
              <a:ext uri="{FF2B5EF4-FFF2-40B4-BE49-F238E27FC236}">
                <a16:creationId xmlns:a16="http://schemas.microsoft.com/office/drawing/2014/main" id="{96BB41B0-B283-BD21-740E-D4EC930A5534}"/>
              </a:ext>
            </a:extLst>
          </p:cNvPr>
          <p:cNvSpPr>
            <a:spLocks noChangeShapeType="1"/>
          </p:cNvSpPr>
          <p:nvPr/>
        </p:nvSpPr>
        <p:spPr bwMode="auto">
          <a:xfrm>
            <a:off x="4787230" y="1039813"/>
            <a:ext cx="230188" cy="0"/>
          </a:xfrm>
          <a:prstGeom prst="line">
            <a:avLst/>
          </a:prstGeom>
          <a:noFill/>
          <a:ln w="15875" cap="rnd">
            <a:solidFill>
              <a:srgbClr val="5B9BD5"/>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50">
            <a:extLst>
              <a:ext uri="{FF2B5EF4-FFF2-40B4-BE49-F238E27FC236}">
                <a16:creationId xmlns:a16="http://schemas.microsoft.com/office/drawing/2014/main" id="{FCC51575-3C69-B841-7ECD-6D3DBAE2B42D}"/>
              </a:ext>
            </a:extLst>
          </p:cNvPr>
          <p:cNvSpPr>
            <a:spLocks/>
          </p:cNvSpPr>
          <p:nvPr/>
        </p:nvSpPr>
        <p:spPr bwMode="auto">
          <a:xfrm>
            <a:off x="4892674" y="1024980"/>
            <a:ext cx="46038" cy="44450"/>
          </a:xfrm>
          <a:custGeom>
            <a:avLst/>
            <a:gdLst>
              <a:gd name="T0" fmla="*/ 14 w 29"/>
              <a:gd name="T1" fmla="*/ 0 h 28"/>
              <a:gd name="T2" fmla="*/ 29 w 29"/>
              <a:gd name="T3" fmla="*/ 14 h 28"/>
              <a:gd name="T4" fmla="*/ 14 w 29"/>
              <a:gd name="T5" fmla="*/ 28 h 28"/>
              <a:gd name="T6" fmla="*/ 0 w 29"/>
              <a:gd name="T7" fmla="*/ 14 h 28"/>
              <a:gd name="T8" fmla="*/ 14 w 29"/>
              <a:gd name="T9" fmla="*/ 0 h 28"/>
            </a:gdLst>
            <a:ahLst/>
            <a:cxnLst>
              <a:cxn ang="0">
                <a:pos x="T0" y="T1"/>
              </a:cxn>
              <a:cxn ang="0">
                <a:pos x="T2" y="T3"/>
              </a:cxn>
              <a:cxn ang="0">
                <a:pos x="T4" y="T5"/>
              </a:cxn>
              <a:cxn ang="0">
                <a:pos x="T6" y="T7"/>
              </a:cxn>
              <a:cxn ang="0">
                <a:pos x="T8" y="T9"/>
              </a:cxn>
            </a:cxnLst>
            <a:rect l="0" t="0" r="r" b="b"/>
            <a:pathLst>
              <a:path w="29" h="28">
                <a:moveTo>
                  <a:pt x="14" y="0"/>
                </a:moveTo>
                <a:lnTo>
                  <a:pt x="29" y="14"/>
                </a:lnTo>
                <a:lnTo>
                  <a:pt x="14" y="28"/>
                </a:lnTo>
                <a:lnTo>
                  <a:pt x="0" y="14"/>
                </a:lnTo>
                <a:lnTo>
                  <a:pt x="14"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Freeform 51">
            <a:extLst>
              <a:ext uri="{FF2B5EF4-FFF2-40B4-BE49-F238E27FC236}">
                <a16:creationId xmlns:a16="http://schemas.microsoft.com/office/drawing/2014/main" id="{C9579054-F1BF-CC23-2117-FC572A7ED791}"/>
              </a:ext>
            </a:extLst>
          </p:cNvPr>
          <p:cNvSpPr>
            <a:spLocks/>
          </p:cNvSpPr>
          <p:nvPr/>
        </p:nvSpPr>
        <p:spPr bwMode="auto">
          <a:xfrm>
            <a:off x="4887072" y="1017588"/>
            <a:ext cx="46038" cy="44450"/>
          </a:xfrm>
          <a:custGeom>
            <a:avLst/>
            <a:gdLst>
              <a:gd name="T0" fmla="*/ 14 w 29"/>
              <a:gd name="T1" fmla="*/ 0 h 28"/>
              <a:gd name="T2" fmla="*/ 29 w 29"/>
              <a:gd name="T3" fmla="*/ 14 h 28"/>
              <a:gd name="T4" fmla="*/ 14 w 29"/>
              <a:gd name="T5" fmla="*/ 28 h 28"/>
              <a:gd name="T6" fmla="*/ 0 w 29"/>
              <a:gd name="T7" fmla="*/ 14 h 28"/>
              <a:gd name="T8" fmla="*/ 14 w 29"/>
              <a:gd name="T9" fmla="*/ 0 h 28"/>
            </a:gdLst>
            <a:ahLst/>
            <a:cxnLst>
              <a:cxn ang="0">
                <a:pos x="T0" y="T1"/>
              </a:cxn>
              <a:cxn ang="0">
                <a:pos x="T2" y="T3"/>
              </a:cxn>
              <a:cxn ang="0">
                <a:pos x="T4" y="T5"/>
              </a:cxn>
              <a:cxn ang="0">
                <a:pos x="T6" y="T7"/>
              </a:cxn>
              <a:cxn ang="0">
                <a:pos x="T8" y="T9"/>
              </a:cxn>
            </a:cxnLst>
            <a:rect l="0" t="0" r="r" b="b"/>
            <a:pathLst>
              <a:path w="29" h="28">
                <a:moveTo>
                  <a:pt x="14" y="0"/>
                </a:moveTo>
                <a:lnTo>
                  <a:pt x="29" y="14"/>
                </a:lnTo>
                <a:lnTo>
                  <a:pt x="14" y="28"/>
                </a:lnTo>
                <a:lnTo>
                  <a:pt x="0" y="14"/>
                </a:lnTo>
                <a:lnTo>
                  <a:pt x="14"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Rectangle 52">
            <a:extLst>
              <a:ext uri="{FF2B5EF4-FFF2-40B4-BE49-F238E27FC236}">
                <a16:creationId xmlns:a16="http://schemas.microsoft.com/office/drawing/2014/main" id="{8496EE93-FB63-10A0-CD44-888A304AA7D5}"/>
              </a:ext>
            </a:extLst>
          </p:cNvPr>
          <p:cNvSpPr>
            <a:spLocks noChangeArrowheads="1"/>
          </p:cNvSpPr>
          <p:nvPr/>
        </p:nvSpPr>
        <p:spPr bwMode="auto">
          <a:xfrm>
            <a:off x="5053908" y="957685"/>
            <a:ext cx="38472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595959"/>
                </a:solidFill>
                <a:effectLst/>
                <a:latin typeface="ＭＳ Ｐゴシック" panose="020B0600070205080204" pitchFamily="50" charset="-128"/>
                <a:ea typeface="ＭＳ Ｐゴシック" panose="020B0600070205080204" pitchFamily="50" charset="-128"/>
              </a:rPr>
              <a:t>岐阜県</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64" name="Freeform 53">
            <a:extLst>
              <a:ext uri="{FF2B5EF4-FFF2-40B4-BE49-F238E27FC236}">
                <a16:creationId xmlns:a16="http://schemas.microsoft.com/office/drawing/2014/main" id="{64481D2F-9E5F-6B78-E088-03C86262C59D}"/>
              </a:ext>
            </a:extLst>
          </p:cNvPr>
          <p:cNvSpPr>
            <a:spLocks noEditPoints="1"/>
          </p:cNvSpPr>
          <p:nvPr/>
        </p:nvSpPr>
        <p:spPr bwMode="auto">
          <a:xfrm>
            <a:off x="5657851" y="1020763"/>
            <a:ext cx="239713" cy="14288"/>
          </a:xfrm>
          <a:custGeom>
            <a:avLst/>
            <a:gdLst>
              <a:gd name="T0" fmla="*/ 116 w 3500"/>
              <a:gd name="T1" fmla="*/ 0 h 233"/>
              <a:gd name="T2" fmla="*/ 583 w 3500"/>
              <a:gd name="T3" fmla="*/ 0 h 233"/>
              <a:gd name="T4" fmla="*/ 700 w 3500"/>
              <a:gd name="T5" fmla="*/ 116 h 233"/>
              <a:gd name="T6" fmla="*/ 583 w 3500"/>
              <a:gd name="T7" fmla="*/ 233 h 233"/>
              <a:gd name="T8" fmla="*/ 116 w 3500"/>
              <a:gd name="T9" fmla="*/ 233 h 233"/>
              <a:gd name="T10" fmla="*/ 0 w 3500"/>
              <a:gd name="T11" fmla="*/ 116 h 233"/>
              <a:gd name="T12" fmla="*/ 116 w 3500"/>
              <a:gd name="T13" fmla="*/ 0 h 233"/>
              <a:gd name="T14" fmla="*/ 1050 w 3500"/>
              <a:gd name="T15" fmla="*/ 0 h 233"/>
              <a:gd name="T16" fmla="*/ 1516 w 3500"/>
              <a:gd name="T17" fmla="*/ 0 h 233"/>
              <a:gd name="T18" fmla="*/ 1633 w 3500"/>
              <a:gd name="T19" fmla="*/ 116 h 233"/>
              <a:gd name="T20" fmla="*/ 1516 w 3500"/>
              <a:gd name="T21" fmla="*/ 233 h 233"/>
              <a:gd name="T22" fmla="*/ 1050 w 3500"/>
              <a:gd name="T23" fmla="*/ 233 h 233"/>
              <a:gd name="T24" fmla="*/ 933 w 3500"/>
              <a:gd name="T25" fmla="*/ 116 h 233"/>
              <a:gd name="T26" fmla="*/ 1050 w 3500"/>
              <a:gd name="T27" fmla="*/ 0 h 233"/>
              <a:gd name="T28" fmla="*/ 1983 w 3500"/>
              <a:gd name="T29" fmla="*/ 0 h 233"/>
              <a:gd name="T30" fmla="*/ 2450 w 3500"/>
              <a:gd name="T31" fmla="*/ 0 h 233"/>
              <a:gd name="T32" fmla="*/ 2566 w 3500"/>
              <a:gd name="T33" fmla="*/ 116 h 233"/>
              <a:gd name="T34" fmla="*/ 2450 w 3500"/>
              <a:gd name="T35" fmla="*/ 233 h 233"/>
              <a:gd name="T36" fmla="*/ 1983 w 3500"/>
              <a:gd name="T37" fmla="*/ 233 h 233"/>
              <a:gd name="T38" fmla="*/ 1866 w 3500"/>
              <a:gd name="T39" fmla="*/ 116 h 233"/>
              <a:gd name="T40" fmla="*/ 1983 w 3500"/>
              <a:gd name="T41" fmla="*/ 0 h 233"/>
              <a:gd name="T42" fmla="*/ 2916 w 3500"/>
              <a:gd name="T43" fmla="*/ 0 h 233"/>
              <a:gd name="T44" fmla="*/ 3383 w 3500"/>
              <a:gd name="T45" fmla="*/ 0 h 233"/>
              <a:gd name="T46" fmla="*/ 3500 w 3500"/>
              <a:gd name="T47" fmla="*/ 116 h 233"/>
              <a:gd name="T48" fmla="*/ 3383 w 3500"/>
              <a:gd name="T49" fmla="*/ 233 h 233"/>
              <a:gd name="T50" fmla="*/ 2916 w 3500"/>
              <a:gd name="T51" fmla="*/ 233 h 233"/>
              <a:gd name="T52" fmla="*/ 2800 w 3500"/>
              <a:gd name="T53" fmla="*/ 116 h 233"/>
              <a:gd name="T54" fmla="*/ 2916 w 3500"/>
              <a:gd name="T55"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00" h="233">
                <a:moveTo>
                  <a:pt x="116" y="0"/>
                </a:moveTo>
                <a:lnTo>
                  <a:pt x="583" y="0"/>
                </a:lnTo>
                <a:cubicBezTo>
                  <a:pt x="648" y="0"/>
                  <a:pt x="700" y="52"/>
                  <a:pt x="700" y="116"/>
                </a:cubicBezTo>
                <a:cubicBezTo>
                  <a:pt x="700" y="181"/>
                  <a:pt x="648" y="233"/>
                  <a:pt x="583" y="233"/>
                </a:cubicBezTo>
                <a:lnTo>
                  <a:pt x="116" y="233"/>
                </a:lnTo>
                <a:cubicBezTo>
                  <a:pt x="52" y="233"/>
                  <a:pt x="0" y="181"/>
                  <a:pt x="0" y="116"/>
                </a:cubicBezTo>
                <a:cubicBezTo>
                  <a:pt x="0" y="52"/>
                  <a:pt x="52" y="0"/>
                  <a:pt x="116" y="0"/>
                </a:cubicBezTo>
                <a:close/>
                <a:moveTo>
                  <a:pt x="1050" y="0"/>
                </a:moveTo>
                <a:lnTo>
                  <a:pt x="1516" y="0"/>
                </a:lnTo>
                <a:cubicBezTo>
                  <a:pt x="1581" y="0"/>
                  <a:pt x="1633" y="52"/>
                  <a:pt x="1633" y="116"/>
                </a:cubicBezTo>
                <a:cubicBezTo>
                  <a:pt x="1633" y="181"/>
                  <a:pt x="1581" y="233"/>
                  <a:pt x="1516" y="233"/>
                </a:cubicBezTo>
                <a:lnTo>
                  <a:pt x="1050" y="233"/>
                </a:lnTo>
                <a:cubicBezTo>
                  <a:pt x="985" y="233"/>
                  <a:pt x="933" y="181"/>
                  <a:pt x="933" y="116"/>
                </a:cubicBezTo>
                <a:cubicBezTo>
                  <a:pt x="933" y="52"/>
                  <a:pt x="985" y="0"/>
                  <a:pt x="1050" y="0"/>
                </a:cubicBezTo>
                <a:close/>
                <a:moveTo>
                  <a:pt x="1983" y="0"/>
                </a:moveTo>
                <a:lnTo>
                  <a:pt x="2450" y="0"/>
                </a:lnTo>
                <a:cubicBezTo>
                  <a:pt x="2514" y="0"/>
                  <a:pt x="2566" y="52"/>
                  <a:pt x="2566" y="116"/>
                </a:cubicBezTo>
                <a:cubicBezTo>
                  <a:pt x="2566" y="181"/>
                  <a:pt x="2514" y="233"/>
                  <a:pt x="2450" y="233"/>
                </a:cubicBezTo>
                <a:lnTo>
                  <a:pt x="1983" y="233"/>
                </a:lnTo>
                <a:cubicBezTo>
                  <a:pt x="1919" y="233"/>
                  <a:pt x="1866" y="181"/>
                  <a:pt x="1866" y="116"/>
                </a:cubicBezTo>
                <a:cubicBezTo>
                  <a:pt x="1866" y="52"/>
                  <a:pt x="1919" y="0"/>
                  <a:pt x="1983" y="0"/>
                </a:cubicBezTo>
                <a:close/>
                <a:moveTo>
                  <a:pt x="2916" y="0"/>
                </a:moveTo>
                <a:lnTo>
                  <a:pt x="3383" y="0"/>
                </a:lnTo>
                <a:cubicBezTo>
                  <a:pt x="3448" y="0"/>
                  <a:pt x="3500" y="52"/>
                  <a:pt x="3500" y="116"/>
                </a:cubicBezTo>
                <a:cubicBezTo>
                  <a:pt x="3500" y="181"/>
                  <a:pt x="3448" y="233"/>
                  <a:pt x="3383" y="233"/>
                </a:cubicBezTo>
                <a:lnTo>
                  <a:pt x="2916" y="233"/>
                </a:lnTo>
                <a:cubicBezTo>
                  <a:pt x="2852" y="233"/>
                  <a:pt x="2800" y="181"/>
                  <a:pt x="2800" y="116"/>
                </a:cubicBezTo>
                <a:cubicBezTo>
                  <a:pt x="2800" y="52"/>
                  <a:pt x="2852" y="0"/>
                  <a:pt x="2916" y="0"/>
                </a:cubicBezTo>
                <a:close/>
              </a:path>
            </a:pathLst>
          </a:custGeom>
          <a:solidFill>
            <a:srgbClr val="ED7D31"/>
          </a:solidFill>
          <a:ln w="0" cap="flat">
            <a:solidFill>
              <a:srgbClr val="ED7D31"/>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5" name="Rectangle 54">
            <a:extLst>
              <a:ext uri="{FF2B5EF4-FFF2-40B4-BE49-F238E27FC236}">
                <a16:creationId xmlns:a16="http://schemas.microsoft.com/office/drawing/2014/main" id="{5D8288CE-557E-FFCF-7C16-C8AD3EA6881C}"/>
              </a:ext>
            </a:extLst>
          </p:cNvPr>
          <p:cNvSpPr>
            <a:spLocks noChangeArrowheads="1"/>
          </p:cNvSpPr>
          <p:nvPr/>
        </p:nvSpPr>
        <p:spPr bwMode="auto">
          <a:xfrm>
            <a:off x="5756276" y="1004888"/>
            <a:ext cx="46038" cy="44450"/>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Rectangle 55">
            <a:extLst>
              <a:ext uri="{FF2B5EF4-FFF2-40B4-BE49-F238E27FC236}">
                <a16:creationId xmlns:a16="http://schemas.microsoft.com/office/drawing/2014/main" id="{87725519-5B56-84E4-2646-E23CABFEB296}"/>
              </a:ext>
            </a:extLst>
          </p:cNvPr>
          <p:cNvSpPr>
            <a:spLocks noChangeArrowheads="1"/>
          </p:cNvSpPr>
          <p:nvPr/>
        </p:nvSpPr>
        <p:spPr bwMode="auto">
          <a:xfrm>
            <a:off x="5756276" y="1004888"/>
            <a:ext cx="46038" cy="44450"/>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Rectangle 56">
            <a:extLst>
              <a:ext uri="{FF2B5EF4-FFF2-40B4-BE49-F238E27FC236}">
                <a16:creationId xmlns:a16="http://schemas.microsoft.com/office/drawing/2014/main" id="{597636BF-415B-16D6-C3C5-C35D48BAED67}"/>
              </a:ext>
            </a:extLst>
          </p:cNvPr>
          <p:cNvSpPr>
            <a:spLocks noChangeArrowheads="1"/>
          </p:cNvSpPr>
          <p:nvPr/>
        </p:nvSpPr>
        <p:spPr bwMode="auto">
          <a:xfrm>
            <a:off x="5930107" y="951063"/>
            <a:ext cx="35718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595959"/>
                </a:solidFill>
                <a:effectLst/>
                <a:latin typeface="ＭＳ Ｐゴシック" panose="020B0600070205080204" pitchFamily="50" charset="-128"/>
                <a:ea typeface="ＭＳ Ｐゴシック" panose="020B0600070205080204" pitchFamily="50" charset="-128"/>
              </a:rPr>
              <a:t>全国</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68" name="Rectangle 57">
            <a:extLst>
              <a:ext uri="{FF2B5EF4-FFF2-40B4-BE49-F238E27FC236}">
                <a16:creationId xmlns:a16="http://schemas.microsoft.com/office/drawing/2014/main" id="{8A2C31B4-B4EA-4D21-D262-3173800C1B10}"/>
              </a:ext>
            </a:extLst>
          </p:cNvPr>
          <p:cNvSpPr>
            <a:spLocks noChangeArrowheads="1"/>
          </p:cNvSpPr>
          <p:nvPr/>
        </p:nvSpPr>
        <p:spPr bwMode="auto">
          <a:xfrm>
            <a:off x="3842556" y="644880"/>
            <a:ext cx="3438686" cy="1856939"/>
          </a:xfrm>
          <a:prstGeom prst="rect">
            <a:avLst/>
          </a:prstGeom>
          <a:noFill/>
          <a:ln w="6350"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Rectangle 41">
            <a:extLst>
              <a:ext uri="{FF2B5EF4-FFF2-40B4-BE49-F238E27FC236}">
                <a16:creationId xmlns:a16="http://schemas.microsoft.com/office/drawing/2014/main" id="{771F604A-D75D-75ED-467A-365F30289D56}"/>
              </a:ext>
            </a:extLst>
          </p:cNvPr>
          <p:cNvSpPr>
            <a:spLocks noChangeArrowheads="1"/>
          </p:cNvSpPr>
          <p:nvPr/>
        </p:nvSpPr>
        <p:spPr bwMode="auto">
          <a:xfrm>
            <a:off x="5028404" y="2327905"/>
            <a:ext cx="36227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dirty="0">
                <a:solidFill>
                  <a:srgbClr val="000000"/>
                </a:solidFill>
                <a:latin typeface="ＭＳ 明朝" panose="02020609040205080304" pitchFamily="17" charset="-128"/>
                <a:ea typeface="ＭＳ 明朝" panose="02020609040205080304" pitchFamily="17" charset="-128"/>
              </a:rPr>
              <a:t>4</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a:t>
            </a:r>
            <a:r>
              <a:rPr kumimoji="0" lang="en-US" altLang="ja-JP" sz="1000" b="1" dirty="0">
                <a:solidFill>
                  <a:srgbClr val="000000"/>
                </a:solidFill>
                <a:latin typeface="ＭＳ 明朝" panose="02020609040205080304" pitchFamily="17" charset="-128"/>
                <a:ea typeface="ＭＳ 明朝" panose="02020609040205080304" pitchFamily="17" charset="-128"/>
              </a:rPr>
              <a:t>6</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月</a:t>
            </a:r>
            <a:endParaRPr kumimoji="0" lang="en-US" altLang="ja-JP"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endParaRPr>
          </a:p>
        </p:txBody>
      </p:sp>
      <p:sp>
        <p:nvSpPr>
          <p:cNvPr id="70" name="Rectangle 41">
            <a:extLst>
              <a:ext uri="{FF2B5EF4-FFF2-40B4-BE49-F238E27FC236}">
                <a16:creationId xmlns:a16="http://schemas.microsoft.com/office/drawing/2014/main" id="{26E51E4E-EA56-BA9C-0B87-CB368C7AFC85}"/>
              </a:ext>
            </a:extLst>
          </p:cNvPr>
          <p:cNvSpPr>
            <a:spLocks noChangeArrowheads="1"/>
          </p:cNvSpPr>
          <p:nvPr/>
        </p:nvSpPr>
        <p:spPr bwMode="auto">
          <a:xfrm>
            <a:off x="5595610" y="2334019"/>
            <a:ext cx="362279" cy="15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dirty="0">
                <a:solidFill>
                  <a:srgbClr val="000000"/>
                </a:solidFill>
                <a:latin typeface="ＭＳ 明朝" panose="02020609040205080304" pitchFamily="17" charset="-128"/>
                <a:ea typeface="ＭＳ 明朝" panose="02020609040205080304" pitchFamily="17" charset="-128"/>
              </a:rPr>
              <a:t>7</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a:t>
            </a:r>
            <a:r>
              <a:rPr kumimoji="0" lang="en-US" altLang="ja-JP" sz="1000" b="1" dirty="0">
                <a:solidFill>
                  <a:srgbClr val="000000"/>
                </a:solidFill>
                <a:latin typeface="ＭＳ 明朝" panose="02020609040205080304" pitchFamily="17" charset="-128"/>
                <a:ea typeface="ＭＳ 明朝" panose="02020609040205080304" pitchFamily="17" charset="-128"/>
              </a:rPr>
              <a:t>9</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月</a:t>
            </a:r>
            <a:endParaRPr kumimoji="0" lang="en-US" altLang="ja-JP"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endParaRPr>
          </a:p>
        </p:txBody>
      </p:sp>
      <p:sp>
        <p:nvSpPr>
          <p:cNvPr id="71" name="Rectangle 41">
            <a:extLst>
              <a:ext uri="{FF2B5EF4-FFF2-40B4-BE49-F238E27FC236}">
                <a16:creationId xmlns:a16="http://schemas.microsoft.com/office/drawing/2014/main" id="{D2F87E3D-A905-2543-1EE8-2059DD23DB0A}"/>
              </a:ext>
            </a:extLst>
          </p:cNvPr>
          <p:cNvSpPr>
            <a:spLocks noChangeArrowheads="1"/>
          </p:cNvSpPr>
          <p:nvPr/>
        </p:nvSpPr>
        <p:spPr bwMode="auto">
          <a:xfrm>
            <a:off x="6098473" y="2334353"/>
            <a:ext cx="529808" cy="156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10</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a:t>
            </a:r>
            <a:r>
              <a:rPr kumimoji="0" lang="en-US" altLang="ja-JP" sz="1000" b="1" dirty="0">
                <a:solidFill>
                  <a:srgbClr val="000000"/>
                </a:solidFill>
                <a:latin typeface="ＭＳ 明朝" panose="02020609040205080304" pitchFamily="17" charset="-128"/>
                <a:ea typeface="ＭＳ 明朝" panose="02020609040205080304" pitchFamily="17" charset="-128"/>
              </a:rPr>
              <a:t>12</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月</a:t>
            </a:r>
            <a:endParaRPr kumimoji="0" lang="en-US" altLang="ja-JP"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endParaRPr>
          </a:p>
        </p:txBody>
      </p:sp>
      <p:sp>
        <p:nvSpPr>
          <p:cNvPr id="72" name="Rectangle 41">
            <a:extLst>
              <a:ext uri="{FF2B5EF4-FFF2-40B4-BE49-F238E27FC236}">
                <a16:creationId xmlns:a16="http://schemas.microsoft.com/office/drawing/2014/main" id="{A1A430D4-DDE7-93C9-3A68-488F04CBE74F}"/>
              </a:ext>
            </a:extLst>
          </p:cNvPr>
          <p:cNvSpPr>
            <a:spLocks noChangeArrowheads="1"/>
          </p:cNvSpPr>
          <p:nvPr/>
        </p:nvSpPr>
        <p:spPr bwMode="auto">
          <a:xfrm>
            <a:off x="6721098" y="2327905"/>
            <a:ext cx="61551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R</a:t>
            </a:r>
            <a:r>
              <a:rPr kumimoji="0" lang="en-US" altLang="ja-JP" sz="1000" b="1" dirty="0">
                <a:solidFill>
                  <a:srgbClr val="000000"/>
                </a:solidFill>
                <a:latin typeface="ＭＳ 明朝" panose="02020609040205080304" pitchFamily="17" charset="-128"/>
                <a:ea typeface="ＭＳ 明朝" panose="02020609040205080304" pitchFamily="17" charset="-128"/>
              </a:rPr>
              <a:t>6</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年</a:t>
            </a: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1</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a:t>
            </a: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3</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月</a:t>
            </a:r>
            <a:endParaRPr kumimoji="0" lang="en-US" altLang="ja-JP"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endParaRPr>
          </a:p>
        </p:txBody>
      </p:sp>
      <p:sp>
        <p:nvSpPr>
          <p:cNvPr id="73" name="Rectangle 40">
            <a:extLst>
              <a:ext uri="{FF2B5EF4-FFF2-40B4-BE49-F238E27FC236}">
                <a16:creationId xmlns:a16="http://schemas.microsoft.com/office/drawing/2014/main" id="{6A5D9E3C-6385-30A6-EB4C-FC96B1E73B42}"/>
              </a:ext>
            </a:extLst>
          </p:cNvPr>
          <p:cNvSpPr>
            <a:spLocks noChangeArrowheads="1"/>
          </p:cNvSpPr>
          <p:nvPr/>
        </p:nvSpPr>
        <p:spPr bwMode="auto">
          <a:xfrm>
            <a:off x="3889493" y="1336032"/>
            <a:ext cx="32380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Calibri" panose="020F0502020204030204" pitchFamily="34" charset="0"/>
              </a:rPr>
              <a:t>10</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74" name="Rectangle 40">
            <a:extLst>
              <a:ext uri="{FF2B5EF4-FFF2-40B4-BE49-F238E27FC236}">
                <a16:creationId xmlns:a16="http://schemas.microsoft.com/office/drawing/2014/main" id="{C75C8C35-F2C1-EB15-67FE-B13F25DFECC4}"/>
              </a:ext>
            </a:extLst>
          </p:cNvPr>
          <p:cNvSpPr>
            <a:spLocks noChangeArrowheads="1"/>
          </p:cNvSpPr>
          <p:nvPr/>
        </p:nvSpPr>
        <p:spPr bwMode="auto">
          <a:xfrm>
            <a:off x="3954073" y="1541273"/>
            <a:ext cx="29845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Calibri" panose="020F0502020204030204" pitchFamily="34" charset="0"/>
              </a:rPr>
              <a:t>5</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75" name="Rectangle 40">
            <a:extLst>
              <a:ext uri="{FF2B5EF4-FFF2-40B4-BE49-F238E27FC236}">
                <a16:creationId xmlns:a16="http://schemas.microsoft.com/office/drawing/2014/main" id="{8A0721EB-5630-AE95-A971-1A41D6738EB1}"/>
              </a:ext>
            </a:extLst>
          </p:cNvPr>
          <p:cNvSpPr>
            <a:spLocks noChangeArrowheads="1"/>
          </p:cNvSpPr>
          <p:nvPr/>
        </p:nvSpPr>
        <p:spPr bwMode="auto">
          <a:xfrm>
            <a:off x="3966302" y="1762696"/>
            <a:ext cx="28105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dirty="0">
                <a:solidFill>
                  <a:srgbClr val="000000"/>
                </a:solidFill>
                <a:latin typeface="Calibri" panose="020F0502020204030204" pitchFamily="34" charset="0"/>
              </a:rPr>
              <a:t>0</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76" name="Rectangle 40">
            <a:extLst>
              <a:ext uri="{FF2B5EF4-FFF2-40B4-BE49-F238E27FC236}">
                <a16:creationId xmlns:a16="http://schemas.microsoft.com/office/drawing/2014/main" id="{FFBA9533-AB0F-E359-03A9-E6408429F731}"/>
              </a:ext>
            </a:extLst>
          </p:cNvPr>
          <p:cNvSpPr>
            <a:spLocks noChangeArrowheads="1"/>
          </p:cNvSpPr>
          <p:nvPr/>
        </p:nvSpPr>
        <p:spPr bwMode="auto">
          <a:xfrm>
            <a:off x="3922255" y="1964077"/>
            <a:ext cx="29655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dirty="0">
                <a:solidFill>
                  <a:srgbClr val="000000"/>
                </a:solidFill>
                <a:latin typeface="Calibri" panose="020F0502020204030204" pitchFamily="34" charset="0"/>
              </a:rPr>
              <a:t>-</a:t>
            </a:r>
            <a:r>
              <a:rPr kumimoji="0" lang="en-US" altLang="ja-JP" sz="1000" b="1" i="0" u="none" strike="noStrike" cap="none" normalizeH="0" baseline="0" dirty="0">
                <a:ln>
                  <a:noFill/>
                </a:ln>
                <a:solidFill>
                  <a:srgbClr val="000000"/>
                </a:solidFill>
                <a:effectLst/>
                <a:latin typeface="Calibri" panose="020F0502020204030204" pitchFamily="34" charset="0"/>
              </a:rPr>
              <a:t>5</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77" name="Rectangle 40">
            <a:extLst>
              <a:ext uri="{FF2B5EF4-FFF2-40B4-BE49-F238E27FC236}">
                <a16:creationId xmlns:a16="http://schemas.microsoft.com/office/drawing/2014/main" id="{FBED3186-8708-A7DC-408A-95578C4F4EF3}"/>
              </a:ext>
            </a:extLst>
          </p:cNvPr>
          <p:cNvSpPr>
            <a:spLocks noChangeArrowheads="1"/>
          </p:cNvSpPr>
          <p:nvPr/>
        </p:nvSpPr>
        <p:spPr bwMode="auto">
          <a:xfrm>
            <a:off x="3853723" y="2167311"/>
            <a:ext cx="36227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Calibri" panose="020F0502020204030204" pitchFamily="34" charset="0"/>
              </a:rPr>
              <a:t>-10</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78" name="Freeform 9">
            <a:extLst>
              <a:ext uri="{FF2B5EF4-FFF2-40B4-BE49-F238E27FC236}">
                <a16:creationId xmlns:a16="http://schemas.microsoft.com/office/drawing/2014/main" id="{90AE659D-A3CD-D10E-9B75-125C321B0162}"/>
              </a:ext>
            </a:extLst>
          </p:cNvPr>
          <p:cNvSpPr>
            <a:spLocks/>
          </p:cNvSpPr>
          <p:nvPr/>
        </p:nvSpPr>
        <p:spPr bwMode="auto">
          <a:xfrm>
            <a:off x="4474298" y="1713450"/>
            <a:ext cx="2435114" cy="168294"/>
          </a:xfrm>
          <a:custGeom>
            <a:avLst/>
            <a:gdLst>
              <a:gd name="T0" fmla="*/ 0 w 1518"/>
              <a:gd name="T1" fmla="*/ 275 h 510"/>
              <a:gd name="T2" fmla="*/ 303 w 1518"/>
              <a:gd name="T3" fmla="*/ 89 h 510"/>
              <a:gd name="T4" fmla="*/ 607 w 1518"/>
              <a:gd name="T5" fmla="*/ 0 h 510"/>
              <a:gd name="T6" fmla="*/ 910 w 1518"/>
              <a:gd name="T7" fmla="*/ 229 h 510"/>
              <a:gd name="T8" fmla="*/ 1214 w 1518"/>
              <a:gd name="T9" fmla="*/ 404 h 510"/>
              <a:gd name="T10" fmla="*/ 1518 w 1518"/>
              <a:gd name="T11" fmla="*/ 510 h 510"/>
              <a:gd name="connsiteX0" fmla="*/ 0 w 10000"/>
              <a:gd name="connsiteY0" fmla="*/ 7823 h 10000"/>
              <a:gd name="connsiteX1" fmla="*/ 1996 w 10000"/>
              <a:gd name="connsiteY1" fmla="*/ 1745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1996 w 10000"/>
              <a:gd name="connsiteY1" fmla="*/ 1745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2945 w 10000"/>
              <a:gd name="connsiteY1" fmla="*/ 2216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2945 w 10000"/>
              <a:gd name="connsiteY1" fmla="*/ 2451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9392 h 11804"/>
              <a:gd name="connsiteX1" fmla="*/ 2945 w 10000"/>
              <a:gd name="connsiteY1" fmla="*/ 4255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1804"/>
              <a:gd name="connsiteX1" fmla="*/ 2523 w 10000"/>
              <a:gd name="connsiteY1" fmla="*/ 4569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1804"/>
              <a:gd name="connsiteX1" fmla="*/ 2602 w 10000"/>
              <a:gd name="connsiteY1" fmla="*/ 4412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3431"/>
              <a:gd name="connsiteX1" fmla="*/ 2602 w 10000"/>
              <a:gd name="connsiteY1" fmla="*/ 4412 h 13431"/>
              <a:gd name="connsiteX2" fmla="*/ 5106 w 10000"/>
              <a:gd name="connsiteY2" fmla="*/ 0 h 13431"/>
              <a:gd name="connsiteX3" fmla="*/ 7629 w 10000"/>
              <a:gd name="connsiteY3" fmla="*/ 13431 h 13431"/>
              <a:gd name="connsiteX4" fmla="*/ 7997 w 10000"/>
              <a:gd name="connsiteY4" fmla="*/ 9726 h 13431"/>
              <a:gd name="connsiteX5" fmla="*/ 10000 w 10000"/>
              <a:gd name="connsiteY5" fmla="*/ 11804 h 13431"/>
              <a:gd name="connsiteX0" fmla="*/ 0 w 10000"/>
              <a:gd name="connsiteY0" fmla="*/ 9392 h 13196"/>
              <a:gd name="connsiteX1" fmla="*/ 2602 w 10000"/>
              <a:gd name="connsiteY1" fmla="*/ 4412 h 13196"/>
              <a:gd name="connsiteX2" fmla="*/ 5106 w 10000"/>
              <a:gd name="connsiteY2" fmla="*/ 0 h 13196"/>
              <a:gd name="connsiteX3" fmla="*/ 7629 w 10000"/>
              <a:gd name="connsiteY3" fmla="*/ 13196 h 13196"/>
              <a:gd name="connsiteX4" fmla="*/ 7997 w 10000"/>
              <a:gd name="connsiteY4" fmla="*/ 9726 h 13196"/>
              <a:gd name="connsiteX5" fmla="*/ 10000 w 10000"/>
              <a:gd name="connsiteY5" fmla="*/ 11804 h 13196"/>
              <a:gd name="connsiteX0" fmla="*/ 0 w 10158"/>
              <a:gd name="connsiteY0" fmla="*/ 9392 h 14235"/>
              <a:gd name="connsiteX1" fmla="*/ 2602 w 10158"/>
              <a:gd name="connsiteY1" fmla="*/ 4412 h 14235"/>
              <a:gd name="connsiteX2" fmla="*/ 5106 w 10158"/>
              <a:gd name="connsiteY2" fmla="*/ 0 h 14235"/>
              <a:gd name="connsiteX3" fmla="*/ 7629 w 10158"/>
              <a:gd name="connsiteY3" fmla="*/ 13196 h 14235"/>
              <a:gd name="connsiteX4" fmla="*/ 7997 w 10158"/>
              <a:gd name="connsiteY4" fmla="*/ 9726 h 14235"/>
              <a:gd name="connsiteX5" fmla="*/ 10158 w 10158"/>
              <a:gd name="connsiteY5" fmla="*/ 14235 h 14235"/>
              <a:gd name="connsiteX0" fmla="*/ 0 w 10158"/>
              <a:gd name="connsiteY0" fmla="*/ 9392 h 14534"/>
              <a:gd name="connsiteX1" fmla="*/ 2602 w 10158"/>
              <a:gd name="connsiteY1" fmla="*/ 4412 h 14534"/>
              <a:gd name="connsiteX2" fmla="*/ 5106 w 10158"/>
              <a:gd name="connsiteY2" fmla="*/ 0 h 14534"/>
              <a:gd name="connsiteX3" fmla="*/ 7629 w 10158"/>
              <a:gd name="connsiteY3" fmla="*/ 13196 h 14534"/>
              <a:gd name="connsiteX4" fmla="*/ 10158 w 10158"/>
              <a:gd name="connsiteY4" fmla="*/ 14235 h 14534"/>
              <a:gd name="connsiteX0" fmla="*/ 0 w 10158"/>
              <a:gd name="connsiteY0" fmla="*/ 9392 h 14235"/>
              <a:gd name="connsiteX1" fmla="*/ 2602 w 10158"/>
              <a:gd name="connsiteY1" fmla="*/ 4412 h 14235"/>
              <a:gd name="connsiteX2" fmla="*/ 5106 w 10158"/>
              <a:gd name="connsiteY2" fmla="*/ 0 h 14235"/>
              <a:gd name="connsiteX3" fmla="*/ 7629 w 10158"/>
              <a:gd name="connsiteY3" fmla="*/ 13196 h 14235"/>
              <a:gd name="connsiteX4" fmla="*/ 10158 w 10158"/>
              <a:gd name="connsiteY4" fmla="*/ 14235 h 14235"/>
              <a:gd name="connsiteX0" fmla="*/ 0 w 10184"/>
              <a:gd name="connsiteY0" fmla="*/ 9392 h 14470"/>
              <a:gd name="connsiteX1" fmla="*/ 2602 w 10184"/>
              <a:gd name="connsiteY1" fmla="*/ 4412 h 14470"/>
              <a:gd name="connsiteX2" fmla="*/ 5106 w 10184"/>
              <a:gd name="connsiteY2" fmla="*/ 0 h 14470"/>
              <a:gd name="connsiteX3" fmla="*/ 7629 w 10184"/>
              <a:gd name="connsiteY3" fmla="*/ 13196 h 14470"/>
              <a:gd name="connsiteX4" fmla="*/ 10184 w 10184"/>
              <a:gd name="connsiteY4" fmla="*/ 14470 h 14470"/>
              <a:gd name="connsiteX0" fmla="*/ 0 w 10237"/>
              <a:gd name="connsiteY0" fmla="*/ 5000 h 14470"/>
              <a:gd name="connsiteX1" fmla="*/ 2655 w 10237"/>
              <a:gd name="connsiteY1" fmla="*/ 4412 h 14470"/>
              <a:gd name="connsiteX2" fmla="*/ 5159 w 10237"/>
              <a:gd name="connsiteY2" fmla="*/ 0 h 14470"/>
              <a:gd name="connsiteX3" fmla="*/ 7682 w 10237"/>
              <a:gd name="connsiteY3" fmla="*/ 13196 h 14470"/>
              <a:gd name="connsiteX4" fmla="*/ 10237 w 10237"/>
              <a:gd name="connsiteY4" fmla="*/ 14470 h 14470"/>
              <a:gd name="connsiteX0" fmla="*/ 0 w 10237"/>
              <a:gd name="connsiteY0" fmla="*/ 5000 h 14470"/>
              <a:gd name="connsiteX1" fmla="*/ 2866 w 10237"/>
              <a:gd name="connsiteY1" fmla="*/ 7079 h 14470"/>
              <a:gd name="connsiteX2" fmla="*/ 5159 w 10237"/>
              <a:gd name="connsiteY2" fmla="*/ 0 h 14470"/>
              <a:gd name="connsiteX3" fmla="*/ 7682 w 10237"/>
              <a:gd name="connsiteY3" fmla="*/ 13196 h 14470"/>
              <a:gd name="connsiteX4" fmla="*/ 10237 w 10237"/>
              <a:gd name="connsiteY4" fmla="*/ 14470 h 14470"/>
              <a:gd name="connsiteX0" fmla="*/ 0 w 10237"/>
              <a:gd name="connsiteY0" fmla="*/ 5000 h 14470"/>
              <a:gd name="connsiteX1" fmla="*/ 2787 w 10237"/>
              <a:gd name="connsiteY1" fmla="*/ 7079 h 14470"/>
              <a:gd name="connsiteX2" fmla="*/ 5159 w 10237"/>
              <a:gd name="connsiteY2" fmla="*/ 0 h 14470"/>
              <a:gd name="connsiteX3" fmla="*/ 7682 w 10237"/>
              <a:gd name="connsiteY3" fmla="*/ 13196 h 14470"/>
              <a:gd name="connsiteX4" fmla="*/ 10237 w 10237"/>
              <a:gd name="connsiteY4" fmla="*/ 14470 h 14470"/>
              <a:gd name="connsiteX0" fmla="*/ 0 w 10237"/>
              <a:gd name="connsiteY0" fmla="*/ 0 h 9470"/>
              <a:gd name="connsiteX1" fmla="*/ 2787 w 10237"/>
              <a:gd name="connsiteY1" fmla="*/ 2079 h 9470"/>
              <a:gd name="connsiteX2" fmla="*/ 5159 w 10237"/>
              <a:gd name="connsiteY2" fmla="*/ 961 h 9470"/>
              <a:gd name="connsiteX3" fmla="*/ 7682 w 10237"/>
              <a:gd name="connsiteY3" fmla="*/ 8196 h 9470"/>
              <a:gd name="connsiteX4" fmla="*/ 10237 w 10237"/>
              <a:gd name="connsiteY4" fmla="*/ 9470 h 9470"/>
              <a:gd name="connsiteX0" fmla="*/ 0 w 10000"/>
              <a:gd name="connsiteY0" fmla="*/ 0 h 10000"/>
              <a:gd name="connsiteX1" fmla="*/ 2722 w 10000"/>
              <a:gd name="connsiteY1" fmla="*/ 2195 h 10000"/>
              <a:gd name="connsiteX2" fmla="*/ 5040 w 10000"/>
              <a:gd name="connsiteY2" fmla="*/ 1015 h 10000"/>
              <a:gd name="connsiteX3" fmla="*/ 7375 w 10000"/>
              <a:gd name="connsiteY3" fmla="*/ 870 h 10000"/>
              <a:gd name="connsiteX4" fmla="*/ 10000 w 10000"/>
              <a:gd name="connsiteY4" fmla="*/ 10000 h 10000"/>
              <a:gd name="connsiteX0" fmla="*/ 0 w 9871"/>
              <a:gd name="connsiteY0" fmla="*/ 0 h 2195"/>
              <a:gd name="connsiteX1" fmla="*/ 2722 w 9871"/>
              <a:gd name="connsiteY1" fmla="*/ 2195 h 2195"/>
              <a:gd name="connsiteX2" fmla="*/ 5040 w 9871"/>
              <a:gd name="connsiteY2" fmla="*/ 1015 h 2195"/>
              <a:gd name="connsiteX3" fmla="*/ 7375 w 9871"/>
              <a:gd name="connsiteY3" fmla="*/ 870 h 2195"/>
              <a:gd name="connsiteX4" fmla="*/ 9871 w 9871"/>
              <a:gd name="connsiteY4" fmla="*/ 1221 h 21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71" h="2195">
                <a:moveTo>
                  <a:pt x="0" y="0"/>
                </a:moveTo>
                <a:lnTo>
                  <a:pt x="2722" y="2195"/>
                </a:lnTo>
                <a:lnTo>
                  <a:pt x="5040" y="1015"/>
                </a:lnTo>
                <a:lnTo>
                  <a:pt x="7375" y="870"/>
                </a:lnTo>
                <a:lnTo>
                  <a:pt x="9871" y="1221"/>
                </a:lnTo>
              </a:path>
            </a:pathLst>
          </a:custGeom>
          <a:noFill/>
          <a:ln w="15875" cap="rnd">
            <a:solidFill>
              <a:srgbClr val="FF6600"/>
            </a:solidFill>
            <a:prstDash val="sys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88" name="図 87">
            <a:extLst>
              <a:ext uri="{FF2B5EF4-FFF2-40B4-BE49-F238E27FC236}">
                <a16:creationId xmlns:a16="http://schemas.microsoft.com/office/drawing/2014/main" id="{5710F399-B90E-ED3D-49F8-A8D1EDB33ED7}"/>
              </a:ext>
            </a:extLst>
          </p:cNvPr>
          <p:cNvPicPr>
            <a:picLocks noChangeAspect="1"/>
          </p:cNvPicPr>
          <p:nvPr/>
        </p:nvPicPr>
        <p:blipFill>
          <a:blip r:embed="rId2"/>
          <a:stretch>
            <a:fillRect/>
          </a:stretch>
        </p:blipFill>
        <p:spPr>
          <a:xfrm>
            <a:off x="280021" y="2858600"/>
            <a:ext cx="4365847" cy="2188094"/>
          </a:xfrm>
          <a:prstGeom prst="rect">
            <a:avLst/>
          </a:prstGeom>
        </p:spPr>
      </p:pic>
      <p:sp>
        <p:nvSpPr>
          <p:cNvPr id="90" name="テキスト ボックス 3">
            <a:extLst>
              <a:ext uri="{FF2B5EF4-FFF2-40B4-BE49-F238E27FC236}">
                <a16:creationId xmlns:a16="http://schemas.microsoft.com/office/drawing/2014/main" id="{D759D582-B25C-F3CC-88D9-9DFD419A128A}"/>
              </a:ext>
            </a:extLst>
          </p:cNvPr>
          <p:cNvSpPr txBox="1"/>
          <p:nvPr/>
        </p:nvSpPr>
        <p:spPr>
          <a:xfrm>
            <a:off x="3729595" y="5067007"/>
            <a:ext cx="3550920" cy="20955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ja-JP" altLang="en-US" sz="800" kern="100" dirty="0">
                <a:solidFill>
                  <a:sysClr val="windowText" lastClr="000000"/>
                </a:solidFill>
                <a:latin typeface="+mn-ea"/>
                <a:cs typeface="Times New Roman" panose="02020603050405020304" pitchFamily="18" charset="0"/>
              </a:rPr>
              <a:t>［</a:t>
            </a:r>
            <a:r>
              <a:rPr kumimoji="0" lang="ja-JP" alt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出典：㈱</a:t>
            </a:r>
            <a:r>
              <a:rPr kumimoji="0" 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OKB</a:t>
            </a:r>
            <a:r>
              <a:rPr kumimoji="0" lang="ja-JP" alt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総研 景況指数調査（公開値の加工編集を施しております）］</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p:txBody>
      </p:sp>
      <p:sp>
        <p:nvSpPr>
          <p:cNvPr id="91" name="テキスト ボックス 90">
            <a:extLst>
              <a:ext uri="{FF2B5EF4-FFF2-40B4-BE49-F238E27FC236}">
                <a16:creationId xmlns:a16="http://schemas.microsoft.com/office/drawing/2014/main" id="{2C13DCFF-3D88-D518-CBE7-2E3188D01AC6}"/>
              </a:ext>
            </a:extLst>
          </p:cNvPr>
          <p:cNvSpPr txBox="1"/>
          <p:nvPr/>
        </p:nvSpPr>
        <p:spPr>
          <a:xfrm>
            <a:off x="4034862" y="3114452"/>
            <a:ext cx="3264438" cy="2123658"/>
          </a:xfrm>
          <a:prstGeom prst="rect">
            <a:avLst/>
          </a:prstGeom>
          <a:noFill/>
        </p:spPr>
        <p:txBody>
          <a:bodyPr wrap="square" rtlCol="0">
            <a:spAutoFit/>
          </a:bodyPr>
          <a:lstStyle/>
          <a:p>
            <a:r>
              <a:rPr kumimoji="1" lang="ja-JP" altLang="en-US" sz="1100" dirty="0">
                <a:latin typeface="+mn-ea"/>
              </a:rPr>
              <a:t>　岐阜県の景況感は、個人消費、設備投資が活発な動きを見せ、資金需要も好調であるものの、原油高・物価高騰の影響は強く、企業収益が伸び悩み、景気全般としては回復基調で軌道に乗っているとは言えない状況です。</a:t>
            </a:r>
            <a:endParaRPr kumimoji="1" lang="en-US" altLang="ja-JP" sz="1100" dirty="0">
              <a:latin typeface="+mn-ea"/>
            </a:endParaRPr>
          </a:p>
          <a:p>
            <a:r>
              <a:rPr lang="ja-JP" altLang="en-US" sz="1100" dirty="0">
                <a:latin typeface="+mn-ea"/>
              </a:rPr>
              <a:t>　脱炭素の課題を抱える製造業や</a:t>
            </a:r>
            <a:r>
              <a:rPr lang="en-US" altLang="ja-JP" sz="1100" dirty="0">
                <a:latin typeface="+mn-ea"/>
              </a:rPr>
              <a:t>2024</a:t>
            </a:r>
            <a:r>
              <a:rPr lang="ja-JP" altLang="en-US" sz="1100" dirty="0">
                <a:latin typeface="+mn-ea"/>
              </a:rPr>
              <a:t>年問題を抱える運送業を中心として値上げが実現し、産業全体での賃上げが進むかが好転へのカギとなりそうです。</a:t>
            </a:r>
            <a:endParaRPr lang="en-US" altLang="ja-JP" sz="1100" dirty="0">
              <a:latin typeface="+mn-ea"/>
            </a:endParaRPr>
          </a:p>
          <a:p>
            <a:r>
              <a:rPr lang="ja-JP" altLang="en-US" sz="1100" dirty="0">
                <a:latin typeface="+mn-ea"/>
              </a:rPr>
              <a:t>　西濃地区は設備投資が活発であるものの原材料高・人手不足の影響で収益が伸び悩み、工作機械を中心に中国の景気悪化の影響を受けています。</a:t>
            </a:r>
            <a:endParaRPr lang="en-US" altLang="ja-JP" sz="1100" dirty="0">
              <a:latin typeface="+mn-ea"/>
            </a:endParaRPr>
          </a:p>
          <a:p>
            <a:r>
              <a:rPr kumimoji="1" lang="ja-JP" altLang="en-US" sz="1100" dirty="0">
                <a:latin typeface="+mn-ea"/>
              </a:rPr>
              <a:t>　</a:t>
            </a:r>
            <a:endParaRPr kumimoji="1" lang="en-US" altLang="ja-JP" sz="1100" dirty="0">
              <a:latin typeface="+mn-ea"/>
            </a:endParaRPr>
          </a:p>
        </p:txBody>
      </p:sp>
      <p:graphicFrame>
        <p:nvGraphicFramePr>
          <p:cNvPr id="3" name="グラフ 2">
            <a:extLst>
              <a:ext uri="{FF2B5EF4-FFF2-40B4-BE49-F238E27FC236}">
                <a16:creationId xmlns:a16="http://schemas.microsoft.com/office/drawing/2014/main" id="{EFB3BF3C-14F7-B515-48C4-ED0206A01AAA}"/>
              </a:ext>
            </a:extLst>
          </p:cNvPr>
          <p:cNvGraphicFramePr>
            <a:graphicFrameLocks/>
          </p:cNvGraphicFramePr>
          <p:nvPr>
            <p:extLst>
              <p:ext uri="{D42A27DB-BD31-4B8C-83A1-F6EECF244321}">
                <p14:modId xmlns:p14="http://schemas.microsoft.com/office/powerpoint/2010/main" val="2354365108"/>
              </p:ext>
            </p:extLst>
          </p:nvPr>
        </p:nvGraphicFramePr>
        <p:xfrm>
          <a:off x="396255" y="5729318"/>
          <a:ext cx="3225160" cy="24977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a:extLst>
              <a:ext uri="{FF2B5EF4-FFF2-40B4-BE49-F238E27FC236}">
                <a16:creationId xmlns:a16="http://schemas.microsoft.com/office/drawing/2014/main" id="{339FFE99-4390-8E35-C3D3-4FF03DDE31A9}"/>
              </a:ext>
            </a:extLst>
          </p:cNvPr>
          <p:cNvGraphicFramePr>
            <a:graphicFrameLocks/>
          </p:cNvGraphicFramePr>
          <p:nvPr>
            <p:extLst>
              <p:ext uri="{D42A27DB-BD31-4B8C-83A1-F6EECF244321}">
                <p14:modId xmlns:p14="http://schemas.microsoft.com/office/powerpoint/2010/main" val="603488749"/>
              </p:ext>
            </p:extLst>
          </p:nvPr>
        </p:nvGraphicFramePr>
        <p:xfrm>
          <a:off x="3909496" y="5925793"/>
          <a:ext cx="3447859" cy="2517250"/>
        </p:xfrm>
        <a:graphic>
          <a:graphicData uri="http://schemas.openxmlformats.org/drawingml/2006/chart">
            <c:chart xmlns:c="http://schemas.openxmlformats.org/drawingml/2006/chart" xmlns:r="http://schemas.openxmlformats.org/officeDocument/2006/relationships" r:id="rId4"/>
          </a:graphicData>
        </a:graphic>
      </p:graphicFrame>
      <p:sp>
        <p:nvSpPr>
          <p:cNvPr id="8" name="テキスト ボックス 7">
            <a:extLst>
              <a:ext uri="{FF2B5EF4-FFF2-40B4-BE49-F238E27FC236}">
                <a16:creationId xmlns:a16="http://schemas.microsoft.com/office/drawing/2014/main" id="{B2D252FA-44F7-9CE1-0FD8-C4D5E05A6223}"/>
              </a:ext>
            </a:extLst>
          </p:cNvPr>
          <p:cNvSpPr txBox="1"/>
          <p:nvPr/>
        </p:nvSpPr>
        <p:spPr>
          <a:xfrm>
            <a:off x="3948279" y="5734468"/>
            <a:ext cx="3330997" cy="253916"/>
          </a:xfrm>
          <a:prstGeom prst="rect">
            <a:avLst/>
          </a:prstGeom>
          <a:noFill/>
        </p:spPr>
        <p:txBody>
          <a:bodyPr wrap="square" rtlCol="0">
            <a:spAutoFit/>
          </a:bodyPr>
          <a:lstStyle/>
          <a:p>
            <a:pPr algn="ctr"/>
            <a:r>
              <a:rPr kumimoji="1" lang="ja-JP" altLang="en-US" sz="1050" dirty="0"/>
              <a:t>◇有効求人倍率は</a:t>
            </a:r>
            <a:r>
              <a:rPr kumimoji="1" lang="en-US" altLang="ja-JP" sz="1050" dirty="0"/>
              <a:t>0.02</a:t>
            </a:r>
            <a:r>
              <a:rPr kumimoji="1" lang="ja-JP" altLang="en-US" sz="1050" dirty="0"/>
              <a:t>ポイント低下の「</a:t>
            </a:r>
            <a:r>
              <a:rPr kumimoji="1" lang="en-US" altLang="ja-JP" sz="1050" dirty="0"/>
              <a:t>1.58</a:t>
            </a:r>
            <a:r>
              <a:rPr kumimoji="1" lang="ja-JP" altLang="en-US" sz="1050" dirty="0"/>
              <a:t>倍」◇</a:t>
            </a:r>
          </a:p>
        </p:txBody>
      </p:sp>
      <p:sp>
        <p:nvSpPr>
          <p:cNvPr id="12" name="テキスト ボックス 11">
            <a:extLst>
              <a:ext uri="{FF2B5EF4-FFF2-40B4-BE49-F238E27FC236}">
                <a16:creationId xmlns:a16="http://schemas.microsoft.com/office/drawing/2014/main" id="{8BECEFFE-5AC8-EAF1-8241-8F1255DC5300}"/>
              </a:ext>
            </a:extLst>
          </p:cNvPr>
          <p:cNvSpPr txBox="1"/>
          <p:nvPr/>
        </p:nvSpPr>
        <p:spPr>
          <a:xfrm>
            <a:off x="3955983" y="8433586"/>
            <a:ext cx="3330997" cy="1546577"/>
          </a:xfrm>
          <a:prstGeom prst="rect">
            <a:avLst/>
          </a:prstGeom>
          <a:noFill/>
        </p:spPr>
        <p:txBody>
          <a:bodyPr wrap="square" rtlCol="0">
            <a:spAutoFit/>
          </a:bodyPr>
          <a:lstStyle/>
          <a:p>
            <a:r>
              <a:rPr kumimoji="1" lang="ja-JP" altLang="en-US" sz="1050" dirty="0"/>
              <a:t>県内の雇用情勢は、</a:t>
            </a:r>
            <a:r>
              <a:rPr kumimoji="1" lang="ja-JP" altLang="en-US" sz="1050" u="sng" dirty="0"/>
              <a:t>求人が求職を上回って推移しているものの、物価上昇等が雇用に与える影響に注意</a:t>
            </a:r>
            <a:r>
              <a:rPr lang="ja-JP" altLang="en-US" sz="1050" u="sng" dirty="0"/>
              <a:t>する必要がある</a:t>
            </a:r>
            <a:r>
              <a:rPr lang="ja-JP" altLang="en-US" sz="1050" dirty="0"/>
              <a:t>（岐阜労働局）</a:t>
            </a:r>
            <a:endParaRPr lang="en-US" altLang="ja-JP" sz="1050" dirty="0"/>
          </a:p>
          <a:p>
            <a:r>
              <a:rPr kumimoji="1" lang="ja-JP" altLang="en-US" sz="1050" dirty="0"/>
              <a:t>岐阜県の有効求人倍率は全国</a:t>
            </a:r>
            <a:r>
              <a:rPr kumimoji="1" lang="en-US" altLang="ja-JP" sz="1050" dirty="0"/>
              <a:t>3</a:t>
            </a:r>
            <a:r>
              <a:rPr kumimoji="1" lang="ja-JP" altLang="en-US" sz="1050" dirty="0"/>
              <a:t>位（愛知</a:t>
            </a:r>
            <a:r>
              <a:rPr kumimoji="1" lang="en-US" altLang="ja-JP" sz="1050" dirty="0"/>
              <a:t>1.31</a:t>
            </a:r>
            <a:r>
              <a:rPr kumimoji="1" lang="ja-JP" altLang="en-US" sz="1050" dirty="0"/>
              <a:t>倍で</a:t>
            </a:r>
            <a:r>
              <a:rPr kumimoji="1" lang="en-US" altLang="ja-JP" sz="1050" dirty="0"/>
              <a:t>20</a:t>
            </a:r>
            <a:r>
              <a:rPr kumimoji="1" lang="ja-JP" altLang="en-US" sz="1050" dirty="0"/>
              <a:t>位、三重</a:t>
            </a:r>
            <a:r>
              <a:rPr kumimoji="1" lang="en-US" altLang="ja-JP" sz="1050" dirty="0"/>
              <a:t>1.21</a:t>
            </a:r>
            <a:r>
              <a:rPr kumimoji="1" lang="ja-JP" altLang="en-US" sz="1050" dirty="0"/>
              <a:t>倍で</a:t>
            </a:r>
            <a:r>
              <a:rPr kumimoji="1" lang="en-US" altLang="ja-JP" sz="1050" dirty="0"/>
              <a:t>30</a:t>
            </a:r>
            <a:r>
              <a:rPr kumimoji="1" lang="ja-JP" altLang="en-US" sz="1050" dirty="0"/>
              <a:t>位）となっています。業種別では販売・保安・建設等・介護の求人倍率が特に高い状況です。</a:t>
            </a:r>
            <a:endParaRPr kumimoji="1" lang="en-US" altLang="ja-JP" sz="1050" dirty="0"/>
          </a:p>
          <a:p>
            <a:r>
              <a:rPr lang="ja-JP" altLang="en-US" sz="1050" dirty="0"/>
              <a:t>地域別で</a:t>
            </a:r>
            <a:r>
              <a:rPr lang="ja-JP" altLang="en-US" sz="1050" dirty="0">
                <a:solidFill>
                  <a:srgbClr val="0070C0"/>
                </a:solidFill>
              </a:rPr>
              <a:t>岐阜・大垣・揖斐</a:t>
            </a:r>
            <a:r>
              <a:rPr lang="ja-JP" altLang="en-US" sz="1050" dirty="0"/>
              <a:t>では昨年同時期に比べ有効求人倍率は低下しましたが、事業者にとって人材を確保していくことは困難な状況が続いています。</a:t>
            </a:r>
            <a:endParaRPr kumimoji="1" lang="ja-JP" altLang="en-US" sz="1050" dirty="0"/>
          </a:p>
        </p:txBody>
      </p:sp>
      <p:sp>
        <p:nvSpPr>
          <p:cNvPr id="30" name="テキスト ボックス 29">
            <a:extLst>
              <a:ext uri="{FF2B5EF4-FFF2-40B4-BE49-F238E27FC236}">
                <a16:creationId xmlns:a16="http://schemas.microsoft.com/office/drawing/2014/main" id="{0AF4B5C4-53EB-CCC7-2989-9801C98E8324}"/>
              </a:ext>
            </a:extLst>
          </p:cNvPr>
          <p:cNvSpPr txBox="1"/>
          <p:nvPr/>
        </p:nvSpPr>
        <p:spPr>
          <a:xfrm>
            <a:off x="341987" y="8227020"/>
            <a:ext cx="3336721" cy="2031325"/>
          </a:xfrm>
          <a:prstGeom prst="rect">
            <a:avLst/>
          </a:prstGeom>
          <a:noFill/>
        </p:spPr>
        <p:txBody>
          <a:bodyPr wrap="square" rtlCol="0">
            <a:spAutoFit/>
          </a:bodyPr>
          <a:lstStyle/>
          <a:p>
            <a:pPr indent="139700" algn="l"/>
            <a:r>
              <a:rPr lang="ja-JP" altLang="ja-JP" sz="1050" kern="100" dirty="0">
                <a:solidFill>
                  <a:srgbClr val="000000"/>
                </a:solidFill>
                <a:effectLst/>
                <a:latin typeface="+mn-ea"/>
                <a:cs typeface="Times New Roman" panose="02020603050405020304" pitchFamily="18" charset="0"/>
              </a:rPr>
              <a:t>岐阜県における規模別労働者賃金の対前年同月比（</a:t>
            </a:r>
            <a:r>
              <a:rPr lang="en-US" altLang="ja-JP" sz="1050" kern="100" dirty="0">
                <a:solidFill>
                  <a:srgbClr val="000000"/>
                </a:solidFill>
                <a:effectLst/>
                <a:latin typeface="+mn-ea"/>
                <a:cs typeface="Times New Roman" panose="02020603050405020304" pitchFamily="18" charset="0"/>
              </a:rPr>
              <a:t>10</a:t>
            </a:r>
            <a:r>
              <a:rPr lang="ja-JP" altLang="ja-JP" sz="1050" kern="100" dirty="0">
                <a:solidFill>
                  <a:srgbClr val="000000"/>
                </a:solidFill>
                <a:effectLst/>
                <a:latin typeface="+mn-ea"/>
                <a:cs typeface="Times New Roman" panose="02020603050405020304" pitchFamily="18" charset="0"/>
              </a:rPr>
              <a:t>月～</a:t>
            </a:r>
            <a:r>
              <a:rPr lang="en-US" altLang="ja-JP" sz="1050" kern="100" dirty="0">
                <a:solidFill>
                  <a:srgbClr val="000000"/>
                </a:solidFill>
                <a:effectLst/>
                <a:latin typeface="+mn-ea"/>
                <a:cs typeface="Times New Roman" panose="02020603050405020304" pitchFamily="18" charset="0"/>
              </a:rPr>
              <a:t>3</a:t>
            </a:r>
            <a:r>
              <a:rPr lang="ja-JP" altLang="ja-JP" sz="1050" kern="100" dirty="0">
                <a:solidFill>
                  <a:srgbClr val="000000"/>
                </a:solidFill>
                <a:effectLst/>
                <a:latin typeface="+mn-ea"/>
                <a:cs typeface="Times New Roman" panose="02020603050405020304" pitchFamily="18" charset="0"/>
              </a:rPr>
              <a:t>月）の推移をグラフにしました。</a:t>
            </a:r>
            <a:endParaRPr lang="en-US" altLang="ja-JP" sz="1050" kern="100" dirty="0">
              <a:solidFill>
                <a:srgbClr val="000000"/>
              </a:solidFill>
              <a:effectLst/>
              <a:latin typeface="+mn-ea"/>
              <a:cs typeface="Times New Roman" panose="02020603050405020304" pitchFamily="18" charset="0"/>
            </a:endParaRPr>
          </a:p>
          <a:p>
            <a:pPr indent="139700" algn="l"/>
            <a:r>
              <a:rPr lang="en-US" altLang="ja-JP" sz="1050" kern="100" dirty="0">
                <a:solidFill>
                  <a:srgbClr val="000000"/>
                </a:solidFill>
                <a:effectLst/>
                <a:latin typeface="+mn-ea"/>
                <a:cs typeface="Times New Roman" panose="02020603050405020304" pitchFamily="18" charset="0"/>
              </a:rPr>
              <a:t>5</a:t>
            </a:r>
            <a:r>
              <a:rPr lang="ja-JP" altLang="ja-JP" sz="1050" kern="100" dirty="0">
                <a:solidFill>
                  <a:srgbClr val="000000"/>
                </a:solidFill>
                <a:effectLst/>
                <a:latin typeface="+mn-ea"/>
                <a:cs typeface="Times New Roman" panose="02020603050405020304" pitchFamily="18" charset="0"/>
              </a:rPr>
              <a:t>人以上と</a:t>
            </a:r>
            <a:r>
              <a:rPr lang="en-US" altLang="ja-JP" sz="1050" kern="100" dirty="0">
                <a:solidFill>
                  <a:srgbClr val="000000"/>
                </a:solidFill>
                <a:effectLst/>
                <a:latin typeface="+mn-ea"/>
                <a:cs typeface="Times New Roman" panose="02020603050405020304" pitchFamily="18" charset="0"/>
              </a:rPr>
              <a:t>30</a:t>
            </a:r>
            <a:r>
              <a:rPr lang="ja-JP" altLang="ja-JP" sz="1050" kern="100" dirty="0">
                <a:solidFill>
                  <a:srgbClr val="000000"/>
                </a:solidFill>
                <a:effectLst/>
                <a:latin typeface="+mn-ea"/>
                <a:cs typeface="Times New Roman" panose="02020603050405020304" pitchFamily="18" charset="0"/>
              </a:rPr>
              <a:t>人以上のどちらの従業員規模の事業所においても、</a:t>
            </a:r>
            <a:r>
              <a:rPr lang="en-US" altLang="ja-JP" sz="1050" kern="100" dirty="0">
                <a:solidFill>
                  <a:srgbClr val="000000"/>
                </a:solidFill>
                <a:effectLst/>
                <a:latin typeface="+mn-ea"/>
                <a:cs typeface="Times New Roman" panose="02020603050405020304" pitchFamily="18" charset="0"/>
              </a:rPr>
              <a:t>12</a:t>
            </a:r>
            <a:r>
              <a:rPr lang="ja-JP" altLang="ja-JP" sz="1050" kern="100" dirty="0">
                <a:solidFill>
                  <a:srgbClr val="000000"/>
                </a:solidFill>
                <a:effectLst/>
                <a:latin typeface="+mn-ea"/>
                <a:cs typeface="Times New Roman" panose="02020603050405020304" pitchFamily="18" charset="0"/>
              </a:rPr>
              <a:t>月以降は昨年対比より増加傾向が続いている状況となっています。</a:t>
            </a:r>
            <a:endParaRPr lang="ja-JP" altLang="ja-JP" sz="1050" kern="100" dirty="0">
              <a:effectLst/>
              <a:latin typeface="+mn-ea"/>
              <a:cs typeface="Times New Roman" panose="02020603050405020304" pitchFamily="18" charset="0"/>
            </a:endParaRPr>
          </a:p>
          <a:p>
            <a:r>
              <a:rPr lang="ja-JP" altLang="en-US" sz="1050" dirty="0">
                <a:effectLst/>
                <a:latin typeface="+mn-ea"/>
                <a:cs typeface="Times New Roman" panose="02020603050405020304" pitchFamily="18" charset="0"/>
              </a:rPr>
              <a:t>　</a:t>
            </a:r>
            <a:r>
              <a:rPr lang="ja-JP" altLang="ja-JP" sz="1050" dirty="0">
                <a:effectLst/>
                <a:latin typeface="+mn-ea"/>
                <a:cs typeface="Times New Roman" panose="02020603050405020304" pitchFamily="18" charset="0"/>
              </a:rPr>
              <a:t>特別に支払われた給与を含む現金給与総額は、規模５人以上で</a:t>
            </a:r>
            <a:r>
              <a:rPr lang="en-US" altLang="ja-JP" sz="1050" dirty="0">
                <a:effectLst/>
                <a:latin typeface="+mn-ea"/>
                <a:cs typeface="Times New Roman" panose="02020603050405020304" pitchFamily="18" charset="0"/>
              </a:rPr>
              <a:t>267,111</a:t>
            </a:r>
            <a:r>
              <a:rPr lang="ja-JP" altLang="ja-JP" sz="1050" dirty="0">
                <a:effectLst/>
                <a:latin typeface="+mn-ea"/>
                <a:cs typeface="Times New Roman" panose="02020603050405020304" pitchFamily="18" charset="0"/>
              </a:rPr>
              <a:t>円、前年同月比</a:t>
            </a:r>
            <a:r>
              <a:rPr lang="en-US" altLang="ja-JP" sz="1050" dirty="0">
                <a:effectLst/>
                <a:latin typeface="+mn-ea"/>
                <a:cs typeface="Times New Roman" panose="02020603050405020304" pitchFamily="18" charset="0"/>
              </a:rPr>
              <a:t>4.5</a:t>
            </a:r>
            <a:r>
              <a:rPr lang="ja-JP" altLang="ja-JP" sz="1050" dirty="0">
                <a:effectLst/>
                <a:latin typeface="+mn-ea"/>
                <a:cs typeface="Times New Roman" panose="02020603050405020304" pitchFamily="18" charset="0"/>
              </a:rPr>
              <a:t>％増で、４ヶ月連続で前年同月を上回っ</a:t>
            </a:r>
            <a:r>
              <a:rPr lang="ja-JP" altLang="en-US" sz="1050" dirty="0">
                <a:effectLst/>
                <a:latin typeface="+mn-ea"/>
                <a:cs typeface="Times New Roman" panose="02020603050405020304" pitchFamily="18" charset="0"/>
              </a:rPr>
              <a:t>ています</a:t>
            </a:r>
            <a:r>
              <a:rPr lang="ja-JP" altLang="ja-JP" sz="1050" dirty="0">
                <a:effectLst/>
                <a:latin typeface="+mn-ea"/>
                <a:cs typeface="Times New Roman" panose="02020603050405020304" pitchFamily="18" charset="0"/>
              </a:rPr>
              <a:t>。</a:t>
            </a:r>
            <a:endParaRPr lang="en-US" altLang="ja-JP" sz="1050" dirty="0">
              <a:effectLst/>
              <a:latin typeface="+mn-ea"/>
              <a:cs typeface="Times New Roman" panose="02020603050405020304" pitchFamily="18" charset="0"/>
            </a:endParaRPr>
          </a:p>
          <a:p>
            <a:r>
              <a:rPr lang="ja-JP" altLang="en-US" sz="1050" dirty="0">
                <a:latin typeface="+mn-ea"/>
                <a:cs typeface="Times New Roman" panose="02020603050405020304" pitchFamily="18" charset="0"/>
              </a:rPr>
              <a:t>　</a:t>
            </a:r>
            <a:r>
              <a:rPr lang="ja-JP" altLang="ja-JP" sz="1050" dirty="0">
                <a:effectLst/>
                <a:latin typeface="+mn-ea"/>
                <a:cs typeface="Times New Roman" panose="02020603050405020304" pitchFamily="18" charset="0"/>
              </a:rPr>
              <a:t>また、規模</a:t>
            </a:r>
            <a:r>
              <a:rPr lang="en-US" altLang="ja-JP" sz="1050" dirty="0">
                <a:effectLst/>
                <a:latin typeface="+mn-ea"/>
                <a:cs typeface="Times New Roman" panose="02020603050405020304" pitchFamily="18" charset="0"/>
              </a:rPr>
              <a:t>30</a:t>
            </a:r>
            <a:r>
              <a:rPr lang="ja-JP" altLang="ja-JP" sz="1050" dirty="0">
                <a:effectLst/>
                <a:latin typeface="+mn-ea"/>
                <a:cs typeface="Times New Roman" panose="02020603050405020304" pitchFamily="18" charset="0"/>
              </a:rPr>
              <a:t>人以上では</a:t>
            </a:r>
            <a:r>
              <a:rPr lang="en-US" altLang="ja-JP" sz="1050" dirty="0">
                <a:effectLst/>
                <a:latin typeface="+mn-ea"/>
                <a:cs typeface="Times New Roman" panose="02020603050405020304" pitchFamily="18" charset="0"/>
              </a:rPr>
              <a:t>300,807</a:t>
            </a:r>
            <a:r>
              <a:rPr lang="ja-JP" altLang="ja-JP" sz="1050" dirty="0">
                <a:effectLst/>
                <a:latin typeface="+mn-ea"/>
                <a:cs typeface="Times New Roman" panose="02020603050405020304" pitchFamily="18" charset="0"/>
              </a:rPr>
              <a:t>円、前年同月比</a:t>
            </a:r>
            <a:r>
              <a:rPr lang="en-US" altLang="ja-JP" sz="1050" dirty="0">
                <a:effectLst/>
                <a:latin typeface="+mn-ea"/>
                <a:cs typeface="Times New Roman" panose="02020603050405020304" pitchFamily="18" charset="0"/>
              </a:rPr>
              <a:t>7.1</a:t>
            </a:r>
            <a:r>
              <a:rPr lang="ja-JP" altLang="ja-JP" sz="1050" dirty="0">
                <a:effectLst/>
                <a:latin typeface="+mn-ea"/>
                <a:cs typeface="Times New Roman" panose="02020603050405020304" pitchFamily="18" charset="0"/>
              </a:rPr>
              <a:t>％増で、４ヶ月連続で前年同月を上回りました。</a:t>
            </a:r>
            <a:endParaRPr lang="en-US" altLang="ja-JP" sz="1050" dirty="0">
              <a:effectLst/>
              <a:latin typeface="+mn-ea"/>
              <a:cs typeface="Times New Roman" panose="02020603050405020304" pitchFamily="18" charset="0"/>
            </a:endParaRPr>
          </a:p>
          <a:p>
            <a:endParaRPr lang="en-US" altLang="ja-JP" sz="1050" dirty="0">
              <a:effectLst/>
              <a:latin typeface="+mn-ea"/>
              <a:cs typeface="Times New Roman" panose="02020603050405020304" pitchFamily="18" charset="0"/>
            </a:endParaRPr>
          </a:p>
          <a:p>
            <a:r>
              <a:rPr lang="ja-JP" altLang="en-US" sz="1050" dirty="0">
                <a:effectLst/>
                <a:latin typeface="+mn-ea"/>
                <a:cs typeface="Times New Roman" panose="02020603050405020304" pitchFamily="18" charset="0"/>
              </a:rPr>
              <a:t>　　　 </a:t>
            </a:r>
            <a:r>
              <a:rPr lang="ja-JP" altLang="ja-JP" sz="1050" dirty="0">
                <a:effectLst/>
                <a:latin typeface="+mn-ea"/>
                <a:cs typeface="Times New Roman" panose="02020603050405020304" pitchFamily="18" charset="0"/>
              </a:rPr>
              <a:t>［出典：岐阜県統計情報　毎月勤労統計調査］</a:t>
            </a:r>
            <a:endParaRPr kumimoji="1" lang="ja-JP" altLang="en-US" sz="1050" dirty="0">
              <a:latin typeface="+mn-ea"/>
            </a:endParaRPr>
          </a:p>
        </p:txBody>
      </p:sp>
      <p:sp>
        <p:nvSpPr>
          <p:cNvPr id="33" name="テキスト ボックス 32">
            <a:extLst>
              <a:ext uri="{FF2B5EF4-FFF2-40B4-BE49-F238E27FC236}">
                <a16:creationId xmlns:a16="http://schemas.microsoft.com/office/drawing/2014/main" id="{EA0A039A-8C0B-54AD-6E04-F576BE1952AD}"/>
              </a:ext>
            </a:extLst>
          </p:cNvPr>
          <p:cNvSpPr txBox="1"/>
          <p:nvPr/>
        </p:nvSpPr>
        <p:spPr>
          <a:xfrm>
            <a:off x="4079069" y="9992799"/>
            <a:ext cx="3141720" cy="246221"/>
          </a:xfrm>
          <a:prstGeom prst="rect">
            <a:avLst/>
          </a:prstGeom>
          <a:noFill/>
        </p:spPr>
        <p:txBody>
          <a:bodyPr wrap="square">
            <a:spAutoFit/>
          </a:bodyPr>
          <a:lstStyle/>
          <a:p>
            <a:r>
              <a:rPr lang="ja-JP" altLang="ja-JP" sz="1000" kern="100" dirty="0">
                <a:solidFill>
                  <a:srgbClr val="000000"/>
                </a:solidFill>
                <a:effectLst/>
                <a:latin typeface="+mn-ea"/>
                <a:cs typeface="Times New Roman" panose="02020603050405020304" pitchFamily="18" charset="0"/>
              </a:rPr>
              <a:t>［出典：岐阜労働局職業安定部</a:t>
            </a:r>
            <a:r>
              <a:rPr lang="ja-JP" altLang="en-US" sz="1000" kern="100" dirty="0">
                <a:solidFill>
                  <a:srgbClr val="000000"/>
                </a:solidFill>
                <a:effectLst/>
                <a:latin typeface="+mn-ea"/>
                <a:cs typeface="Times New Roman" panose="02020603050405020304" pitchFamily="18" charset="0"/>
              </a:rPr>
              <a:t>　有効求人倍率の推移</a:t>
            </a:r>
            <a:r>
              <a:rPr lang="ja-JP" altLang="ja-JP" sz="1000" kern="100" dirty="0">
                <a:solidFill>
                  <a:srgbClr val="000000"/>
                </a:solidFill>
                <a:effectLst/>
                <a:latin typeface="+mn-ea"/>
                <a:cs typeface="Times New Roman" panose="02020603050405020304" pitchFamily="18" charset="0"/>
              </a:rPr>
              <a:t>］</a:t>
            </a:r>
            <a:endParaRPr lang="ja-JP" altLang="ja-JP" sz="10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861772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E51E62B-5042-4C2F-84BF-087733CA8974}">
  <ds:schemaRefs>
    <ds:schemaRef ds:uri="http://schemas.microsoft.com/office/infopath/2007/PartnerControls"/>
    <ds:schemaRef ds:uri="1119c2e5-8fb9-4d5f-baf1-202c530f2c34"/>
    <ds:schemaRef ds:uri="http://purl.org/dc/terms/"/>
    <ds:schemaRef ds:uri="http://purl.org/dc/elements/1.1/"/>
    <ds:schemaRef ds:uri="http://purl.org/dc/dcmitype/"/>
    <ds:schemaRef ds:uri="http://schemas.openxmlformats.org/package/2006/metadata/core-properties"/>
    <ds:schemaRef ds:uri="http://schemas.microsoft.com/office/2006/documentManagement/types"/>
    <ds:schemaRef ds:uri="http://www.w3.org/XML/1998/namespace"/>
    <ds:schemaRef ds:uri="http://schemas.microsoft.com/office/2006/metadata/properties"/>
  </ds:schemaRefs>
</ds:datastoreItem>
</file>

<file path=customXml/itemProps2.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3939EDA-EE09-4224-82B0-6C4936D0A4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サークル部員募集チラシ</Template>
  <TotalTime>2653</TotalTime>
  <Words>1534</Words>
  <Application>Microsoft Office PowerPoint</Application>
  <PresentationFormat>ユーザー設定</PresentationFormat>
  <Paragraphs>98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ＭＳ Ｐゴシック</vt:lpstr>
      <vt:lpstr>ＭＳ ゴシック</vt:lpstr>
      <vt:lpstr>ＭＳ 明朝</vt:lpstr>
      <vt:lpstr>Arial</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岐阜県商工会連合会</dc:creator>
  <cp:lastModifiedBy>岐阜県商工会連合会</cp:lastModifiedBy>
  <cp:revision>49</cp:revision>
  <cp:lastPrinted>2024-06-28T02:06:57Z</cp:lastPrinted>
  <dcterms:created xsi:type="dcterms:W3CDTF">2023-08-08T02:22:22Z</dcterms:created>
  <dcterms:modified xsi:type="dcterms:W3CDTF">2024-06-28T02:07:40Z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