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fu249" initials="g" lastIdx="1" clrIdx="0">
    <p:extLst>
      <p:ext uri="{19B8F6BF-5375-455C-9EA6-DF929625EA0E}">
        <p15:presenceInfo xmlns:p15="http://schemas.microsoft.com/office/powerpoint/2012/main" userId="gifu24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99CC00"/>
    <a:srgbClr val="FF99FF"/>
    <a:srgbClr val="31859C"/>
    <a:srgbClr val="E05934"/>
    <a:srgbClr val="FFD03B"/>
    <a:srgbClr val="9BBB59"/>
    <a:srgbClr val="9CA5CA"/>
    <a:srgbClr val="8A8CDC"/>
    <a:srgbClr val="95A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6" autoAdjust="0"/>
    <p:restoredTop sz="91513" autoAdjust="0"/>
  </p:normalViewPr>
  <p:slideViewPr>
    <p:cSldViewPr>
      <p:cViewPr varScale="1">
        <p:scale>
          <a:sx n="72" d="100"/>
          <a:sy n="72" d="100"/>
        </p:scale>
        <p:origin x="3714" y="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45659" cy="496332"/>
          </a:xfrm>
          <a:prstGeom prst="rect">
            <a:avLst/>
          </a:prstGeom>
        </p:spPr>
        <p:txBody>
          <a:bodyPr vert="horz" lIns="91414" tIns="45707" rIns="91414"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6332"/>
          </a:xfrm>
          <a:prstGeom prst="rect">
            <a:avLst/>
          </a:prstGeom>
        </p:spPr>
        <p:txBody>
          <a:bodyPr vert="horz" lIns="91414" tIns="45707" rIns="91414" bIns="45707" rtlCol="0"/>
          <a:lstStyle>
            <a:lvl1pPr algn="r">
              <a:defRPr sz="1200"/>
            </a:lvl1pPr>
          </a:lstStyle>
          <a:p>
            <a:fld id="{D748E214-23DF-497B-9B31-AEC16BCCEFDC}" type="datetimeFigureOut">
              <a:rPr kumimoji="1" lang="ja-JP" altLang="en-US" smtClean="0"/>
              <a:t>2024/11/28</a:t>
            </a:fld>
            <a:endParaRPr kumimoji="1" lang="ja-JP" altLang="en-US"/>
          </a:p>
        </p:txBody>
      </p:sp>
      <p:sp>
        <p:nvSpPr>
          <p:cNvPr id="4" name="スライド イメージ プレースホルダー 3"/>
          <p:cNvSpPr>
            <a:spLocks noGrp="1" noRot="1" noChangeAspect="1"/>
          </p:cNvSpPr>
          <p:nvPr>
            <p:ph type="sldImg" idx="2"/>
          </p:nvPr>
        </p:nvSpPr>
        <p:spPr>
          <a:xfrm>
            <a:off x="2111375" y="746125"/>
            <a:ext cx="2574925" cy="3721100"/>
          </a:xfrm>
          <a:prstGeom prst="rect">
            <a:avLst/>
          </a:prstGeom>
          <a:noFill/>
          <a:ln w="12700">
            <a:solidFill>
              <a:prstClr val="black"/>
            </a:solidFill>
          </a:ln>
        </p:spPr>
        <p:txBody>
          <a:bodyPr vert="horz" lIns="91414" tIns="45707" rIns="91414" bIns="45707" rtlCol="0" anchor="ctr"/>
          <a:lstStyle/>
          <a:p>
            <a:endParaRPr lang="ja-JP" altLang="en-US"/>
          </a:p>
        </p:txBody>
      </p:sp>
      <p:sp>
        <p:nvSpPr>
          <p:cNvPr id="5" name="ノート プレースホルダー 4"/>
          <p:cNvSpPr>
            <a:spLocks noGrp="1"/>
          </p:cNvSpPr>
          <p:nvPr>
            <p:ph type="body" sz="quarter" idx="3"/>
          </p:nvPr>
        </p:nvSpPr>
        <p:spPr>
          <a:xfrm>
            <a:off x="679768" y="4715162"/>
            <a:ext cx="5438140" cy="4466987"/>
          </a:xfrm>
          <a:prstGeom prst="rect">
            <a:avLst/>
          </a:prstGeom>
        </p:spPr>
        <p:txBody>
          <a:bodyPr vert="horz" lIns="91414" tIns="45707" rIns="91414"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28588"/>
            <a:ext cx="2945659" cy="496332"/>
          </a:xfrm>
          <a:prstGeom prst="rect">
            <a:avLst/>
          </a:prstGeom>
        </p:spPr>
        <p:txBody>
          <a:bodyPr vert="horz" lIns="91414" tIns="45707" rIns="91414"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8"/>
            <a:ext cx="2945659" cy="496332"/>
          </a:xfrm>
          <a:prstGeom prst="rect">
            <a:avLst/>
          </a:prstGeom>
        </p:spPr>
        <p:txBody>
          <a:bodyPr vert="horz" lIns="91414" tIns="45707" rIns="91414" bIns="45707" rtlCol="0" anchor="b"/>
          <a:lstStyle>
            <a:lvl1pPr algn="r">
              <a:defRPr sz="1200"/>
            </a:lvl1pPr>
          </a:lstStyle>
          <a:p>
            <a:fld id="{6E4ADE33-630C-4C69-BE2F-AD7F0CCF4F3F}" type="slidenum">
              <a:rPr kumimoji="1" lang="ja-JP" altLang="en-US" smtClean="0"/>
              <a:t>‹#›</a:t>
            </a:fld>
            <a:endParaRPr kumimoji="1" lang="ja-JP" altLang="en-US"/>
          </a:p>
        </p:txBody>
      </p:sp>
    </p:spTree>
    <p:extLst>
      <p:ext uri="{BB962C8B-B14F-4D97-AF65-F5344CB8AC3E}">
        <p14:creationId xmlns:p14="http://schemas.microsoft.com/office/powerpoint/2010/main" val="29296739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4ADE33-630C-4C69-BE2F-AD7F0CCF4F3F}" type="slidenum">
              <a:rPr kumimoji="1" lang="ja-JP" altLang="en-US" smtClean="0"/>
              <a:t>1</a:t>
            </a:fld>
            <a:endParaRPr kumimoji="1" lang="ja-JP" altLang="en-US"/>
          </a:p>
        </p:txBody>
      </p:sp>
    </p:spTree>
    <p:extLst>
      <p:ext uri="{BB962C8B-B14F-4D97-AF65-F5344CB8AC3E}">
        <p14:creationId xmlns:p14="http://schemas.microsoft.com/office/powerpoint/2010/main" val="235767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44221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247103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85054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114535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64069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68990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246060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25352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86408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115025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2A4AFE-3970-45E3-9CFB-5C5B97C13CB7}" type="datetimeFigureOut">
              <a:rPr kumimoji="1" lang="ja-JP" altLang="en-US" smtClean="0"/>
              <a:t>2024/11/28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89646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4D2A4AFE-3970-45E3-9CFB-5C5B97C13CB7}" type="datetimeFigureOut">
              <a:rPr kumimoji="1" lang="ja-JP" altLang="en-US" smtClean="0"/>
              <a:t>2024/11/28</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2949878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A6DB448-F433-41CC-7CF5-910E63C29765}"/>
              </a:ext>
            </a:extLst>
          </p:cNvPr>
          <p:cNvPicPr>
            <a:picLocks noChangeAspect="1"/>
          </p:cNvPicPr>
          <p:nvPr/>
        </p:nvPicPr>
        <p:blipFill>
          <a:blip r:embed="rId3"/>
          <a:stretch>
            <a:fillRect/>
          </a:stretch>
        </p:blipFill>
        <p:spPr>
          <a:xfrm>
            <a:off x="0" y="0"/>
            <a:ext cx="6858000" cy="2027414"/>
          </a:xfrm>
          <a:prstGeom prst="rect">
            <a:avLst/>
          </a:prstGeom>
        </p:spPr>
      </p:pic>
      <p:sp>
        <p:nvSpPr>
          <p:cNvPr id="18" name="テキスト ボックス 11"/>
          <p:cNvSpPr txBox="1">
            <a:spLocks noChangeArrowheads="1"/>
          </p:cNvSpPr>
          <p:nvPr/>
        </p:nvSpPr>
        <p:spPr bwMode="auto">
          <a:xfrm>
            <a:off x="127353" y="8744202"/>
            <a:ext cx="6641632" cy="22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kumimoji="1" lang="ja-JP" altLang="ja-JP" sz="8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※ご記入いただいた個人情報は、本セミナーの運営以外の目的で使用することはありません</a:t>
            </a:r>
            <a:r>
              <a:rPr kumimoji="1" lang="ja-JP" altLang="en-US" sz="8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Rectangle 82"/>
          <p:cNvSpPr>
            <a:spLocks noChangeArrowheads="1"/>
          </p:cNvSpPr>
          <p:nvPr/>
        </p:nvSpPr>
        <p:spPr bwMode="auto">
          <a:xfrm>
            <a:off x="-4238054" y="6357113"/>
            <a:ext cx="21993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entury" pitchFamily="18" charset="0"/>
                <a:ea typeface="ＭＳ 明朝" pitchFamily="17" charset="-128"/>
                <a:cs typeface="Times New Roman" pitchFamily="18" charset="0"/>
              </a:rPr>
              <a:t> </a:t>
            </a:r>
            <a:endParaRPr kumimoji="1" lang="en-US" altLang="ja-JP" sz="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84"/>
          <p:cNvSpPr>
            <a:spLocks noChangeArrowheads="1"/>
          </p:cNvSpPr>
          <p:nvPr/>
        </p:nvSpPr>
        <p:spPr bwMode="auto">
          <a:xfrm>
            <a:off x="-4203265" y="6374172"/>
            <a:ext cx="21993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entury" pitchFamily="18" charset="0"/>
                <a:ea typeface="ＭＳ 明朝" pitchFamily="17" charset="-128"/>
                <a:cs typeface="Times New Roman" pitchFamily="18" charset="0"/>
              </a:rPr>
              <a:t> </a:t>
            </a:r>
            <a:endParaRPr kumimoji="1" lang="en-US" altLang="ja-JP" sz="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93"/>
          <p:cNvSpPr>
            <a:spLocks noChangeArrowheads="1"/>
          </p:cNvSpPr>
          <p:nvPr/>
        </p:nvSpPr>
        <p:spPr bwMode="auto">
          <a:xfrm>
            <a:off x="-4203264" y="6358783"/>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ja-JP" altLang="ja-JP" sz="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95"/>
          <p:cNvSpPr>
            <a:spLocks noChangeArrowheads="1"/>
          </p:cNvSpPr>
          <p:nvPr/>
        </p:nvSpPr>
        <p:spPr bwMode="auto">
          <a:xfrm>
            <a:off x="-4203264" y="65280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97"/>
          <p:cNvSpPr>
            <a:spLocks noChangeArrowheads="1"/>
          </p:cNvSpPr>
          <p:nvPr/>
        </p:nvSpPr>
        <p:spPr bwMode="auto">
          <a:xfrm>
            <a:off x="-4203265" y="6358783"/>
            <a:ext cx="2455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0325"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0325" algn="l" defTabSz="914400" rtl="0" eaLnBrk="1" fontAlgn="base" latinLnBrk="0" hangingPunct="1">
              <a:lnSpc>
                <a:spcPct val="100000"/>
              </a:lnSpc>
              <a:spcBef>
                <a:spcPct val="0"/>
              </a:spcBef>
              <a:spcAft>
                <a:spcPct val="0"/>
              </a:spcAft>
              <a:buClrTx/>
              <a:buSzTx/>
              <a:buFontTx/>
              <a:buNone/>
              <a:tabLst/>
            </a:pPr>
            <a:br>
              <a:rPr kumimoji="1" lang="ja-JP" altLang="ja-JP" sz="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60325"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04"/>
          <p:cNvSpPr>
            <a:spLocks noChangeArrowheads="1"/>
          </p:cNvSpPr>
          <p:nvPr/>
        </p:nvSpPr>
        <p:spPr bwMode="auto">
          <a:xfrm>
            <a:off x="-4203264" y="65280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46" name="直線コネクタ 45"/>
          <p:cNvCxnSpPr>
            <a:cxnSpLocks/>
          </p:cNvCxnSpPr>
          <p:nvPr/>
        </p:nvCxnSpPr>
        <p:spPr>
          <a:xfrm>
            <a:off x="12289" y="7240042"/>
            <a:ext cx="1834787" cy="1780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9"/>
          <p:cNvSpPr txBox="1">
            <a:spLocks noChangeArrowheads="1"/>
          </p:cNvSpPr>
          <p:nvPr/>
        </p:nvSpPr>
        <p:spPr bwMode="auto">
          <a:xfrm>
            <a:off x="152081" y="7419739"/>
            <a:ext cx="4451854" cy="26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kumimoji="1" lang="en-US" altLang="ja-JP" sz="11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必要事項をご記入の上、商工会へお申し込みください。</a:t>
            </a:r>
            <a:endParaRPr kumimoji="1" lang="en-US" altLang="ja-JP" sz="11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9" name="表 68"/>
          <p:cNvGraphicFramePr>
            <a:graphicFrameLocks noGrp="1"/>
          </p:cNvGraphicFramePr>
          <p:nvPr>
            <p:extLst>
              <p:ext uri="{D42A27DB-BD31-4B8C-83A1-F6EECF244321}">
                <p14:modId xmlns:p14="http://schemas.microsoft.com/office/powerpoint/2010/main" val="1077826511"/>
              </p:ext>
            </p:extLst>
          </p:nvPr>
        </p:nvGraphicFramePr>
        <p:xfrm>
          <a:off x="182448" y="7676529"/>
          <a:ext cx="6586539" cy="1075549"/>
        </p:xfrm>
        <a:graphic>
          <a:graphicData uri="http://schemas.openxmlformats.org/drawingml/2006/table">
            <a:tbl>
              <a:tblPr/>
              <a:tblGrid>
                <a:gridCol w="799067">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575420">
                  <a:extLst>
                    <a:ext uri="{9D8B030D-6E8A-4147-A177-3AD203B41FA5}">
                      <a16:colId xmlns:a16="http://schemas.microsoft.com/office/drawing/2014/main" val="20003"/>
                    </a:ext>
                  </a:extLst>
                </a:gridCol>
                <a:gridCol w="2403740">
                  <a:extLst>
                    <a:ext uri="{9D8B030D-6E8A-4147-A177-3AD203B41FA5}">
                      <a16:colId xmlns:a16="http://schemas.microsoft.com/office/drawing/2014/main" val="36490251"/>
                    </a:ext>
                  </a:extLst>
                </a:gridCol>
              </a:tblGrid>
              <a:tr h="3908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事業所名</a:t>
                      </a:r>
                      <a:endParaRPr kumimoji="0" lang="ja-JP" altLang="en-US"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endParaRPr kumimoji="0" lang="ja-JP" altLang="ja-JP"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氏　名　</a:t>
                      </a:r>
                      <a:endParaRPr kumimoji="0" lang="ja-JP" altLang="en-US"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endParaRPr kumimoji="0" lang="ja-JP"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5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住　所</a:t>
                      </a:r>
                      <a:endParaRPr kumimoji="0" lang="ja-JP" altLang="en-US"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endParaRPr kumimoji="0" lang="ja-JP" altLang="ja-JP"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p>
                  </a:txBody>
                  <a:tcPr marL="50423" marR="504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6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T E L</a:t>
                      </a: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1" lang="ja-JP" altLang="en-US" sz="1000" dirty="0"/>
                    </a:p>
                  </a:txBody>
                  <a:tcPr marL="50423" marR="504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60325" algn="l" defTabSz="914400" rtl="0" eaLnBrk="1" fontAlgn="base" latinLnBrk="0" hangingPunct="1">
                        <a:lnSpc>
                          <a:spcPct val="100000"/>
                        </a:lnSpc>
                        <a:spcBef>
                          <a:spcPct val="0"/>
                        </a:spcBef>
                        <a:spcAft>
                          <a:spcPct val="0"/>
                        </a:spcAft>
                        <a:buClrTx/>
                        <a:buSzTx/>
                        <a:buFontTx/>
                        <a:buNone/>
                        <a:tabLst/>
                        <a:defRPr/>
                      </a:pPr>
                      <a:r>
                        <a:rPr kumimoji="0" lang="ja-JP" altLang="en-US"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メールアドレス</a:t>
                      </a:r>
                      <a:endPar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8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8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12" name="直線コネクタ 11"/>
          <p:cNvCxnSpPr>
            <a:cxnSpLocks/>
          </p:cNvCxnSpPr>
          <p:nvPr/>
        </p:nvCxnSpPr>
        <p:spPr>
          <a:xfrm flipV="1">
            <a:off x="4790985" y="7230287"/>
            <a:ext cx="2054733" cy="9755"/>
          </a:xfrm>
          <a:prstGeom prst="line">
            <a:avLst/>
          </a:prstGeom>
          <a:ln w="222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789520" y="7359835"/>
            <a:ext cx="1943093" cy="275004"/>
          </a:xfrm>
          <a:prstGeom prst="rect">
            <a:avLst/>
          </a:prstGeom>
          <a:solidFill>
            <a:schemeClr val="tx1"/>
          </a:solidFill>
        </p:spPr>
        <p:txBody>
          <a:bodyPr wrap="square" rtlCol="0">
            <a:spAutoFit/>
          </a:bodyPr>
          <a:lstStyle/>
          <a:p>
            <a:pPr algn="ctr"/>
            <a:r>
              <a:rPr lang="ja-JP" altLang="en-US" sz="1200" b="1" dirty="0">
                <a:solidFill>
                  <a:schemeClr val="bg1"/>
                </a:solidFill>
              </a:rPr>
              <a:t>申込締切日：１月６日迄</a:t>
            </a:r>
            <a:endParaRPr kumimoji="1" lang="ja-JP" altLang="en-US" sz="1200" b="1" dirty="0">
              <a:solidFill>
                <a:schemeClr val="bg1"/>
              </a:solidFill>
            </a:endParaRPr>
          </a:p>
        </p:txBody>
      </p:sp>
      <p:sp>
        <p:nvSpPr>
          <p:cNvPr id="9" name="正方形/長方形 8">
            <a:extLst>
              <a:ext uri="{FF2B5EF4-FFF2-40B4-BE49-F238E27FC236}">
                <a16:creationId xmlns:a16="http://schemas.microsoft.com/office/drawing/2014/main" id="{4171371D-6586-4661-8569-95633BBBD447}"/>
              </a:ext>
            </a:extLst>
          </p:cNvPr>
          <p:cNvSpPr/>
          <p:nvPr/>
        </p:nvSpPr>
        <p:spPr>
          <a:xfrm>
            <a:off x="1" y="9027183"/>
            <a:ext cx="6858000" cy="878818"/>
          </a:xfrm>
          <a:prstGeom prst="rect">
            <a:avLst/>
          </a:prstGeom>
          <a:solidFill>
            <a:srgbClr val="9CA5CA"/>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b="1" dirty="0">
                <a:solidFill>
                  <a:srgbClr val="FF0000"/>
                </a:solidFill>
                <a:latin typeface="メイリオ" panose="020B0604030504040204" pitchFamily="50" charset="-128"/>
                <a:ea typeface="メイリオ" panose="020B0604030504040204" pitchFamily="50" charset="-128"/>
              </a:rPr>
              <a:t>                 </a:t>
            </a:r>
            <a:r>
              <a:rPr kumimoji="1" lang="ja-JP" altLang="en-US" sz="1400" b="1" dirty="0">
                <a:solidFill>
                  <a:schemeClr val="bg1"/>
                </a:solidFill>
                <a:latin typeface="メイリオ" panose="020B0604030504040204" pitchFamily="50" charset="-128"/>
                <a:ea typeface="メイリオ" panose="020B0604030504040204" pitchFamily="50" charset="-128"/>
              </a:rPr>
              <a:t>　　　　　　　　　</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algn="ct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6" name="テキスト ボックス 33">
            <a:extLst>
              <a:ext uri="{FF2B5EF4-FFF2-40B4-BE49-F238E27FC236}">
                <a16:creationId xmlns:a16="http://schemas.microsoft.com/office/drawing/2014/main" id="{665BCAC7-1669-AB5C-E863-574927F6A7C5}"/>
              </a:ext>
            </a:extLst>
          </p:cNvPr>
          <p:cNvSpPr txBox="1">
            <a:spLocks noChangeArrowheads="1"/>
          </p:cNvSpPr>
          <p:nvPr/>
        </p:nvSpPr>
        <p:spPr bwMode="auto">
          <a:xfrm>
            <a:off x="-139759" y="131714"/>
            <a:ext cx="6858000" cy="1292662"/>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1100" dirty="0">
                <a:latin typeface="メイリオ" pitchFamily="50" charset="-128"/>
                <a:ea typeface="メイリオ" pitchFamily="50" charset="-128"/>
                <a:cs typeface="メイリオ" pitchFamily="50" charset="-128"/>
              </a:rPr>
              <a:t>　</a:t>
            </a:r>
            <a:endParaRPr lang="en-US" altLang="ja-JP" sz="1100" dirty="0">
              <a:latin typeface="メイリオ" pitchFamily="50" charset="-128"/>
              <a:ea typeface="メイリオ" pitchFamily="50" charset="-128"/>
              <a:cs typeface="メイリオ" pitchFamily="50" charset="-128"/>
            </a:endParaRPr>
          </a:p>
          <a:p>
            <a:endParaRPr lang="en-US" altLang="ja-JP" sz="1100" dirty="0">
              <a:latin typeface="メイリオ" pitchFamily="50" charset="-128"/>
              <a:ea typeface="メイリオ" pitchFamily="50" charset="-128"/>
              <a:cs typeface="メイリオ" pitchFamily="50" charset="-128"/>
            </a:endParaRPr>
          </a:p>
          <a:p>
            <a:r>
              <a:rPr lang="ja-JP" altLang="en-US"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rPr>
              <a:t>　</a:t>
            </a:r>
            <a:r>
              <a:rPr lang="ja-JP" altLang="en-US" sz="2000" b="1"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届け！自店の魅力！</a:t>
            </a:r>
            <a:r>
              <a:rPr lang="ja-JP" altLang="en-US" sz="2800" b="1" kern="100" dirty="0">
                <a:ln w="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rPr>
              <a:t>売上につながる</a:t>
            </a:r>
            <a:endParaRPr lang="en-US" altLang="ja-JP" sz="2800" b="1" kern="100" dirty="0">
              <a:ln w="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lang="en-US" altLang="ja-JP" sz="2800" b="1" dirty="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endParaRPr>
          </a:p>
        </p:txBody>
      </p:sp>
      <p:sp>
        <p:nvSpPr>
          <p:cNvPr id="45" name="テキスト ボックス 33">
            <a:extLst>
              <a:ext uri="{FF2B5EF4-FFF2-40B4-BE49-F238E27FC236}">
                <a16:creationId xmlns:a16="http://schemas.microsoft.com/office/drawing/2014/main" id="{7B57F696-92BF-40BF-6B0E-B0E30856ED18}"/>
              </a:ext>
            </a:extLst>
          </p:cNvPr>
          <p:cNvSpPr txBox="1">
            <a:spLocks noChangeArrowheads="1"/>
          </p:cNvSpPr>
          <p:nvPr/>
        </p:nvSpPr>
        <p:spPr bwMode="auto">
          <a:xfrm>
            <a:off x="230392" y="6445850"/>
            <a:ext cx="619094" cy="261610"/>
          </a:xfrm>
          <a:prstGeom prst="rect">
            <a:avLst/>
          </a:prstGeom>
          <a:solidFill>
            <a:schemeClr val="tx1">
              <a:lumMod val="75000"/>
              <a:lumOff val="25000"/>
            </a:schemeClr>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会  場</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51" name="矢印: 五方向 50">
            <a:extLst>
              <a:ext uri="{FF2B5EF4-FFF2-40B4-BE49-F238E27FC236}">
                <a16:creationId xmlns:a16="http://schemas.microsoft.com/office/drawing/2014/main" id="{BC6CD331-3956-E85B-C64D-4069F0FE1F3D}"/>
              </a:ext>
            </a:extLst>
          </p:cNvPr>
          <p:cNvSpPr/>
          <p:nvPr/>
        </p:nvSpPr>
        <p:spPr>
          <a:xfrm>
            <a:off x="249730" y="62003"/>
            <a:ext cx="3395294" cy="320224"/>
          </a:xfrm>
          <a:prstGeom prst="homePlate">
            <a:avLst/>
          </a:prstGeom>
          <a:solidFill>
            <a:schemeClr val="tx1"/>
          </a:solidFill>
          <a:ln w="12700" cap="flat" cmpd="sng" algn="ctr">
            <a:solidFill>
              <a:schemeClr val="bg2">
                <a:lumMod val="90000"/>
              </a:scheme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小坂町商工会　制度改正等の課題解決環境整備事業</a:t>
            </a:r>
            <a:r>
              <a:rPr 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38" name="グループ化 37">
            <a:extLst>
              <a:ext uri="{FF2B5EF4-FFF2-40B4-BE49-F238E27FC236}">
                <a16:creationId xmlns:a16="http://schemas.microsoft.com/office/drawing/2014/main" id="{1B25AD09-5111-F17A-BB42-16E0F10B0C14}"/>
              </a:ext>
            </a:extLst>
          </p:cNvPr>
          <p:cNvGrpSpPr/>
          <p:nvPr/>
        </p:nvGrpSpPr>
        <p:grpSpPr>
          <a:xfrm>
            <a:off x="224204" y="2985340"/>
            <a:ext cx="6237067" cy="313774"/>
            <a:chOff x="246793" y="2711487"/>
            <a:chExt cx="6237067" cy="313774"/>
          </a:xfrm>
        </p:grpSpPr>
        <p:sp>
          <p:nvSpPr>
            <p:cNvPr id="29" name="テキスト ボックス 5"/>
            <p:cNvSpPr txBox="1">
              <a:spLocks noChangeArrowheads="1"/>
            </p:cNvSpPr>
            <p:nvPr/>
          </p:nvSpPr>
          <p:spPr bwMode="auto">
            <a:xfrm>
              <a:off x="1177300" y="2746013"/>
              <a:ext cx="3230598" cy="2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ja-JP" sz="20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日（木）</a:t>
              </a:r>
              <a:endParaRPr kumimoji="1" lang="ja-JP" altLang="ja-JP" sz="20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15"/>
            <p:cNvSpPr txBox="1">
              <a:spLocks noChangeArrowheads="1"/>
            </p:cNvSpPr>
            <p:nvPr/>
          </p:nvSpPr>
          <p:spPr bwMode="auto">
            <a:xfrm>
              <a:off x="3913533" y="2761086"/>
              <a:ext cx="2570327" cy="2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分</a:t>
              </a: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0</a:t>
              </a:r>
              <a:r>
                <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0</a:t>
              </a: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分</a:t>
              </a:r>
              <a:endPar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33">
              <a:extLst>
                <a:ext uri="{FF2B5EF4-FFF2-40B4-BE49-F238E27FC236}">
                  <a16:creationId xmlns:a16="http://schemas.microsoft.com/office/drawing/2014/main" id="{2CE45752-879D-28B3-E379-619D3DB5FC1D}"/>
                </a:ext>
              </a:extLst>
            </p:cNvPr>
            <p:cNvSpPr txBox="1">
              <a:spLocks noChangeArrowheads="1"/>
            </p:cNvSpPr>
            <p:nvPr/>
          </p:nvSpPr>
          <p:spPr bwMode="auto">
            <a:xfrm>
              <a:off x="246793" y="2711487"/>
              <a:ext cx="586471" cy="261610"/>
            </a:xfrm>
            <a:prstGeom prst="rect">
              <a:avLst/>
            </a:prstGeom>
            <a:solidFill>
              <a:schemeClr val="tx2">
                <a:lumMod val="60000"/>
                <a:lumOff val="40000"/>
              </a:schemeClr>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日  時</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grpSp>
      <p:sp>
        <p:nvSpPr>
          <p:cNvPr id="3" name="楕円 2">
            <a:extLst>
              <a:ext uri="{FF2B5EF4-FFF2-40B4-BE49-F238E27FC236}">
                <a16:creationId xmlns:a16="http://schemas.microsoft.com/office/drawing/2014/main" id="{D52ED933-32E6-853F-8444-EA70E56BC183}"/>
              </a:ext>
            </a:extLst>
          </p:cNvPr>
          <p:cNvSpPr/>
          <p:nvPr/>
        </p:nvSpPr>
        <p:spPr>
          <a:xfrm>
            <a:off x="5593249" y="45134"/>
            <a:ext cx="879596" cy="861560"/>
          </a:xfrm>
          <a:prstGeom prst="ellipse">
            <a:avLst/>
          </a:prstGeom>
          <a:solidFill>
            <a:srgbClr val="E0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endParaRPr lang="ja-JP" altLang="ja-JP" sz="1100" kern="100" dirty="0">
              <a:effectLst/>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4076F31B-7C38-8D05-EE80-782259FB52AB}"/>
              </a:ext>
            </a:extLst>
          </p:cNvPr>
          <p:cNvSpPr txBox="1"/>
          <p:nvPr/>
        </p:nvSpPr>
        <p:spPr>
          <a:xfrm>
            <a:off x="5606573" y="203076"/>
            <a:ext cx="878699" cy="323165"/>
          </a:xfrm>
          <a:prstGeom prst="rect">
            <a:avLst/>
          </a:prstGeom>
          <a:noFill/>
        </p:spPr>
        <p:txBody>
          <a:bodyPr wrap="square" rtlCol="0">
            <a:spAutoFit/>
          </a:bodyPr>
          <a:lstStyle/>
          <a:p>
            <a:pPr algn="ctr">
              <a:lnSpc>
                <a:spcPts val="1800"/>
              </a:lnSpc>
            </a:pPr>
            <a:r>
              <a:rPr lang="ja-JP" altLang="en-US" sz="1800" kern="100" dirty="0">
                <a:solidFill>
                  <a:schemeClr val="bg1"/>
                </a:solidFill>
                <a:ea typeface="HGP創英角ｺﾞｼｯｸUB" panose="020B0900000000000000" pitchFamily="50" charset="-128"/>
                <a:cs typeface="Times New Roman" panose="02020603050405020304" pitchFamily="18" charset="0"/>
              </a:rPr>
              <a:t>参  加</a:t>
            </a:r>
            <a:endParaRPr lang="ja-JP" altLang="ja-JP" sz="1100" kern="100" dirty="0">
              <a:solidFill>
                <a:schemeClr val="bg1"/>
              </a:solidFill>
              <a:effectLst/>
              <a:ea typeface="ＭＳ 明朝" panose="02020609040205080304" pitchFamily="17" charset="-128"/>
              <a:cs typeface="Times New Roman" panose="02020603050405020304" pitchFamily="18" charset="0"/>
            </a:endParaRPr>
          </a:p>
        </p:txBody>
      </p:sp>
      <p:sp>
        <p:nvSpPr>
          <p:cNvPr id="62" name="テキスト ボックス 61">
            <a:extLst>
              <a:ext uri="{FF2B5EF4-FFF2-40B4-BE49-F238E27FC236}">
                <a16:creationId xmlns:a16="http://schemas.microsoft.com/office/drawing/2014/main" id="{8A2A9DB6-814E-58D3-B5A1-6FAFCAA65279}"/>
              </a:ext>
            </a:extLst>
          </p:cNvPr>
          <p:cNvSpPr txBox="1"/>
          <p:nvPr/>
        </p:nvSpPr>
        <p:spPr>
          <a:xfrm>
            <a:off x="5619897" y="477007"/>
            <a:ext cx="878699" cy="323165"/>
          </a:xfrm>
          <a:prstGeom prst="rect">
            <a:avLst/>
          </a:prstGeom>
          <a:noFill/>
        </p:spPr>
        <p:txBody>
          <a:bodyPr wrap="square" rtlCol="0">
            <a:spAutoFit/>
          </a:bodyPr>
          <a:lstStyle/>
          <a:p>
            <a:pPr algn="ctr">
              <a:lnSpc>
                <a:spcPts val="1800"/>
              </a:lnSpc>
            </a:pPr>
            <a:r>
              <a:rPr lang="ja-JP" altLang="en-US" kern="100" dirty="0">
                <a:solidFill>
                  <a:schemeClr val="bg1"/>
                </a:solidFill>
                <a:ea typeface="HGP創英角ｺﾞｼｯｸUB" panose="020B0900000000000000" pitchFamily="50" charset="-128"/>
                <a:cs typeface="Times New Roman" panose="02020603050405020304" pitchFamily="18" charset="0"/>
              </a:rPr>
              <a:t>無</a:t>
            </a:r>
            <a:r>
              <a:rPr lang="ja-JP" altLang="en-US" sz="1800" kern="100" dirty="0">
                <a:solidFill>
                  <a:schemeClr val="bg1"/>
                </a:solidFill>
                <a:ea typeface="HGP創英角ｺﾞｼｯｸUB" panose="020B0900000000000000" pitchFamily="50" charset="-128"/>
                <a:cs typeface="Times New Roman" panose="02020603050405020304" pitchFamily="18" charset="0"/>
              </a:rPr>
              <a:t>  </a:t>
            </a:r>
            <a:r>
              <a:rPr lang="ja-JP" altLang="en-US" kern="100" dirty="0">
                <a:solidFill>
                  <a:schemeClr val="bg1"/>
                </a:solidFill>
                <a:ea typeface="HGP創英角ｺﾞｼｯｸUB" panose="020B0900000000000000" pitchFamily="50" charset="-128"/>
                <a:cs typeface="Times New Roman" panose="02020603050405020304" pitchFamily="18" charset="0"/>
              </a:rPr>
              <a:t>料</a:t>
            </a:r>
            <a:endParaRPr lang="ja-JP" altLang="ja-JP" sz="1100" kern="100" dirty="0">
              <a:solidFill>
                <a:schemeClr val="bg1"/>
              </a:solidFill>
              <a:effectLst/>
              <a:ea typeface="ＭＳ 明朝" panose="02020609040205080304" pitchFamily="17" charset="-128"/>
              <a:cs typeface="Times New Roman" panose="02020603050405020304" pitchFamily="18" charset="0"/>
            </a:endParaRPr>
          </a:p>
        </p:txBody>
      </p:sp>
      <p:sp>
        <p:nvSpPr>
          <p:cNvPr id="32" name="テキスト ボックス 15"/>
          <p:cNvSpPr txBox="1">
            <a:spLocks noChangeArrowheads="1"/>
          </p:cNvSpPr>
          <p:nvPr/>
        </p:nvSpPr>
        <p:spPr bwMode="auto">
          <a:xfrm>
            <a:off x="976815" y="6439879"/>
            <a:ext cx="4189409" cy="32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pPr lvl="0" fontAlgn="base">
              <a:spcBef>
                <a:spcPct val="0"/>
              </a:spcBef>
              <a:spcAft>
                <a:spcPct val="0"/>
              </a:spcAft>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小坂振興事務所　１階会議室</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15">
            <a:extLst>
              <a:ext uri="{FF2B5EF4-FFF2-40B4-BE49-F238E27FC236}">
                <a16:creationId xmlns:a16="http://schemas.microsoft.com/office/drawing/2014/main" id="{E5F291C4-0E19-060A-BC57-B206B5910931}"/>
              </a:ext>
            </a:extLst>
          </p:cNvPr>
          <p:cNvSpPr txBox="1">
            <a:spLocks noChangeArrowheads="1"/>
          </p:cNvSpPr>
          <p:nvPr/>
        </p:nvSpPr>
        <p:spPr bwMode="auto">
          <a:xfrm>
            <a:off x="2419096" y="6716331"/>
            <a:ext cx="3378908" cy="18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100" dirty="0">
                <a:latin typeface="メイリオ" panose="020B0604030504040204" pitchFamily="50" charset="-128"/>
                <a:ea typeface="メイリオ" panose="020B0604030504040204" pitchFamily="50" charset="-128"/>
                <a:cs typeface="メイリオ" panose="020B0604030504040204" pitchFamily="50" charset="-128"/>
              </a:rPr>
              <a:t>下呂市小坂町小坂町</a:t>
            </a:r>
            <a:r>
              <a:rPr lang="en-US" altLang="zh-CN" sz="1100" dirty="0">
                <a:latin typeface="メイリオ" panose="020B0604030504040204" pitchFamily="50" charset="-128"/>
                <a:ea typeface="メイリオ" panose="020B0604030504040204" pitchFamily="50" charset="-128"/>
                <a:cs typeface="メイリオ" panose="020B0604030504040204" pitchFamily="50" charset="-128"/>
              </a:rPr>
              <a:t>815-5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小坂町商工会奥</a:t>
            </a:r>
            <a:endParaRPr kumimoji="1" lang="en-US" altLang="ja-JP" sz="1100"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78D8D79E-C78D-718E-E35B-7EFAF735A277}"/>
              </a:ext>
            </a:extLst>
          </p:cNvPr>
          <p:cNvSpPr/>
          <p:nvPr/>
        </p:nvSpPr>
        <p:spPr>
          <a:xfrm>
            <a:off x="0" y="1910467"/>
            <a:ext cx="6870208" cy="101075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33">
            <a:extLst>
              <a:ext uri="{FF2B5EF4-FFF2-40B4-BE49-F238E27FC236}">
                <a16:creationId xmlns:a16="http://schemas.microsoft.com/office/drawing/2014/main" id="{B85C776F-F6CB-9123-AEB2-C278F9000911}"/>
              </a:ext>
            </a:extLst>
          </p:cNvPr>
          <p:cNvSpPr txBox="1">
            <a:spLocks noChangeArrowheads="1"/>
          </p:cNvSpPr>
          <p:nvPr/>
        </p:nvSpPr>
        <p:spPr bwMode="auto">
          <a:xfrm>
            <a:off x="102147" y="2442837"/>
            <a:ext cx="6666050" cy="415498"/>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ja-JP" altLang="en-US" sz="1050" dirty="0">
                <a:solidFill>
                  <a:schemeClr val="tx1"/>
                </a:solidFill>
                <a:latin typeface="メイリオ" pitchFamily="50" charset="-128"/>
                <a:ea typeface="メイリオ" pitchFamily="50" charset="-128"/>
                <a:cs typeface="メイリオ" pitchFamily="50" charset="-128"/>
              </a:rPr>
              <a:t>・本セミナーは、「インスタグラム応用編」の内容となっています。インスタグラムの操作を行ったことがあるもしくは基本的な操作はわかるという方向けの内容です。</a:t>
            </a:r>
            <a:endParaRPr lang="en-US" altLang="ja-JP" sz="1050" dirty="0">
              <a:solidFill>
                <a:schemeClr val="tx1"/>
              </a:solidFill>
              <a:latin typeface="メイリオ" pitchFamily="50" charset="-128"/>
              <a:ea typeface="メイリオ" pitchFamily="50" charset="-128"/>
              <a:cs typeface="メイリオ" pitchFamily="50" charset="-128"/>
            </a:endParaRPr>
          </a:p>
        </p:txBody>
      </p:sp>
      <p:sp>
        <p:nvSpPr>
          <p:cNvPr id="15" name="四角形: 角を丸くする 14">
            <a:extLst>
              <a:ext uri="{FF2B5EF4-FFF2-40B4-BE49-F238E27FC236}">
                <a16:creationId xmlns:a16="http://schemas.microsoft.com/office/drawing/2014/main" id="{BEC97E4D-5C46-CEF9-7247-E26EF510D0D5}"/>
              </a:ext>
            </a:extLst>
          </p:cNvPr>
          <p:cNvSpPr/>
          <p:nvPr/>
        </p:nvSpPr>
        <p:spPr>
          <a:xfrm>
            <a:off x="990556" y="4724664"/>
            <a:ext cx="3660307" cy="1152728"/>
          </a:xfrm>
          <a:prstGeom prst="roundRect">
            <a:avLst>
              <a:gd name="adj" fmla="val 6007"/>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7CBAFFC2-978B-0C8F-8D14-7F275AC49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157" y="4590127"/>
            <a:ext cx="1341393" cy="1341393"/>
          </a:xfrm>
          <a:prstGeom prst="rect">
            <a:avLst/>
          </a:prstGeom>
        </p:spPr>
      </p:pic>
      <p:sp>
        <p:nvSpPr>
          <p:cNvPr id="5" name="テキスト ボックス 33">
            <a:extLst>
              <a:ext uri="{FF2B5EF4-FFF2-40B4-BE49-F238E27FC236}">
                <a16:creationId xmlns:a16="http://schemas.microsoft.com/office/drawing/2014/main" id="{F79F4C91-57F1-BD57-90FB-BED55872B9FF}"/>
              </a:ext>
            </a:extLst>
          </p:cNvPr>
          <p:cNvSpPr txBox="1">
            <a:spLocks noChangeArrowheads="1"/>
          </p:cNvSpPr>
          <p:nvPr/>
        </p:nvSpPr>
        <p:spPr bwMode="auto">
          <a:xfrm>
            <a:off x="248403" y="4728235"/>
            <a:ext cx="584056" cy="259368"/>
          </a:xfrm>
          <a:prstGeom prst="rect">
            <a:avLst/>
          </a:prstGeom>
          <a:solidFill>
            <a:schemeClr val="accent4">
              <a:lumMod val="75000"/>
            </a:schemeClr>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内  容</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1" name="テキスト ボックス 10">
            <a:extLst>
              <a:ext uri="{FF2B5EF4-FFF2-40B4-BE49-F238E27FC236}">
                <a16:creationId xmlns:a16="http://schemas.microsoft.com/office/drawing/2014/main" id="{8D3E1D81-F502-5013-4093-76D7AE4DA9CA}"/>
              </a:ext>
            </a:extLst>
          </p:cNvPr>
          <p:cNvSpPr txBox="1"/>
          <p:nvPr/>
        </p:nvSpPr>
        <p:spPr>
          <a:xfrm>
            <a:off x="986809" y="4788682"/>
            <a:ext cx="36603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（応用編）</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lvl="0">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・認知を広めるためにできることやコツ</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・リール動画</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・投稿ネタのヒントを専門家から学ぶ</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rPr>
              <a:t>など　より実践的な内容を学びます。</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BD45949E-626A-5D7F-80DB-46D35FA42BD0}"/>
              </a:ext>
            </a:extLst>
          </p:cNvPr>
          <p:cNvSpPr txBox="1"/>
          <p:nvPr/>
        </p:nvSpPr>
        <p:spPr>
          <a:xfrm>
            <a:off x="862470" y="6022408"/>
            <a:ext cx="2221617" cy="2746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スマートフォン、筆記用具</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0">
            <a:extLst>
              <a:ext uri="{FF2B5EF4-FFF2-40B4-BE49-F238E27FC236}">
                <a16:creationId xmlns:a16="http://schemas.microsoft.com/office/drawing/2014/main" id="{393A4B23-D2DF-8FCD-697F-7ABB4BA0C408}"/>
              </a:ext>
            </a:extLst>
          </p:cNvPr>
          <p:cNvSpPr txBox="1"/>
          <p:nvPr/>
        </p:nvSpPr>
        <p:spPr>
          <a:xfrm>
            <a:off x="3973516" y="3558657"/>
            <a:ext cx="720080" cy="230832"/>
          </a:xfrm>
          <a:prstGeom prst="rect">
            <a:avLst/>
          </a:prstGeom>
          <a:noFill/>
        </p:spPr>
        <p:txBody>
          <a:bodyPr wrap="square" rtlCol="0">
            <a:spAutoFit/>
          </a:bodyPr>
          <a:lstStyle/>
          <a:p>
            <a:r>
              <a:rPr lang="ja-JP" altLang="en-US" sz="900" dirty="0">
                <a:solidFill>
                  <a:srgbClr val="000000"/>
                </a:solidFill>
                <a:latin typeface="arial, sans-serif"/>
                <a:ea typeface="Meiryo" panose="020B0604030504040204" pitchFamily="50" charset="-128"/>
              </a:rPr>
              <a:t>わしょう</a:t>
            </a:r>
            <a:endParaRPr kumimoji="1" lang="ja-JP" altLang="en-US" dirty="0"/>
          </a:p>
        </p:txBody>
      </p:sp>
      <p:sp>
        <p:nvSpPr>
          <p:cNvPr id="37" name="テキスト ボックス 15">
            <a:extLst>
              <a:ext uri="{FF2B5EF4-FFF2-40B4-BE49-F238E27FC236}">
                <a16:creationId xmlns:a16="http://schemas.microsoft.com/office/drawing/2014/main" id="{1BC9096D-6AAC-4742-B1EA-1F059F5D1198}"/>
              </a:ext>
            </a:extLst>
          </p:cNvPr>
          <p:cNvSpPr txBox="1">
            <a:spLocks noChangeArrowheads="1"/>
          </p:cNvSpPr>
          <p:nvPr/>
        </p:nvSpPr>
        <p:spPr bwMode="auto">
          <a:xfrm>
            <a:off x="2471972" y="3343435"/>
            <a:ext cx="4265016" cy="1341393"/>
          </a:xfrm>
          <a:prstGeom prst="rect">
            <a:avLst/>
          </a:prstGeom>
          <a:noFill/>
          <a:ln>
            <a:noFill/>
          </a:ln>
        </p:spPr>
        <p:txBody>
          <a:bodyPr vert="horz" wrap="square" lIns="74295" tIns="8890" rIns="74295" bIns="8890" numCol="1" anchor="t" anchorCtr="0" compatLnSpc="1">
            <a:prstTxWarp prst="textNoShape">
              <a:avLst/>
            </a:prstTxWarp>
            <a:spAutoFit/>
          </a:bodyPr>
          <a:lstStyle/>
          <a:p>
            <a:pPr lvl="0" fontAlgn="base">
              <a:spcBef>
                <a:spcPct val="0"/>
              </a:spcBef>
              <a:spcAft>
                <a:spcPct val="0"/>
              </a:spcAft>
            </a:pPr>
            <a:r>
              <a:rPr lang="ja-JP" altLang="en-US"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株式会社ベクトルデザイン</a:t>
            </a:r>
            <a:endPar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pPr>
            <a:endParaRPr lang="en-US" altLang="ja-JP" sz="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pP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代表取締役　</a:t>
            </a:r>
            <a:r>
              <a:rPr lang="ja-JP" altLang="en-US"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和性 真澄 </a:t>
            </a:r>
            <a:r>
              <a:rPr lang="ja-JP" altLang="en-US" sz="2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氏</a:t>
            </a:r>
            <a:endParaRPr lang="en-US" altLang="ja-JP"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l" rtl="0"/>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0" i="0" dirty="0">
                <a:solidFill>
                  <a:srgbClr val="000000"/>
                </a:solidFill>
                <a:effectLst/>
                <a:latin typeface="arial, sans-serif"/>
                <a:ea typeface="Meiryo" panose="020B0604030504040204" pitchFamily="50" charset="-128"/>
              </a:rPr>
              <a:t>マーケティング重視の販売促進デザインを多数手がける。また、自身の</a:t>
            </a:r>
            <a:r>
              <a:rPr lang="en-US" altLang="ja-JP" sz="900" b="0" i="0" dirty="0">
                <a:solidFill>
                  <a:srgbClr val="000000"/>
                </a:solidFill>
                <a:effectLst/>
                <a:latin typeface="arial, sans-serif"/>
                <a:ea typeface="Meiryo" panose="020B0604030504040204" pitchFamily="50" charset="-128"/>
              </a:rPr>
              <a:t>SNS</a:t>
            </a:r>
            <a:r>
              <a:rPr lang="ja-JP" altLang="en-US" sz="900" b="0" i="0" dirty="0">
                <a:solidFill>
                  <a:srgbClr val="000000"/>
                </a:solidFill>
                <a:effectLst/>
                <a:latin typeface="arial, sans-serif"/>
                <a:ea typeface="Meiryo" panose="020B0604030504040204" pitchFamily="50" charset="-128"/>
              </a:rPr>
              <a:t>集客経験を元に、はじめの一歩から分かりやすく指南。</a:t>
            </a:r>
            <a:endParaRPr lang="ja-JP" altLang="en-US" sz="900" b="0" i="0" dirty="0">
              <a:solidFill>
                <a:srgbClr val="000000"/>
              </a:solidFill>
              <a:effectLst/>
              <a:latin typeface="Meiryo" panose="020B0604030504040204" pitchFamily="50" charset="-128"/>
              <a:ea typeface="Meiryo" panose="020B0604030504040204" pitchFamily="50" charset="-128"/>
            </a:endParaRPr>
          </a:p>
          <a:p>
            <a:pPr algn="l" rtl="0"/>
            <a:r>
              <a:rPr lang="ja-JP" altLang="en-US" sz="900" b="0" i="0" dirty="0">
                <a:solidFill>
                  <a:srgbClr val="000000"/>
                </a:solidFill>
                <a:effectLst/>
                <a:latin typeface="arial, sans-serif"/>
                <a:ea typeface="Meiryo" panose="020B0604030504040204" pitchFamily="50" charset="-128"/>
              </a:rPr>
              <a:t>公的機関での登録専門家として、事業者の相談支援を行う。</a:t>
            </a:r>
            <a:r>
              <a:rPr lang="ja-JP" altLang="en-US" sz="900" b="0" i="0" dirty="0">
                <a:solidFill>
                  <a:srgbClr val="000000"/>
                </a:solidFill>
                <a:effectLst/>
                <a:latin typeface="arial" panose="020B0604020202020204" pitchFamily="34" charset="0"/>
                <a:ea typeface="Meiryo" panose="020B0604030504040204" pitchFamily="50" charset="-128"/>
              </a:rPr>
              <a:t>行政・公的機関にてセミナー講師も務める。</a:t>
            </a:r>
            <a:endParaRPr lang="ja-JP" altLang="en-US" sz="900" b="0" i="0" dirty="0">
              <a:solidFill>
                <a:srgbClr val="000000"/>
              </a:solidFill>
              <a:effectLst/>
              <a:latin typeface="Meiryo" panose="020B0604030504040204" pitchFamily="50" charset="-128"/>
              <a:ea typeface="Meiryo" panose="020B0604030504040204" pitchFamily="50" charset="-128"/>
            </a:endParaRPr>
          </a:p>
        </p:txBody>
      </p:sp>
      <p:sp>
        <p:nvSpPr>
          <p:cNvPr id="52" name="テキスト ボックス 33">
            <a:extLst>
              <a:ext uri="{FF2B5EF4-FFF2-40B4-BE49-F238E27FC236}">
                <a16:creationId xmlns:a16="http://schemas.microsoft.com/office/drawing/2014/main" id="{0F56E669-8146-12AD-DBD1-59E40731481D}"/>
              </a:ext>
            </a:extLst>
          </p:cNvPr>
          <p:cNvSpPr txBox="1">
            <a:spLocks noChangeArrowheads="1"/>
          </p:cNvSpPr>
          <p:nvPr/>
        </p:nvSpPr>
        <p:spPr bwMode="auto">
          <a:xfrm>
            <a:off x="215585" y="3334203"/>
            <a:ext cx="586470" cy="261610"/>
          </a:xfrm>
          <a:prstGeom prst="rect">
            <a:avLst/>
          </a:prstGeom>
          <a:solidFill>
            <a:schemeClr val="accent1">
              <a:lumMod val="75000"/>
            </a:schemeClr>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講  師</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pic>
        <p:nvPicPr>
          <p:cNvPr id="22" name="図 21">
            <a:extLst>
              <a:ext uri="{FF2B5EF4-FFF2-40B4-BE49-F238E27FC236}">
                <a16:creationId xmlns:a16="http://schemas.microsoft.com/office/drawing/2014/main" id="{271F25A0-4826-788C-A492-92CBB5447AF5}"/>
              </a:ext>
            </a:extLst>
          </p:cNvPr>
          <p:cNvPicPr>
            <a:picLocks noChangeAspect="1"/>
          </p:cNvPicPr>
          <p:nvPr/>
        </p:nvPicPr>
        <p:blipFill>
          <a:blip r:embed="rId5"/>
          <a:stretch>
            <a:fillRect/>
          </a:stretch>
        </p:blipFill>
        <p:spPr>
          <a:xfrm>
            <a:off x="834678" y="3338176"/>
            <a:ext cx="1637294" cy="1029812"/>
          </a:xfrm>
          <a:prstGeom prst="rect">
            <a:avLst/>
          </a:prstGeom>
        </p:spPr>
      </p:pic>
      <p:sp>
        <p:nvSpPr>
          <p:cNvPr id="13" name="テキスト ボックス 33">
            <a:extLst>
              <a:ext uri="{FF2B5EF4-FFF2-40B4-BE49-F238E27FC236}">
                <a16:creationId xmlns:a16="http://schemas.microsoft.com/office/drawing/2014/main" id="{F6757322-8F8C-371F-2E6F-945BFFEC88B7}"/>
              </a:ext>
            </a:extLst>
          </p:cNvPr>
          <p:cNvSpPr txBox="1">
            <a:spLocks noChangeArrowheads="1"/>
          </p:cNvSpPr>
          <p:nvPr/>
        </p:nvSpPr>
        <p:spPr bwMode="auto">
          <a:xfrm>
            <a:off x="242959" y="6014410"/>
            <a:ext cx="619094" cy="261610"/>
          </a:xfrm>
          <a:prstGeom prst="rect">
            <a:avLst/>
          </a:prstGeom>
          <a:solidFill>
            <a:srgbClr val="00B050"/>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持ち物</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9" name="テキスト ボックス 33">
            <a:extLst>
              <a:ext uri="{FF2B5EF4-FFF2-40B4-BE49-F238E27FC236}">
                <a16:creationId xmlns:a16="http://schemas.microsoft.com/office/drawing/2014/main" id="{38ADB203-6FDF-336E-E322-E189ACBF0033}"/>
              </a:ext>
            </a:extLst>
          </p:cNvPr>
          <p:cNvSpPr txBox="1">
            <a:spLocks noChangeArrowheads="1"/>
          </p:cNvSpPr>
          <p:nvPr/>
        </p:nvSpPr>
        <p:spPr bwMode="gray">
          <a:xfrm>
            <a:off x="41777" y="1008248"/>
            <a:ext cx="6726420" cy="747320"/>
          </a:xfrm>
          <a:prstGeom prst="rect">
            <a:avLst/>
          </a:prstGeom>
          <a:noFill/>
          <a:ln>
            <a:noFill/>
            <a:headEnd/>
            <a:tailEnd/>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dist">
              <a:lnSpc>
                <a:spcPts val="6000"/>
              </a:lnSpc>
            </a:pPr>
            <a:r>
              <a:rPr lang="ja-JP" altLang="en-US" sz="3600" b="1" kern="100" dirty="0">
                <a:ln w="10160" cap="flat" cmpd="sng" algn="ctr">
                  <a:solidFill>
                    <a:schemeClr val="bg1"/>
                  </a:solidFill>
                  <a:prstDash val="solid"/>
                  <a:round/>
                </a:ln>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インスタグラム</a:t>
            </a:r>
            <a:r>
              <a:rPr lang="ja-JP" altLang="en-US" sz="3600" b="1" kern="100" dirty="0">
                <a:ln w="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活用講座</a:t>
            </a:r>
            <a:endParaRPr lang="ja-JP" altLang="ja-JP" sz="3600" b="1" kern="100" dirty="0">
              <a:ln>
                <a:solidFill>
                  <a:schemeClr val="bg1"/>
                </a:solidFill>
              </a:ln>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5" name="Text Box 56">
            <a:extLst>
              <a:ext uri="{FF2B5EF4-FFF2-40B4-BE49-F238E27FC236}">
                <a16:creationId xmlns:a16="http://schemas.microsoft.com/office/drawing/2014/main" id="{327C512C-E034-B677-78FD-A8E01D45D832}"/>
              </a:ext>
            </a:extLst>
          </p:cNvPr>
          <p:cNvSpPr txBox="1">
            <a:spLocks noChangeArrowheads="1"/>
          </p:cNvSpPr>
          <p:nvPr/>
        </p:nvSpPr>
        <p:spPr bwMode="auto">
          <a:xfrm>
            <a:off x="1785276" y="7127818"/>
            <a:ext cx="3247121" cy="276999"/>
          </a:xfrm>
          <a:prstGeom prst="rect">
            <a:avLst/>
          </a:prstGeom>
          <a:noFill/>
          <a:ln>
            <a:noFill/>
          </a:ln>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ja-JP" altLang="en-US" sz="12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インスタグラム活用</a:t>
            </a:r>
            <a:r>
              <a:rPr kumimoji="1" lang="ja-JP" altLang="en-US" sz="12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講座申込書  </a:t>
            </a:r>
            <a:endParaRPr kumimoji="1" lang="ja-JP" altLang="ja-JP" sz="12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3" name="Rectangle 1">
            <a:extLst>
              <a:ext uri="{FF2B5EF4-FFF2-40B4-BE49-F238E27FC236}">
                <a16:creationId xmlns:a16="http://schemas.microsoft.com/office/drawing/2014/main" id="{27E99DF8-26EE-3C31-CD1E-06548A8423AB}"/>
              </a:ext>
            </a:extLst>
          </p:cNvPr>
          <p:cNvSpPr>
            <a:spLocks noChangeArrowheads="1"/>
          </p:cNvSpPr>
          <p:nvPr/>
        </p:nvSpPr>
        <p:spPr bwMode="auto">
          <a:xfrm>
            <a:off x="36201" y="9221091"/>
            <a:ext cx="69700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ja-JP" altLang="ja-JP" sz="1100" b="1" dirty="0">
                <a:solidFill>
                  <a:prstClr val="black"/>
                </a:solidFill>
                <a:latin typeface="メイリオ" panose="020B0604030504040204" pitchFamily="50" charset="-128"/>
                <a:ea typeface="メイリオ" panose="020B0604030504040204" pitchFamily="50" charset="-128"/>
              </a:rPr>
              <a:t>お問い合わせ・お申込みは</a:t>
            </a:r>
            <a:r>
              <a:rPr lang="ja-JP" altLang="ja-JP" sz="1400" b="1" dirty="0">
                <a:solidFill>
                  <a:prstClr val="black"/>
                </a:solidFill>
                <a:latin typeface="メイリオ" panose="020B0604030504040204" pitchFamily="50" charset="-128"/>
                <a:ea typeface="メイリオ" panose="020B0604030504040204" pitchFamily="50" charset="-128"/>
              </a:rPr>
              <a:t>小坂町商工会 </a:t>
            </a:r>
            <a:r>
              <a:rPr lang="ja-JP" altLang="en-US" sz="1400" b="1" dirty="0">
                <a:solidFill>
                  <a:prstClr val="black"/>
                </a:solidFill>
                <a:latin typeface="メイリオ" panose="020B0604030504040204" pitchFamily="50" charset="-128"/>
                <a:ea typeface="メイリオ" panose="020B0604030504040204" pitchFamily="50" charset="-128"/>
              </a:rPr>
              <a:t>まで</a:t>
            </a:r>
            <a:endParaRPr lang="en-US" altLang="ja-JP" sz="1400" b="1" dirty="0">
              <a:solidFill>
                <a:prstClr val="black"/>
              </a:solidFill>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lang="ja-JP" altLang="ja-JP" sz="1400" b="1" dirty="0">
                <a:solidFill>
                  <a:prstClr val="black"/>
                </a:solidFill>
                <a:latin typeface="メイリオ" panose="020B0604030504040204" pitchFamily="50" charset="-128"/>
                <a:ea typeface="メイリオ" panose="020B0604030504040204" pitchFamily="50" charset="-128"/>
              </a:rPr>
              <a:t>℡0576-62-2176</a:t>
            </a:r>
            <a:r>
              <a:rPr lang="ja-JP" altLang="en-US" sz="1400" b="1" dirty="0">
                <a:solidFill>
                  <a:prstClr val="black"/>
                </a:solidFill>
                <a:latin typeface="メイリオ" panose="020B0604030504040204" pitchFamily="50" charset="-128"/>
                <a:ea typeface="メイリオ" panose="020B0604030504040204" pitchFamily="50" charset="-128"/>
              </a:rPr>
              <a:t> </a:t>
            </a:r>
            <a:r>
              <a:rPr lang="ja-JP" altLang="ja-JP" sz="1400" b="1" dirty="0">
                <a:solidFill>
                  <a:prstClr val="black"/>
                </a:solidFill>
                <a:latin typeface="メイリオ" panose="020B0604030504040204" pitchFamily="50" charset="-128"/>
                <a:ea typeface="メイリオ" panose="020B0604030504040204" pitchFamily="50" charset="-128"/>
              </a:rPr>
              <a:t>Fax0576-62-3916</a:t>
            </a:r>
            <a:endParaRPr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0E769619-5917-A6A8-4208-51535409776E}"/>
              </a:ext>
            </a:extLst>
          </p:cNvPr>
          <p:cNvSpPr txBox="1"/>
          <p:nvPr/>
        </p:nvSpPr>
        <p:spPr>
          <a:xfrm>
            <a:off x="5796553" y="5666286"/>
            <a:ext cx="1010049" cy="861774"/>
          </a:xfrm>
          <a:prstGeom prst="rect">
            <a:avLst/>
          </a:prstGeom>
          <a:noFill/>
          <a:ln w="19050">
            <a:solidFill>
              <a:schemeClr val="tx1"/>
            </a:solidFill>
          </a:ln>
        </p:spPr>
        <p:txBody>
          <a:bodyPr wrap="square" rtlCol="0">
            <a:spAutoFit/>
          </a:bodyPr>
          <a:lstStyle/>
          <a:p>
            <a:pPr lvl="0" fontAlgn="base">
              <a:spcBef>
                <a:spcPct val="0"/>
              </a:spcBef>
              <a:spcAft>
                <a:spcPct val="0"/>
              </a:spcAft>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来場定員</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１５</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先着順</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33"/>
          <p:cNvSpPr txBox="1">
            <a:spLocks noChangeArrowheads="1"/>
          </p:cNvSpPr>
          <p:nvPr/>
        </p:nvSpPr>
        <p:spPr bwMode="auto">
          <a:xfrm>
            <a:off x="102147" y="2032000"/>
            <a:ext cx="6616094" cy="430887"/>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1100" dirty="0">
                <a:latin typeface="メイリオ" pitchFamily="50" charset="-128"/>
                <a:ea typeface="メイリオ" pitchFamily="50" charset="-128"/>
                <a:cs typeface="メイリオ" pitchFamily="50" charset="-128"/>
              </a:rPr>
              <a:t>・</a:t>
            </a:r>
            <a:r>
              <a:rPr lang="ja-JP" altLang="en-US" sz="1100" dirty="0">
                <a:solidFill>
                  <a:schemeClr val="tx1"/>
                </a:solidFill>
                <a:latin typeface="メイリオ" pitchFamily="50" charset="-128"/>
                <a:ea typeface="メイリオ" pitchFamily="50" charset="-128"/>
                <a:cs typeface="メイリオ" pitchFamily="50" charset="-128"/>
              </a:rPr>
              <a:t>インスタグラムの効果的な活用の手法について学ぶことのできるセミナーです。</a:t>
            </a:r>
            <a:r>
              <a:rPr lang="ja-JP" altLang="en-US" sz="1100" dirty="0">
                <a:latin typeface="メイリオ" pitchFamily="50" charset="-128"/>
                <a:ea typeface="メイリオ" pitchFamily="50" charset="-128"/>
                <a:cs typeface="メイリオ" pitchFamily="50" charset="-128"/>
              </a:rPr>
              <a:t>インスタグラムを活用し生産性を向上することで売上につなげましょう。</a:t>
            </a:r>
            <a:endParaRPr lang="ja-JP" altLang="en-US" sz="1100" dirty="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448187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4923</TotalTime>
  <Words>323</Words>
  <Application>Microsoft Office PowerPoint</Application>
  <PresentationFormat>A4 210 x 297 mm</PresentationFormat>
  <Paragraphs>56</Paragraphs>
  <Slides>1</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vt:i4>
      </vt:variant>
    </vt:vector>
  </HeadingPairs>
  <TitlesOfParts>
    <vt:vector size="13" baseType="lpstr">
      <vt:lpstr>arial, sans-serif</vt:lpstr>
      <vt:lpstr>HGP創英角ｺﾞｼｯｸUB</vt:lpstr>
      <vt:lpstr>HGP創英角ﾎﾟｯﾌﾟ体</vt:lpstr>
      <vt:lpstr>HG丸ｺﾞｼｯｸM-PRO</vt:lpstr>
      <vt:lpstr>ＭＳ 明朝</vt:lpstr>
      <vt:lpstr>Meiryo</vt:lpstr>
      <vt:lpstr>Meiryo</vt:lpstr>
      <vt:lpstr>Arial</vt:lpstr>
      <vt:lpstr>Arial</vt:lpstr>
      <vt:lpstr>Calibri</vt:lpstr>
      <vt:lpstr>Century</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所　孝廣</dc:creator>
  <cp:lastModifiedBy>osaka_2</cp:lastModifiedBy>
  <cp:revision>429</cp:revision>
  <cp:lastPrinted>2024-07-11T08:21:27Z</cp:lastPrinted>
  <dcterms:created xsi:type="dcterms:W3CDTF">2016-07-08T09:00:51Z</dcterms:created>
  <dcterms:modified xsi:type="dcterms:W3CDTF">2024-11-28T02:54:49Z</dcterms:modified>
</cp:coreProperties>
</file>