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9" r:id="rId3"/>
    <p:sldId id="258" r:id="rId4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160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/>
          <a:lstStyle>
            <a:lvl1pPr algn="r">
              <a:defRPr sz="800"/>
            </a:lvl1pPr>
          </a:lstStyle>
          <a:p>
            <a:fld id="{CAC96944-7B77-4B31-8629-6C868F775423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70" tIns="31485" rIns="62970" bIns="314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42" y="4777256"/>
            <a:ext cx="5438792" cy="3908964"/>
          </a:xfrm>
          <a:prstGeom prst="rect">
            <a:avLst/>
          </a:prstGeom>
        </p:spPr>
        <p:txBody>
          <a:bodyPr vert="horz" lIns="62970" tIns="31485" rIns="62970" bIns="3148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374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530" y="9429374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 anchor="b"/>
          <a:lstStyle>
            <a:lvl1pPr algn="r">
              <a:defRPr sz="800"/>
            </a:lvl1pPr>
          </a:lstStyle>
          <a:p>
            <a:fld id="{81100050-7931-472B-83FD-A9114EF6B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58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00050-7931-472B-83FD-A9114EF6B5B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10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04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707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78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25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90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43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18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92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586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30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2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4FE86-F769-4C4F-A4B8-9FD2504C0EFE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36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izokukanb.com/jizokuka_r6h/shinsei.html#kobo" TargetMode="External"/><Relationship Id="rId2" Type="http://schemas.openxmlformats.org/officeDocument/2006/relationships/hyperlink" Target="https://r6.jizokukahojokin.info/sogyo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ortal.monodukuri-hojo.jp/index.html" TargetMode="External"/><Relationship Id="rId4" Type="http://schemas.openxmlformats.org/officeDocument/2006/relationships/hyperlink" Target="https://www.gifushoko.or.jp/gifu-jizokuka-r7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horyokuka.smrj.go.jp/ippan/" TargetMode="External"/><Relationship Id="rId2" Type="http://schemas.openxmlformats.org/officeDocument/2006/relationships/hyperlink" Target="https://shoryokuka.smrj.go.jp/catalog/product_catalog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t-shien.smrj.go.jp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pc-gifu.or.jp/topics/2025070104/index.asp" TargetMode="External"/><Relationship Id="rId3" Type="http://schemas.openxmlformats.org/officeDocument/2006/relationships/hyperlink" Target="https://jsh.go.jp/" TargetMode="External"/><Relationship Id="rId7" Type="http://schemas.openxmlformats.org/officeDocument/2006/relationships/hyperlink" Target="https://www.gpc-gifu.or.jp/fund/chiiki/index.as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hinjigyou-shinshutsu.smrj.go.jp/" TargetMode="External"/><Relationship Id="rId5" Type="http://schemas.openxmlformats.org/officeDocument/2006/relationships/hyperlink" Target="https://syouenehojyokin.sii.or.jp/34business/" TargetMode="External"/><Relationship Id="rId4" Type="http://schemas.openxmlformats.org/officeDocument/2006/relationships/hyperlink" Target="https://www.mhlw.go.jp/stf/seisakunitsuite/bunya/koyou_roudou/roudoukijun/zigyonushi/shienjigyou/0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182CD6-DC88-C721-B3C1-A9331A50E7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6B3225-2FD7-2897-A837-F7053D79D8DB}"/>
              </a:ext>
            </a:extLst>
          </p:cNvPr>
          <p:cNvSpPr txBox="1"/>
          <p:nvPr/>
        </p:nvSpPr>
        <p:spPr>
          <a:xfrm>
            <a:off x="914400" y="311728"/>
            <a:ext cx="6608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主な補助金の申請期限等一覧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0516A70-3C21-902E-E288-9DFC35211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132083"/>
              </p:ext>
            </p:extLst>
          </p:nvPr>
        </p:nvGraphicFramePr>
        <p:xfrm>
          <a:off x="329045" y="893194"/>
          <a:ext cx="12143509" cy="740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3555">
                  <a:extLst>
                    <a:ext uri="{9D8B030D-6E8A-4147-A177-3AD203B41FA5}">
                      <a16:colId xmlns:a16="http://schemas.microsoft.com/office/drawing/2014/main" val="3290578334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1372008635"/>
                    </a:ext>
                  </a:extLst>
                </a:gridCol>
                <a:gridCol w="2933700">
                  <a:extLst>
                    <a:ext uri="{9D8B030D-6E8A-4147-A177-3AD203B41FA5}">
                      <a16:colId xmlns:a16="http://schemas.microsoft.com/office/drawing/2014/main" val="858226697"/>
                    </a:ext>
                  </a:extLst>
                </a:gridCol>
                <a:gridCol w="2146300">
                  <a:extLst>
                    <a:ext uri="{9D8B030D-6E8A-4147-A177-3AD203B41FA5}">
                      <a16:colId xmlns:a16="http://schemas.microsoft.com/office/drawing/2014/main" val="3485213957"/>
                    </a:ext>
                  </a:extLst>
                </a:gridCol>
                <a:gridCol w="1753754">
                  <a:extLst>
                    <a:ext uri="{9D8B030D-6E8A-4147-A177-3AD203B41FA5}">
                      <a16:colId xmlns:a16="http://schemas.microsoft.com/office/drawing/2014/main" val="2490140876"/>
                    </a:ext>
                  </a:extLst>
                </a:gridCol>
              </a:tblGrid>
              <a:tr h="7673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補助金名（直近回数）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補助額</a:t>
                      </a:r>
                      <a:endParaRPr kumimoji="1" lang="en-US" altLang="ja-JP" sz="2000" b="1" dirty="0"/>
                    </a:p>
                    <a:p>
                      <a:pPr algn="ctr"/>
                      <a:r>
                        <a:rPr kumimoji="1" lang="ja-JP" altLang="en-US" sz="2000" b="1" dirty="0"/>
                        <a:t>（万円）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申請期限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/>
                        <a:t>次回公募予定</a:t>
                      </a:r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20556"/>
                  </a:ext>
                </a:extLst>
              </a:tr>
              <a:tr h="714175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ものづくり補助金（</a:t>
                      </a:r>
                      <a:r>
                        <a:rPr kumimoji="1" lang="en-US" altLang="ja-JP" sz="2400" b="1" dirty="0"/>
                        <a:t>20</a:t>
                      </a:r>
                      <a:r>
                        <a:rPr kumimoji="1" lang="ja-JP" altLang="en-US" sz="2400" b="1" dirty="0"/>
                        <a:t>次）</a:t>
                      </a:r>
                      <a:endParaRPr kumimoji="1" lang="en-US" altLang="ja-JP" sz="2400" b="1" dirty="0"/>
                    </a:p>
                    <a:p>
                      <a:r>
                        <a:rPr kumimoji="1" lang="en-US" altLang="ja-JP" sz="1800" b="1" dirty="0"/>
                        <a:t>A</a:t>
                      </a:r>
                      <a:r>
                        <a:rPr kumimoji="1" lang="ja-JP" altLang="en-US" sz="1800" b="1" dirty="0"/>
                        <a:t>）製品・サービス高付加価値化枠</a:t>
                      </a:r>
                      <a:endParaRPr kumimoji="1" lang="en-US" altLang="ja-JP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  <a:r>
                        <a:rPr kumimoji="1" lang="ja-JP" altLang="en-US" sz="2400" b="1" dirty="0"/>
                        <a:t>～</a:t>
                      </a:r>
                      <a:r>
                        <a:rPr kumimoji="1" lang="en-US" altLang="ja-JP" sz="2400" b="1" dirty="0"/>
                        <a:t>2/3</a:t>
                      </a:r>
                    </a:p>
                    <a:p>
                      <a:pPr algn="ctr"/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小規模事業者</a:t>
                      </a:r>
                      <a:r>
                        <a:rPr kumimoji="1" lang="en-US" altLang="ja-JP" sz="1800" b="1" dirty="0"/>
                        <a:t>2/3</a:t>
                      </a:r>
                      <a:endParaRPr kumimoji="1" lang="ja-JP" altLang="en-US" sz="18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100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2,500</a:t>
                      </a:r>
                    </a:p>
                    <a:p>
                      <a:pPr algn="ctr"/>
                      <a:r>
                        <a:rPr kumimoji="1" lang="en-US" altLang="ja-JP" sz="1800" b="1" dirty="0"/>
                        <a:t>※5</a:t>
                      </a:r>
                      <a:r>
                        <a:rPr kumimoji="1" lang="ja-JP" altLang="en-US" sz="1800" b="1" dirty="0"/>
                        <a:t>人以下：最大</a:t>
                      </a:r>
                      <a:r>
                        <a:rPr kumimoji="1" lang="en-US" altLang="ja-JP" sz="1800" b="1" dirty="0"/>
                        <a:t>750</a:t>
                      </a:r>
                      <a:r>
                        <a:rPr kumimoji="1" lang="ja-JP" altLang="en-US" sz="1800" b="1" dirty="0"/>
                        <a:t>万円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令和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年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1</a:t>
                      </a:r>
                      <a:r>
                        <a:rPr kumimoji="1" lang="ja-JP" altLang="en-US" sz="1800" b="1" dirty="0"/>
                        <a:t>日</a:t>
                      </a:r>
                      <a:endParaRPr kumimoji="1" lang="en-US" altLang="ja-JP" sz="1800" b="1" dirty="0"/>
                    </a:p>
                    <a:p>
                      <a:r>
                        <a:rPr kumimoji="1" lang="ja-JP" altLang="en-US" sz="1800" b="1" dirty="0"/>
                        <a:t>～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25</a:t>
                      </a:r>
                      <a:r>
                        <a:rPr kumimoji="1" lang="ja-JP" altLang="en-US" sz="1800" b="1" dirty="0"/>
                        <a:t>日</a:t>
                      </a:r>
                      <a:endParaRPr kumimoji="1" lang="en-US" altLang="ja-JP" sz="18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/>
                        <a:t>21</a:t>
                      </a:r>
                      <a:r>
                        <a:rPr kumimoji="1" lang="ja-JP" altLang="en-US" sz="1800" b="1" dirty="0"/>
                        <a:t>次：</a:t>
                      </a:r>
                      <a:endParaRPr kumimoji="1" lang="en-US" altLang="ja-JP" sz="1800" b="1" dirty="0"/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/>
                        <a:t>公募未定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555839"/>
                  </a:ext>
                </a:extLst>
              </a:tr>
              <a:tr h="1130776"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B</a:t>
                      </a:r>
                      <a:r>
                        <a:rPr kumimoji="1" lang="ja-JP" altLang="en-US" sz="2000" b="1" dirty="0"/>
                        <a:t>）グローバル枠</a:t>
                      </a:r>
                      <a:endParaRPr kumimoji="1" lang="en-US" altLang="ja-JP" sz="20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100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3,000</a:t>
                      </a:r>
                    </a:p>
                    <a:p>
                      <a:pPr algn="ctr"/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規模別上限無し</a:t>
                      </a:r>
                      <a:endParaRPr kumimoji="1" lang="en-US" altLang="ja-JP" sz="1800" b="1" dirty="0"/>
                    </a:p>
                    <a:p>
                      <a:pPr algn="ctr"/>
                      <a:r>
                        <a:rPr kumimoji="1" lang="ja-JP" altLang="en-US" sz="1600" b="1" dirty="0"/>
                        <a:t>▶大幅賃上により上限引上</a:t>
                      </a:r>
                      <a:endParaRPr kumimoji="1" lang="en-US" altLang="ja-JP" sz="1600" b="1" dirty="0"/>
                    </a:p>
                    <a:p>
                      <a:pPr algn="ctr"/>
                      <a:r>
                        <a:rPr kumimoji="1" lang="en-US" altLang="ja-JP" sz="1600" b="1" dirty="0"/>
                        <a:t>5</a:t>
                      </a:r>
                      <a:r>
                        <a:rPr kumimoji="1" lang="ja-JP" altLang="en-US" sz="1600" b="1" dirty="0"/>
                        <a:t>人以下：＋</a:t>
                      </a:r>
                      <a:r>
                        <a:rPr kumimoji="1" lang="en-US" altLang="ja-JP" sz="1600" b="1" dirty="0"/>
                        <a:t>100</a:t>
                      </a:r>
                      <a:r>
                        <a:rPr kumimoji="1" lang="ja-JP" altLang="en-US" sz="1600" b="1" dirty="0"/>
                        <a:t>万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20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026832"/>
                  </a:ext>
                </a:extLst>
              </a:tr>
              <a:tr h="862961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持続化補助金</a:t>
                      </a:r>
                      <a:r>
                        <a:rPr kumimoji="1" lang="ja-JP" altLang="en-US" sz="1800" b="1" dirty="0"/>
                        <a:t>（</a:t>
                      </a:r>
                      <a:r>
                        <a:rPr kumimoji="1" lang="en-US" altLang="ja-JP" sz="1800" b="1" dirty="0"/>
                        <a:t>6</a:t>
                      </a:r>
                      <a:r>
                        <a:rPr kumimoji="1" lang="ja-JP" altLang="en-US" sz="1800" b="1" dirty="0"/>
                        <a:t>年補正</a:t>
                      </a:r>
                      <a:r>
                        <a:rPr kumimoji="1" lang="en-US" altLang="ja-JP" sz="1800" b="1" dirty="0"/>
                        <a:t>18</a:t>
                      </a:r>
                      <a:r>
                        <a:rPr kumimoji="1" lang="ja-JP" altLang="en-US" sz="1800" b="1" dirty="0"/>
                        <a:t>回）</a:t>
                      </a:r>
                      <a:endParaRPr kumimoji="1" lang="en-US" altLang="ja-JP" sz="1800" b="1" dirty="0"/>
                    </a:p>
                    <a:p>
                      <a:r>
                        <a:rPr kumimoji="1" lang="ja-JP" altLang="en-US" sz="2000" b="1" dirty="0"/>
                        <a:t>（一般型　通常枠）</a:t>
                      </a:r>
                      <a:endParaRPr kumimoji="1" lang="ja-JP" altLang="en-US" sz="2400" b="1" u="sng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2/3</a:t>
                      </a:r>
                      <a:endParaRPr kumimoji="1" lang="ja-JP" altLang="en-US" sz="24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50</a:t>
                      </a:r>
                    </a:p>
                    <a:p>
                      <a:pPr algn="l"/>
                      <a:r>
                        <a:rPr kumimoji="1" lang="ja-JP" altLang="en-US" sz="1600" b="1" dirty="0"/>
                        <a:t>▶インボイス特例</a:t>
                      </a:r>
                      <a:r>
                        <a:rPr kumimoji="1" lang="en-US" altLang="ja-JP" sz="1600" b="1" dirty="0"/>
                        <a:t>:</a:t>
                      </a:r>
                      <a:r>
                        <a:rPr kumimoji="1" lang="ja-JP" altLang="en-US" sz="1600" b="1" dirty="0"/>
                        <a:t>＋</a:t>
                      </a:r>
                      <a:r>
                        <a:rPr kumimoji="1" lang="en-US" altLang="ja-JP" sz="1600" b="1" dirty="0"/>
                        <a:t>50</a:t>
                      </a:r>
                      <a:r>
                        <a:rPr kumimoji="1" lang="ja-JP" altLang="en-US" sz="1600" b="1" dirty="0"/>
                        <a:t>万</a:t>
                      </a:r>
                      <a:endParaRPr kumimoji="1" lang="en-US" altLang="ja-JP" sz="1600" b="1" dirty="0"/>
                    </a:p>
                    <a:p>
                      <a:pPr algn="l"/>
                      <a:r>
                        <a:rPr kumimoji="1" lang="ja-JP" altLang="en-US" sz="1600" b="1" dirty="0"/>
                        <a:t>▶賃金引上げ特例：＋</a:t>
                      </a:r>
                      <a:r>
                        <a:rPr kumimoji="1" lang="en-US" altLang="ja-JP" sz="1600" b="1" dirty="0"/>
                        <a:t>150</a:t>
                      </a:r>
                      <a:r>
                        <a:rPr kumimoji="1" lang="ja-JP" altLang="en-US" sz="1600" b="1" dirty="0"/>
                        <a:t>万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令和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年</a:t>
                      </a:r>
                      <a:r>
                        <a:rPr kumimoji="1" lang="en-US" altLang="ja-JP" sz="1800" b="1" dirty="0"/>
                        <a:t>10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3</a:t>
                      </a:r>
                      <a:r>
                        <a:rPr kumimoji="1" lang="ja-JP" altLang="en-US" sz="1800" b="1" dirty="0"/>
                        <a:t>日～</a:t>
                      </a:r>
                      <a:endParaRPr kumimoji="1" lang="en-US" altLang="ja-JP" sz="1800" b="1" dirty="0"/>
                    </a:p>
                    <a:p>
                      <a:r>
                        <a:rPr kumimoji="1" lang="en-US" altLang="ja-JP" sz="1800" b="1" dirty="0"/>
                        <a:t>11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28</a:t>
                      </a:r>
                      <a:r>
                        <a:rPr kumimoji="1" lang="ja-JP" altLang="en-US" sz="1800" b="1" dirty="0"/>
                        <a:t>日</a:t>
                      </a:r>
                      <a:endParaRPr kumimoji="1" lang="en-US" altLang="ja-JP" sz="18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/>
                        <a:t>未定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645134"/>
                  </a:ext>
                </a:extLst>
              </a:tr>
              <a:tr h="140773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持続化補助金</a:t>
                      </a:r>
                      <a:r>
                        <a:rPr kumimoji="1" lang="ja-JP" altLang="en-US" sz="1800" b="1" dirty="0"/>
                        <a:t>（</a:t>
                      </a:r>
                      <a:r>
                        <a:rPr kumimoji="1" lang="en-US" altLang="ja-JP" sz="1800" b="1" dirty="0"/>
                        <a:t>6</a:t>
                      </a:r>
                      <a:r>
                        <a:rPr kumimoji="1" lang="ja-JP" altLang="en-US" sz="1800" b="1" dirty="0"/>
                        <a:t>年補正</a:t>
                      </a:r>
                      <a:r>
                        <a:rPr kumimoji="1" lang="en-US" altLang="ja-JP" sz="1800" b="1" dirty="0"/>
                        <a:t>2</a:t>
                      </a:r>
                      <a:r>
                        <a:rPr kumimoji="1" lang="ja-JP" altLang="en-US" sz="1800" b="1" dirty="0"/>
                        <a:t>回）</a:t>
                      </a:r>
                      <a:endParaRPr kumimoji="1" lang="en-US" altLang="ja-JP" sz="1800" b="1" dirty="0"/>
                    </a:p>
                    <a:p>
                      <a:r>
                        <a:rPr kumimoji="1" lang="ja-JP" altLang="en-US" sz="2000" b="1" dirty="0"/>
                        <a:t>（創業型）</a:t>
                      </a:r>
                      <a:r>
                        <a:rPr kumimoji="1" lang="ja-JP" altLang="en-US" sz="1400" b="1" dirty="0">
                          <a:hlinkClick r:id="rId2"/>
                        </a:rPr>
                        <a:t>　　</a:t>
                      </a:r>
                      <a:endParaRPr kumimoji="1" lang="en-US" altLang="ja-JP" sz="2000" b="1" dirty="0"/>
                    </a:p>
                    <a:p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創業</a:t>
                      </a:r>
                      <a:r>
                        <a:rPr kumimoji="1" lang="en-US" altLang="ja-JP" sz="1800" b="1" dirty="0"/>
                        <a:t>3</a:t>
                      </a:r>
                      <a:r>
                        <a:rPr kumimoji="1" lang="ja-JP" altLang="en-US" sz="1800" b="1" dirty="0"/>
                        <a:t>年以内・特定創業支援事業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2/3</a:t>
                      </a:r>
                      <a:endParaRPr kumimoji="1" lang="ja-JP" altLang="en-US" sz="24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200</a:t>
                      </a:r>
                    </a:p>
                    <a:p>
                      <a:pPr algn="l"/>
                      <a:r>
                        <a:rPr kumimoji="1" lang="ja-JP" altLang="en-US" sz="1600" b="1" dirty="0"/>
                        <a:t>▶インボイス特例</a:t>
                      </a:r>
                      <a:r>
                        <a:rPr kumimoji="1" lang="en-US" altLang="ja-JP" sz="1600" b="1" dirty="0"/>
                        <a:t>:</a:t>
                      </a:r>
                      <a:r>
                        <a:rPr kumimoji="1" lang="ja-JP" altLang="en-US" sz="1600" b="1" dirty="0"/>
                        <a:t>＋</a:t>
                      </a:r>
                      <a:r>
                        <a:rPr kumimoji="1" lang="en-US" altLang="ja-JP" sz="1600" b="1" dirty="0"/>
                        <a:t>50</a:t>
                      </a:r>
                      <a:r>
                        <a:rPr kumimoji="1" lang="ja-JP" altLang="en-US" sz="1600" b="1" dirty="0"/>
                        <a:t>万</a:t>
                      </a:r>
                      <a:endParaRPr kumimoji="1" lang="en-US" altLang="ja-JP" sz="16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/>
                        <a:t>令和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年</a:t>
                      </a:r>
                      <a:r>
                        <a:rPr kumimoji="1" lang="en-US" altLang="ja-JP" sz="1800" b="1" dirty="0"/>
                        <a:t>10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3</a:t>
                      </a:r>
                      <a:r>
                        <a:rPr kumimoji="1" lang="ja-JP" altLang="en-US" sz="1800" b="1" dirty="0"/>
                        <a:t>日～</a:t>
                      </a:r>
                      <a:endParaRPr kumimoji="1" lang="en-US" altLang="ja-JP" sz="1800" b="1" dirty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/>
                        <a:t>11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28</a:t>
                      </a:r>
                      <a:r>
                        <a:rPr kumimoji="1" lang="ja-JP" altLang="en-US" sz="1800" b="1" dirty="0"/>
                        <a:t>日</a:t>
                      </a:r>
                      <a:endParaRPr kumimoji="1" lang="en-US" altLang="ja-JP" sz="18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/>
                        <a:t>未定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088136"/>
                  </a:ext>
                </a:extLst>
              </a:tr>
              <a:tr h="803446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小規模事業者パワーアップ応援補助金</a:t>
                      </a:r>
                      <a:r>
                        <a:rPr kumimoji="1" lang="en-US" altLang="ja-JP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800" b="1" dirty="0"/>
                        <a:t>県版持続化</a:t>
                      </a:r>
                      <a:r>
                        <a:rPr kumimoji="1" lang="en-US" altLang="ja-JP" sz="1800" b="1" dirty="0"/>
                        <a:t>)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400" b="1" dirty="0"/>
                        <a:t>（一般枠）</a:t>
                      </a:r>
                      <a:endParaRPr kumimoji="1" lang="en-US" altLang="ja-JP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100</a:t>
                      </a:r>
                      <a:endParaRPr kumimoji="1" lang="ja-JP" altLang="en-US" sz="20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/>
                        <a:t>令和</a:t>
                      </a:r>
                      <a:r>
                        <a:rPr kumimoji="1" lang="en-US" altLang="ja-JP" sz="1600" b="1" dirty="0"/>
                        <a:t>7</a:t>
                      </a:r>
                      <a:r>
                        <a:rPr kumimoji="1" lang="ja-JP" altLang="en-US" sz="1600" b="1" dirty="0"/>
                        <a:t>年</a:t>
                      </a:r>
                      <a:r>
                        <a:rPr kumimoji="1" lang="en-US" altLang="ja-JP" sz="1600" b="1" dirty="0"/>
                        <a:t>5</a:t>
                      </a:r>
                      <a:r>
                        <a:rPr kumimoji="1" lang="ja-JP" altLang="en-US" sz="1600" b="1" dirty="0"/>
                        <a:t>月</a:t>
                      </a:r>
                      <a:r>
                        <a:rPr kumimoji="1" lang="en-US" altLang="ja-JP" sz="1600" b="1" dirty="0"/>
                        <a:t>7</a:t>
                      </a:r>
                      <a:r>
                        <a:rPr kumimoji="1" lang="ja-JP" altLang="en-US" sz="1600" b="1" dirty="0"/>
                        <a:t>日～</a:t>
                      </a:r>
                      <a:endParaRPr kumimoji="1" lang="en-US" altLang="ja-JP" sz="1600" b="1" dirty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/>
                        <a:t>6</a:t>
                      </a:r>
                      <a:r>
                        <a:rPr kumimoji="1" lang="ja-JP" altLang="en-US" sz="1600" b="1" dirty="0"/>
                        <a:t>月</a:t>
                      </a:r>
                      <a:r>
                        <a:rPr kumimoji="1" lang="en-US" altLang="ja-JP" sz="1600" b="1" dirty="0"/>
                        <a:t>6</a:t>
                      </a:r>
                      <a:r>
                        <a:rPr kumimoji="1" lang="ja-JP" altLang="en-US" sz="1600" b="1" dirty="0"/>
                        <a:t>日</a:t>
                      </a:r>
                      <a:endParaRPr kumimoji="1" lang="en-US" altLang="ja-JP" sz="16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280160" rtl="0" eaLnBrk="1" latinLnBrk="0" hangingPunct="1"/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次年度</a:t>
                      </a:r>
                      <a:endParaRPr kumimoji="1" lang="en-US" altLang="ja-JP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484937"/>
                  </a:ext>
                </a:extLst>
              </a:tr>
              <a:tr h="1160534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小規模事業者パワーアップ応援補助金</a:t>
                      </a:r>
                      <a:r>
                        <a:rPr kumimoji="1" lang="en-US" altLang="ja-JP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800" b="1" dirty="0"/>
                        <a:t>県版持続化</a:t>
                      </a:r>
                      <a:r>
                        <a:rPr kumimoji="1" lang="en-US" altLang="ja-JP" sz="1800" b="1" dirty="0"/>
                        <a:t>)</a:t>
                      </a:r>
                    </a:p>
                    <a:p>
                      <a:r>
                        <a:rPr kumimoji="1" lang="ja-JP" altLang="en-US" sz="2400" b="1" dirty="0"/>
                        <a:t>（働いてもらい方改革枠）</a:t>
                      </a:r>
                      <a:endParaRPr kumimoji="1" lang="en-US" altLang="ja-JP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2/3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r>
                        <a:rPr kumimoji="1" lang="en-US" altLang="ja-JP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</a:t>
                      </a:r>
                      <a:endParaRPr kumimoji="1" lang="ja-JP" altLang="en-US" sz="252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252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うち「新たな働く環境づくり」に要する経費 </a:t>
                      </a:r>
                      <a:r>
                        <a:rPr kumimoji="1" lang="en-US" altLang="ja-JP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kumimoji="1" lang="ja-JP" alt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万円</a:t>
                      </a:r>
                      <a:br>
                        <a:rPr kumimoji="1" lang="en-US" altLang="ja-JP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（補助率</a:t>
                      </a:r>
                      <a:r>
                        <a:rPr kumimoji="1" lang="en-US" altLang="ja-JP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10/10)</a:t>
                      </a:r>
                      <a:r>
                        <a:rPr kumimoji="1" lang="ja-JP" alt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kumimoji="1" lang="ja-JP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17176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8D94E8-AD31-A52F-A50D-0A4465F47E4F}"/>
              </a:ext>
            </a:extLst>
          </p:cNvPr>
          <p:cNvSpPr txBox="1"/>
          <p:nvPr/>
        </p:nvSpPr>
        <p:spPr>
          <a:xfrm>
            <a:off x="10188604" y="44101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R7.6.16 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四角形: 角を丸くする 2">
            <a:hlinkClick r:id="rId3"/>
            <a:extLst>
              <a:ext uri="{FF2B5EF4-FFF2-40B4-BE49-F238E27FC236}">
                <a16:creationId xmlns:a16="http://schemas.microsoft.com/office/drawing/2014/main" id="{347A3075-4FFC-5C24-001F-1C3FE929AFC3}"/>
              </a:ext>
            </a:extLst>
          </p:cNvPr>
          <p:cNvSpPr/>
          <p:nvPr/>
        </p:nvSpPr>
        <p:spPr>
          <a:xfrm>
            <a:off x="3437659" y="4053397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7" name="四角形: 角を丸くする 6">
            <a:hlinkClick r:id="rId2"/>
            <a:extLst>
              <a:ext uri="{FF2B5EF4-FFF2-40B4-BE49-F238E27FC236}">
                <a16:creationId xmlns:a16="http://schemas.microsoft.com/office/drawing/2014/main" id="{DF5369ED-FC16-4D79-1BB0-DB1C71E29C56}"/>
              </a:ext>
            </a:extLst>
          </p:cNvPr>
          <p:cNvSpPr/>
          <p:nvPr/>
        </p:nvSpPr>
        <p:spPr>
          <a:xfrm>
            <a:off x="3448050" y="5453888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8" name="四角形: 角を丸くする 7">
            <a:hlinkClick r:id="rId4"/>
            <a:extLst>
              <a:ext uri="{FF2B5EF4-FFF2-40B4-BE49-F238E27FC236}">
                <a16:creationId xmlns:a16="http://schemas.microsoft.com/office/drawing/2014/main" id="{22B8479F-3408-4E1D-BCA6-E0F9EB029378}"/>
              </a:ext>
            </a:extLst>
          </p:cNvPr>
          <p:cNvSpPr/>
          <p:nvPr/>
        </p:nvSpPr>
        <p:spPr>
          <a:xfrm>
            <a:off x="3431309" y="6622288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10" name="四角形: 角を丸くする 9">
            <a:hlinkClick r:id="rId5"/>
            <a:extLst>
              <a:ext uri="{FF2B5EF4-FFF2-40B4-BE49-F238E27FC236}">
                <a16:creationId xmlns:a16="http://schemas.microsoft.com/office/drawing/2014/main" id="{ACB2BD0F-32C3-8899-4317-BD822C3516E0}"/>
              </a:ext>
            </a:extLst>
          </p:cNvPr>
          <p:cNvSpPr/>
          <p:nvPr/>
        </p:nvSpPr>
        <p:spPr>
          <a:xfrm>
            <a:off x="3431309" y="2529397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58BBD4F-3AA3-B9B7-6ED5-E199614543E8}"/>
              </a:ext>
            </a:extLst>
          </p:cNvPr>
          <p:cNvSpPr/>
          <p:nvPr/>
        </p:nvSpPr>
        <p:spPr>
          <a:xfrm>
            <a:off x="8968510" y="6016316"/>
            <a:ext cx="1303976" cy="605972"/>
          </a:xfrm>
          <a:prstGeom prst="roundRect">
            <a:avLst/>
          </a:prstGeom>
          <a:solidFill>
            <a:srgbClr val="F5B1C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終了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3FA6B09C-906E-A682-A774-9E9022574AE8}"/>
              </a:ext>
            </a:extLst>
          </p:cNvPr>
          <p:cNvSpPr/>
          <p:nvPr/>
        </p:nvSpPr>
        <p:spPr>
          <a:xfrm>
            <a:off x="11484004" y="212323"/>
            <a:ext cx="806392" cy="5672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78524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A3868-FE2F-FA8A-1C6A-4975EE8EE2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34CFA3-52E1-D2A7-2F90-6F39ECBE6B00}"/>
              </a:ext>
            </a:extLst>
          </p:cNvPr>
          <p:cNvSpPr txBox="1"/>
          <p:nvPr/>
        </p:nvSpPr>
        <p:spPr>
          <a:xfrm>
            <a:off x="914400" y="311728"/>
            <a:ext cx="6608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主な補助金の申請期限等一覧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3DC7C20-AB6A-5119-23D5-F14F3D638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803241"/>
              </p:ext>
            </p:extLst>
          </p:nvPr>
        </p:nvGraphicFramePr>
        <p:xfrm>
          <a:off x="381000" y="893194"/>
          <a:ext cx="12091554" cy="8271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6900">
                  <a:extLst>
                    <a:ext uri="{9D8B030D-6E8A-4147-A177-3AD203B41FA5}">
                      <a16:colId xmlns:a16="http://schemas.microsoft.com/office/drawing/2014/main" val="3290578334"/>
                    </a:ext>
                  </a:extLst>
                </a:gridCol>
                <a:gridCol w="1418595">
                  <a:extLst>
                    <a:ext uri="{9D8B030D-6E8A-4147-A177-3AD203B41FA5}">
                      <a16:colId xmlns:a16="http://schemas.microsoft.com/office/drawing/2014/main" val="1372008635"/>
                    </a:ext>
                  </a:extLst>
                </a:gridCol>
                <a:gridCol w="3025742">
                  <a:extLst>
                    <a:ext uri="{9D8B030D-6E8A-4147-A177-3AD203B41FA5}">
                      <a16:colId xmlns:a16="http://schemas.microsoft.com/office/drawing/2014/main" val="858226697"/>
                    </a:ext>
                  </a:extLst>
                </a:gridCol>
                <a:gridCol w="1820467">
                  <a:extLst>
                    <a:ext uri="{9D8B030D-6E8A-4147-A177-3AD203B41FA5}">
                      <a16:colId xmlns:a16="http://schemas.microsoft.com/office/drawing/2014/main" val="3485213957"/>
                    </a:ext>
                  </a:extLst>
                </a:gridCol>
                <a:gridCol w="1419850">
                  <a:extLst>
                    <a:ext uri="{9D8B030D-6E8A-4147-A177-3AD203B41FA5}">
                      <a16:colId xmlns:a16="http://schemas.microsoft.com/office/drawing/2014/main" val="2490140876"/>
                    </a:ext>
                  </a:extLst>
                </a:gridCol>
              </a:tblGrid>
              <a:tr h="786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補助金名（直近回数）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補助額</a:t>
                      </a:r>
                      <a:endParaRPr kumimoji="1" lang="en-US" altLang="ja-JP" sz="2000" b="1" dirty="0"/>
                    </a:p>
                    <a:p>
                      <a:pPr algn="ctr"/>
                      <a:r>
                        <a:rPr kumimoji="1" lang="ja-JP" altLang="en-US" sz="2000" b="1" dirty="0"/>
                        <a:t>（万円）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申請期限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次回公募予定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20556"/>
                  </a:ext>
                </a:extLst>
              </a:tr>
              <a:tr h="786034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中小企業省力化投資補助金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400" b="1" dirty="0"/>
                        <a:t>（カタログ型）</a:t>
                      </a:r>
                      <a:r>
                        <a:rPr kumimoji="1" lang="ja-JP" altLang="en-US" sz="1800" b="1" dirty="0"/>
                        <a:t>（</a:t>
                      </a:r>
                      <a:r>
                        <a:rPr kumimoji="1" lang="en-US" altLang="ja-JP" sz="1800" b="1" dirty="0"/>
                        <a:t>5</a:t>
                      </a:r>
                      <a:r>
                        <a:rPr kumimoji="1" lang="ja-JP" altLang="en-US" sz="1800" b="1" dirty="0"/>
                        <a:t>年補正）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200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1,000</a:t>
                      </a:r>
                      <a:endParaRPr kumimoji="1" lang="ja-JP" altLang="en-US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dirty="0"/>
                        <a:t>R6.8.9</a:t>
                      </a:r>
                      <a:r>
                        <a:rPr kumimoji="1" lang="ja-JP" altLang="en-US" sz="1800" b="1" dirty="0"/>
                        <a:t>より随時</a:t>
                      </a:r>
                      <a:endParaRPr kumimoji="1" lang="en-US" altLang="ja-JP" sz="1800" b="1" dirty="0"/>
                    </a:p>
                    <a:p>
                      <a:pPr algn="l"/>
                      <a:r>
                        <a:rPr kumimoji="1" lang="ja-JP" altLang="en-US" sz="1600" b="1" dirty="0"/>
                        <a:t>・令和</a:t>
                      </a:r>
                      <a:r>
                        <a:rPr kumimoji="1" lang="en-US" altLang="ja-JP" sz="1600" b="1" dirty="0"/>
                        <a:t>8</a:t>
                      </a:r>
                      <a:r>
                        <a:rPr kumimoji="1" lang="ja-JP" altLang="en-US" sz="1600" b="1" dirty="0"/>
                        <a:t>年</a:t>
                      </a:r>
                      <a:r>
                        <a:rPr kumimoji="1" lang="en-US" altLang="ja-JP" sz="1600" b="1" dirty="0"/>
                        <a:t>9</a:t>
                      </a:r>
                      <a:r>
                        <a:rPr kumimoji="1" lang="ja-JP" altLang="en-US" sz="1600" b="1" dirty="0"/>
                        <a:t>月末頃までの間に複数回の公募予定</a:t>
                      </a:r>
                      <a:endParaRPr kumimoji="1" lang="en-US" altLang="ja-JP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997969"/>
                  </a:ext>
                </a:extLst>
              </a:tr>
              <a:tr h="786034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中小企業省力化投資補助金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400" b="1" dirty="0"/>
                        <a:t>（一般型）　</a:t>
                      </a:r>
                      <a:r>
                        <a:rPr kumimoji="1" lang="ja-JP" altLang="en-US" sz="1800" b="1" dirty="0"/>
                        <a:t>（</a:t>
                      </a:r>
                      <a:r>
                        <a:rPr kumimoji="1" lang="en-US" altLang="ja-JP" sz="1800" b="1" dirty="0"/>
                        <a:t>6</a:t>
                      </a:r>
                      <a:r>
                        <a:rPr kumimoji="1" lang="ja-JP" altLang="en-US" sz="1800" b="1" dirty="0"/>
                        <a:t>年補正</a:t>
                      </a:r>
                      <a:r>
                        <a:rPr kumimoji="1" lang="en-US" altLang="ja-JP" sz="1800" b="1" dirty="0"/>
                        <a:t>3</a:t>
                      </a:r>
                      <a:r>
                        <a:rPr kumimoji="1" lang="ja-JP" altLang="en-US" sz="1800" b="1" dirty="0"/>
                        <a:t>回）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/>
                        <a:t>小規模</a:t>
                      </a:r>
                      <a:endParaRPr kumimoji="1" lang="en-US" altLang="ja-JP" sz="2400" b="1" dirty="0"/>
                    </a:p>
                    <a:p>
                      <a:pPr algn="ctr"/>
                      <a:r>
                        <a:rPr kumimoji="1" lang="en-US" altLang="ja-JP" sz="2400" b="1" dirty="0"/>
                        <a:t>2/3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r>
                        <a:rPr kumimoji="1" lang="en-US" altLang="zh-TW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5</a:t>
                      </a:r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人以下 </a:t>
                      </a:r>
                      <a:r>
                        <a:rPr kumimoji="1" lang="en-US" altLang="zh-TW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750</a:t>
                      </a:r>
                      <a:r>
                        <a:rPr kumimoji="1" lang="ja-JP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万</a:t>
                      </a:r>
                      <a:endParaRPr kumimoji="1" lang="en-US" altLang="zh-TW" sz="2000" b="1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zh-TW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1,000</a:t>
                      </a:r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万</a:t>
                      </a:r>
                      <a:r>
                        <a:rPr kumimoji="1" lang="ja-JP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en-US" altLang="ja-JP" sz="2000" b="1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kumimoji="1" lang="en-US" altLang="zh-TW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6</a:t>
                      </a:r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～</a:t>
                      </a:r>
                      <a:r>
                        <a:rPr kumimoji="1" lang="en-US" altLang="zh-TW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20</a:t>
                      </a:r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人 </a:t>
                      </a:r>
                      <a:r>
                        <a:rPr kumimoji="1" lang="en-US" altLang="zh-TW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1,500</a:t>
                      </a:r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万円（</a:t>
                      </a:r>
                      <a:r>
                        <a:rPr kumimoji="1" lang="en-US" altLang="zh-TW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2,000</a:t>
                      </a:r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万円</a:t>
                      </a:r>
                      <a:r>
                        <a:rPr kumimoji="1" lang="ja-JP" alt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kumimoji="1" lang="en-US" altLang="ja-JP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kumimoji="1" lang="en-US" altLang="ja-JP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カッコ内は賃上特例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【</a:t>
                      </a:r>
                      <a:r>
                        <a:rPr kumimoji="1" lang="ja-JP" altLang="en-US" sz="1800" b="1" dirty="0"/>
                        <a:t>第３回</a:t>
                      </a:r>
                      <a:r>
                        <a:rPr kumimoji="1" lang="en-US" altLang="ja-JP" sz="1800" b="1" dirty="0"/>
                        <a:t>】</a:t>
                      </a:r>
                    </a:p>
                    <a:p>
                      <a:pPr algn="ctr"/>
                      <a:r>
                        <a:rPr kumimoji="1" lang="ja-JP" altLang="en-US" sz="1800" b="1" dirty="0"/>
                        <a:t>令和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年</a:t>
                      </a:r>
                      <a:r>
                        <a:rPr kumimoji="1" lang="en-US" altLang="ja-JP" sz="1800" b="1" dirty="0"/>
                        <a:t>8</a:t>
                      </a:r>
                      <a:r>
                        <a:rPr kumimoji="1" lang="ja-JP" altLang="en-US" sz="1800" b="1" dirty="0"/>
                        <a:t>月上旬～８月下旬予定</a:t>
                      </a:r>
                      <a:endParaRPr kumimoji="1" lang="en-US" altLang="ja-JP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公募回は年</a:t>
                      </a:r>
                      <a:r>
                        <a:rPr kumimoji="1" lang="en-US" altLang="ja-JP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回を予定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234614"/>
                  </a:ext>
                </a:extLst>
              </a:tr>
              <a:tr h="905766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 dirty="0"/>
                        <a:t>IT</a:t>
                      </a:r>
                      <a:r>
                        <a:rPr kumimoji="1" lang="ja-JP" altLang="en-US" sz="2400" b="1" dirty="0"/>
                        <a:t>導入補助金</a:t>
                      </a:r>
                      <a:r>
                        <a:rPr kumimoji="1" lang="en-US" altLang="ja-JP" sz="2400" b="1" dirty="0"/>
                        <a:t>2025</a:t>
                      </a:r>
                      <a:r>
                        <a:rPr kumimoji="1" lang="ja-JP" altLang="en-US" sz="2000" b="1" dirty="0"/>
                        <a:t>（通常枠）</a:t>
                      </a:r>
                      <a:br>
                        <a:rPr kumimoji="1" lang="en-US" altLang="ja-JP" sz="2000" b="1" dirty="0"/>
                      </a:br>
                      <a:endParaRPr kumimoji="1" lang="en-US" altLang="ja-JP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1</a:t>
                      </a:r>
                      <a:r>
                        <a:rPr kumimoji="1" lang="ja-JP" altLang="en-US" sz="1800" b="1" dirty="0"/>
                        <a:t>～</a:t>
                      </a:r>
                      <a:r>
                        <a:rPr kumimoji="1" lang="en-US" altLang="ja-JP" sz="1800" b="1" dirty="0"/>
                        <a:t>3</a:t>
                      </a:r>
                      <a:r>
                        <a:rPr kumimoji="1" lang="ja-JP" altLang="en-US" sz="1800" b="1" dirty="0"/>
                        <a:t>プロセス：</a:t>
                      </a:r>
                      <a:r>
                        <a:rPr kumimoji="1" lang="en-US" altLang="ja-JP" sz="1800" b="1" dirty="0"/>
                        <a:t>5</a:t>
                      </a:r>
                      <a:r>
                        <a:rPr kumimoji="1" lang="ja-JP" altLang="en-US" sz="1800" b="1" dirty="0"/>
                        <a:t>～</a:t>
                      </a:r>
                      <a:r>
                        <a:rPr kumimoji="1" lang="en-US" altLang="ja-JP" sz="1800" b="1" dirty="0"/>
                        <a:t>150</a:t>
                      </a:r>
                    </a:p>
                    <a:p>
                      <a:pPr algn="ctr"/>
                      <a:r>
                        <a:rPr kumimoji="1" lang="en-US" altLang="ja-JP" sz="1800" b="1" dirty="0"/>
                        <a:t>4</a:t>
                      </a:r>
                      <a:r>
                        <a:rPr kumimoji="1" lang="ja-JP" altLang="en-US" sz="1800" b="1" dirty="0"/>
                        <a:t>プロセス以上：</a:t>
                      </a:r>
                      <a:r>
                        <a:rPr kumimoji="1" lang="en-US" altLang="ja-JP" sz="1800" b="1" dirty="0"/>
                        <a:t>150</a:t>
                      </a:r>
                      <a:r>
                        <a:rPr kumimoji="1" lang="ja-JP" altLang="en-US" sz="1800" b="1" dirty="0"/>
                        <a:t>～</a:t>
                      </a:r>
                      <a:r>
                        <a:rPr kumimoji="1" lang="en-US" altLang="ja-JP" sz="1800" b="1" dirty="0"/>
                        <a:t>450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【3</a:t>
                      </a:r>
                      <a:r>
                        <a:rPr kumimoji="1" lang="ja-JP" altLang="en-US" sz="1800" b="1" dirty="0"/>
                        <a:t>次締切分</a:t>
                      </a:r>
                      <a:r>
                        <a:rPr kumimoji="1" lang="en-US" altLang="ja-JP" sz="1800" b="1" dirty="0"/>
                        <a:t>】</a:t>
                      </a:r>
                    </a:p>
                    <a:p>
                      <a:pPr algn="ctr"/>
                      <a:r>
                        <a:rPr kumimoji="1" lang="ja-JP" altLang="en-US" sz="1800" b="1" dirty="0"/>
                        <a:t>令和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年</a:t>
                      </a:r>
                      <a:r>
                        <a:rPr kumimoji="1" lang="en-US" altLang="ja-JP" sz="1800" b="1" dirty="0"/>
                        <a:t>3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31</a:t>
                      </a:r>
                      <a:r>
                        <a:rPr kumimoji="1" lang="ja-JP" altLang="en-US" sz="1800" b="1" dirty="0"/>
                        <a:t>日～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18</a:t>
                      </a:r>
                      <a:r>
                        <a:rPr kumimoji="1" lang="ja-JP" altLang="en-US" sz="1800" b="1" dirty="0"/>
                        <a:t>日</a:t>
                      </a:r>
                      <a:endParaRPr kumimoji="1" lang="en-US" altLang="ja-JP" sz="18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【</a:t>
                      </a:r>
                      <a:r>
                        <a:rPr kumimoji="1" lang="ja-JP" altLang="en-US" sz="1800" b="1" dirty="0"/>
                        <a:t>第</a:t>
                      </a:r>
                      <a:r>
                        <a:rPr kumimoji="1" lang="en-US" altLang="ja-JP" sz="1800" b="1" dirty="0"/>
                        <a:t>4</a:t>
                      </a:r>
                      <a:r>
                        <a:rPr kumimoji="1" lang="ja-JP" altLang="en-US" sz="1800" b="1" dirty="0"/>
                        <a:t>次</a:t>
                      </a:r>
                      <a:r>
                        <a:rPr kumimoji="1" lang="en-US" altLang="ja-JP" sz="1800" b="1" dirty="0"/>
                        <a:t>】</a:t>
                      </a:r>
                    </a:p>
                    <a:p>
                      <a:pPr algn="ctr"/>
                      <a:r>
                        <a:rPr kumimoji="1" lang="ja-JP" altLang="en-US" sz="1800" b="1" dirty="0"/>
                        <a:t>～</a:t>
                      </a:r>
                      <a:r>
                        <a:rPr kumimoji="1" lang="en-US" altLang="ja-JP" sz="1800" b="1" dirty="0"/>
                        <a:t>8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20</a:t>
                      </a:r>
                      <a:r>
                        <a:rPr kumimoji="1" lang="ja-JP" altLang="en-US" sz="1800" b="1" dirty="0"/>
                        <a:t>日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835207"/>
                  </a:ext>
                </a:extLst>
              </a:tr>
              <a:tr h="112348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/>
                        <a:t>IT</a:t>
                      </a:r>
                      <a:r>
                        <a:rPr kumimoji="1" lang="ja-JP" altLang="en-US" sz="2400" b="1"/>
                        <a:t>導入補助金</a:t>
                      </a:r>
                      <a:r>
                        <a:rPr kumimoji="1" lang="en-US" altLang="ja-JP" sz="2400" b="1"/>
                        <a:t>2025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/>
                        <a:t>（インボイス枠インボイス対応類型）</a:t>
                      </a:r>
                      <a:endParaRPr kumimoji="1" lang="en-US" altLang="ja-JP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/>
                        <a:t>2/1</a:t>
                      </a:r>
                      <a:r>
                        <a:rPr kumimoji="1" lang="ja-JP" altLang="en-US" sz="2000" b="1"/>
                        <a:t>～</a:t>
                      </a:r>
                      <a:r>
                        <a:rPr kumimoji="1" lang="en-US" altLang="ja-JP" sz="2000" b="1"/>
                        <a:t>3/4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/>
                        <a:t>※IT</a:t>
                      </a:r>
                      <a:r>
                        <a:rPr kumimoji="1" lang="ja-JP" altLang="en-US" sz="1600" b="1"/>
                        <a:t>ツール機能数等による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/>
                        <a:t>IT</a:t>
                      </a:r>
                      <a:r>
                        <a:rPr kumimoji="1" lang="ja-JP" altLang="en-US" sz="2000" b="1" dirty="0"/>
                        <a:t>ツール：</a:t>
                      </a:r>
                      <a:r>
                        <a:rPr kumimoji="1" lang="en-US" altLang="ja-JP" sz="2000" b="1" dirty="0"/>
                        <a:t>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350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/>
                        <a:t>上記</a:t>
                      </a:r>
                      <a:r>
                        <a:rPr kumimoji="1" lang="en-US" altLang="ja-JP" sz="1200" b="1" dirty="0"/>
                        <a:t>IT</a:t>
                      </a:r>
                      <a:r>
                        <a:rPr kumimoji="1" lang="ja-JP" altLang="en-US" sz="1200" b="1" dirty="0"/>
                        <a:t>ツールに使用に伴う</a:t>
                      </a:r>
                      <a:endParaRPr kumimoji="1" lang="en-US" altLang="ja-JP" sz="1600" b="1" dirty="0"/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/>
                        <a:t>PC</a:t>
                      </a:r>
                      <a:r>
                        <a:rPr kumimoji="1" lang="ja-JP" altLang="en-US" sz="1600" b="1" dirty="0"/>
                        <a:t>・ﾀﾌﾞﾚｯﾄ：</a:t>
                      </a:r>
                      <a:r>
                        <a:rPr kumimoji="1" lang="en-US" altLang="ja-JP" sz="1600" b="1" dirty="0"/>
                        <a:t>10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/>
                        <a:t>レジ・発券機：</a:t>
                      </a:r>
                      <a:r>
                        <a:rPr kumimoji="1" lang="en-US" altLang="ja-JP" sz="1600" b="1" dirty="0"/>
                        <a:t>20</a:t>
                      </a:r>
                      <a:endParaRPr kumimoji="1" lang="en-US" altLang="ja-JP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/>
                        <a:t>【</a:t>
                      </a:r>
                      <a:r>
                        <a:rPr kumimoji="1" lang="ja-JP" altLang="en-US" sz="1800" b="1" dirty="0"/>
                        <a:t>第</a:t>
                      </a:r>
                      <a:r>
                        <a:rPr kumimoji="1" lang="en-US" altLang="ja-JP" sz="1800" b="1" dirty="0"/>
                        <a:t>5</a:t>
                      </a:r>
                      <a:r>
                        <a:rPr kumimoji="1" lang="ja-JP" altLang="en-US" sz="1800" b="1" dirty="0"/>
                        <a:t>次</a:t>
                      </a:r>
                      <a:r>
                        <a:rPr kumimoji="1" lang="en-US" altLang="ja-JP" sz="1800" b="1" dirty="0"/>
                        <a:t>】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/>
                        <a:t>～</a:t>
                      </a:r>
                      <a:r>
                        <a:rPr kumimoji="1" lang="en-US" altLang="ja-JP" sz="1800" b="1" dirty="0"/>
                        <a:t>9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22</a:t>
                      </a:r>
                      <a:r>
                        <a:rPr kumimoji="1" lang="ja-JP" altLang="en-US" sz="1800" b="1" dirty="0"/>
                        <a:t>日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71912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導入補助金</a:t>
                      </a:r>
                      <a:r>
                        <a:rPr kumimoji="1" lang="en-US" altLang="ja-JP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/>
                        <a:t>（インボイス枠電子取引類型）</a:t>
                      </a:r>
                      <a:endParaRPr lang="ja-JP" alt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1" dirty="0"/>
                        <a:t>2/3</a:t>
                      </a:r>
                      <a:endParaRPr lang="ja-JP" alt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r>
                        <a:rPr kumimoji="1" lang="en-US" altLang="ja-JP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1" lang="ja-JP" alt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  <a:endParaRPr kumimoji="1" lang="ja-JP" alt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未定</a:t>
                      </a:r>
                      <a:endParaRPr kumimoji="1" lang="ja-JP" altLang="en-US" sz="20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801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導入補助金</a:t>
                      </a:r>
                      <a:r>
                        <a:rPr kumimoji="1" lang="en-US" altLang="ja-JP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（セキュリティ対策推進枠）</a:t>
                      </a:r>
                      <a:endParaRPr lang="ja-JP" alt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1" dirty="0"/>
                        <a:t>2/3</a:t>
                      </a:r>
                      <a:endParaRPr lang="ja-JP" alt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r>
                        <a:rPr kumimoji="1" lang="en-US" altLang="ja-JP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</a:p>
                    <a:p>
                      <a:pPr marL="0" algn="ctr" defTabSz="1280160" rtl="0" eaLnBrk="1" latinLnBrk="0" hangingPunct="1"/>
                      <a:r>
                        <a:rPr kumimoji="1" lang="en-US" altLang="ja-JP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サイバーセキュリティお助け隊サービス利用料（最大</a:t>
                      </a:r>
                      <a:r>
                        <a:rPr kumimoji="1" lang="en-US" altLang="ja-JP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年分） 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583220"/>
                  </a:ext>
                </a:extLst>
              </a:tr>
              <a:tr h="395916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導入補助金</a:t>
                      </a:r>
                      <a:r>
                        <a:rPr kumimoji="1" lang="en-US" altLang="ja-JP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（複数社連携</a:t>
                      </a:r>
                      <a:r>
                        <a:rPr kumimoji="1" lang="en-US" altLang="ja-JP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導入枠）</a:t>
                      </a:r>
                      <a:endParaRPr kumimoji="1" lang="en-US" altLang="ja-JP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※10</a:t>
                      </a: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者以上の補助対象事業者のまとまり</a:t>
                      </a:r>
                      <a:endParaRPr kumimoji="1" lang="en-US" altLang="ja-JP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商工会等の支援組織も補助対象</a:t>
                      </a:r>
                      <a:endParaRPr kumimoji="1" lang="en-US" altLang="ja-JP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2/3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1" dirty="0"/>
                        <a:t>①基盤導入経費：</a:t>
                      </a:r>
                      <a:endParaRPr kumimoji="1" lang="en-US" altLang="ja-JP" sz="1800" b="1" dirty="0"/>
                    </a:p>
                    <a:p>
                      <a:pPr algn="l"/>
                      <a:r>
                        <a:rPr kumimoji="1" lang="ja-JP" altLang="en-US" sz="1800" b="1" dirty="0"/>
                        <a:t>インボイス対応枠と同様</a:t>
                      </a:r>
                      <a:endParaRPr kumimoji="1" lang="en-US" altLang="ja-JP" sz="1800" b="1" dirty="0"/>
                    </a:p>
                    <a:p>
                      <a:pPr algn="l"/>
                      <a:r>
                        <a:rPr kumimoji="1" lang="ja-JP" altLang="en-US" sz="1800" b="1" dirty="0"/>
                        <a:t>②消費動向分析経費：</a:t>
                      </a:r>
                      <a:endParaRPr kumimoji="1" lang="en-US" altLang="ja-JP" sz="1800" b="1" dirty="0"/>
                    </a:p>
                    <a:p>
                      <a:pPr algn="l"/>
                      <a:r>
                        <a:rPr kumimoji="1" lang="ja-JP" altLang="en-US" sz="1800" b="1" dirty="0"/>
                        <a:t>　</a:t>
                      </a:r>
                      <a:r>
                        <a:rPr kumimoji="1" lang="en-US" altLang="ja-JP" sz="1800" b="1" dirty="0"/>
                        <a:t>50×</a:t>
                      </a:r>
                      <a:r>
                        <a:rPr kumimoji="1" lang="ja-JP" altLang="en-US" sz="1800" b="1" dirty="0"/>
                        <a:t>連携者数</a:t>
                      </a:r>
                      <a:endParaRPr kumimoji="1" lang="en-US" altLang="ja-JP" sz="1800" b="1" dirty="0"/>
                    </a:p>
                    <a:p>
                      <a:pPr algn="l"/>
                      <a:r>
                        <a:rPr kumimoji="1" lang="ja-JP" altLang="en-US" sz="1800" b="1" dirty="0"/>
                        <a:t>③その他経費：</a:t>
                      </a:r>
                      <a:r>
                        <a:rPr kumimoji="1" lang="en-US" altLang="ja-JP" sz="1800" b="1" dirty="0"/>
                        <a:t>200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【2</a:t>
                      </a:r>
                      <a:r>
                        <a:rPr kumimoji="1" lang="ja-JP" altLang="en-US" sz="1800" b="1" dirty="0"/>
                        <a:t>次締切分</a:t>
                      </a:r>
                      <a:r>
                        <a:rPr kumimoji="1" lang="en-US" altLang="ja-JP" sz="1800" b="1" dirty="0"/>
                        <a:t>】</a:t>
                      </a:r>
                    </a:p>
                    <a:p>
                      <a:pPr algn="ctr"/>
                      <a:r>
                        <a:rPr kumimoji="1" lang="ja-JP" altLang="en-US" sz="1800" b="1" dirty="0"/>
                        <a:t>令和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年</a:t>
                      </a:r>
                      <a:r>
                        <a:rPr kumimoji="1" lang="en-US" altLang="ja-JP" sz="1800" b="1" dirty="0"/>
                        <a:t>3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31</a:t>
                      </a:r>
                      <a:r>
                        <a:rPr kumimoji="1" lang="ja-JP" altLang="en-US" sz="1800" b="1" dirty="0"/>
                        <a:t>日～</a:t>
                      </a:r>
                      <a:r>
                        <a:rPr kumimoji="1" lang="en-US" altLang="ja-JP" sz="1800" b="1" dirty="0"/>
                        <a:t>8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20</a:t>
                      </a:r>
                      <a:r>
                        <a:rPr kumimoji="1" lang="ja-JP" altLang="en-US" sz="1800" b="1" dirty="0"/>
                        <a:t>日</a:t>
                      </a:r>
                      <a:endParaRPr kumimoji="1" lang="en-US" altLang="ja-JP" sz="1800" b="1" dirty="0"/>
                    </a:p>
                    <a:p>
                      <a:endParaRPr kumimoji="1" lang="ja-JP" altLang="en-US" sz="20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未定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214682"/>
                  </a:ext>
                </a:extLst>
              </a:tr>
            </a:tbl>
          </a:graphicData>
        </a:graphic>
      </p:graphicFrame>
      <p:sp>
        <p:nvSpPr>
          <p:cNvPr id="6" name="四角形: 角を丸くする 5">
            <a:hlinkClick r:id="rId2"/>
            <a:extLst>
              <a:ext uri="{FF2B5EF4-FFF2-40B4-BE49-F238E27FC236}">
                <a16:creationId xmlns:a16="http://schemas.microsoft.com/office/drawing/2014/main" id="{9AE77A2D-55CF-F650-D850-741CEF7C54B9}"/>
              </a:ext>
            </a:extLst>
          </p:cNvPr>
          <p:cNvSpPr/>
          <p:nvPr/>
        </p:nvSpPr>
        <p:spPr>
          <a:xfrm>
            <a:off x="3844059" y="2135697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7" name="四角形: 角を丸くする 6">
            <a:hlinkClick r:id="rId3"/>
            <a:extLst>
              <a:ext uri="{FF2B5EF4-FFF2-40B4-BE49-F238E27FC236}">
                <a16:creationId xmlns:a16="http://schemas.microsoft.com/office/drawing/2014/main" id="{7BF6B316-F063-47EB-7C8A-0D5021981269}"/>
              </a:ext>
            </a:extLst>
          </p:cNvPr>
          <p:cNvSpPr/>
          <p:nvPr/>
        </p:nvSpPr>
        <p:spPr>
          <a:xfrm>
            <a:off x="3844059" y="3530600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8" name="四角形: 角を丸くする 7">
            <a:hlinkClick r:id="rId4"/>
            <a:extLst>
              <a:ext uri="{FF2B5EF4-FFF2-40B4-BE49-F238E27FC236}">
                <a16:creationId xmlns:a16="http://schemas.microsoft.com/office/drawing/2014/main" id="{89069B37-F8C9-2B2E-C8F2-216FE4DF0428}"/>
              </a:ext>
            </a:extLst>
          </p:cNvPr>
          <p:cNvSpPr/>
          <p:nvPr/>
        </p:nvSpPr>
        <p:spPr>
          <a:xfrm>
            <a:off x="3844059" y="4521200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C698C9EF-4A36-66BE-AE3D-4022726A0AE2}"/>
              </a:ext>
            </a:extLst>
          </p:cNvPr>
          <p:cNvSpPr/>
          <p:nvPr/>
        </p:nvSpPr>
        <p:spPr>
          <a:xfrm>
            <a:off x="11484004" y="212323"/>
            <a:ext cx="806392" cy="5672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21923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F9F1C-1CE5-5046-071A-525AF118BA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E79C2C-3807-216F-A1A3-6E56F702DAFD}"/>
              </a:ext>
            </a:extLst>
          </p:cNvPr>
          <p:cNvSpPr txBox="1"/>
          <p:nvPr/>
        </p:nvSpPr>
        <p:spPr>
          <a:xfrm>
            <a:off x="914400" y="311728"/>
            <a:ext cx="6608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主な補助金の申請期限等一覧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ACFF9BAD-914C-17B2-9574-FD9C027D45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826099"/>
              </p:ext>
            </p:extLst>
          </p:nvPr>
        </p:nvGraphicFramePr>
        <p:xfrm>
          <a:off x="381000" y="893194"/>
          <a:ext cx="12091554" cy="85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6900">
                  <a:extLst>
                    <a:ext uri="{9D8B030D-6E8A-4147-A177-3AD203B41FA5}">
                      <a16:colId xmlns:a16="http://schemas.microsoft.com/office/drawing/2014/main" val="3290578334"/>
                    </a:ext>
                  </a:extLst>
                </a:gridCol>
                <a:gridCol w="1418595">
                  <a:extLst>
                    <a:ext uri="{9D8B030D-6E8A-4147-A177-3AD203B41FA5}">
                      <a16:colId xmlns:a16="http://schemas.microsoft.com/office/drawing/2014/main" val="1372008635"/>
                    </a:ext>
                  </a:extLst>
                </a:gridCol>
                <a:gridCol w="2689855">
                  <a:extLst>
                    <a:ext uri="{9D8B030D-6E8A-4147-A177-3AD203B41FA5}">
                      <a16:colId xmlns:a16="http://schemas.microsoft.com/office/drawing/2014/main" val="858226697"/>
                    </a:ext>
                  </a:extLst>
                </a:gridCol>
                <a:gridCol w="2156354">
                  <a:extLst>
                    <a:ext uri="{9D8B030D-6E8A-4147-A177-3AD203B41FA5}">
                      <a16:colId xmlns:a16="http://schemas.microsoft.com/office/drawing/2014/main" val="3485213957"/>
                    </a:ext>
                  </a:extLst>
                </a:gridCol>
                <a:gridCol w="1419850">
                  <a:extLst>
                    <a:ext uri="{9D8B030D-6E8A-4147-A177-3AD203B41FA5}">
                      <a16:colId xmlns:a16="http://schemas.microsoft.com/office/drawing/2014/main" val="2490140876"/>
                    </a:ext>
                  </a:extLst>
                </a:gridCol>
              </a:tblGrid>
              <a:tr h="688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補助金名（直近回数）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補助額（万円）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申請期限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/>
                        <a:t>次回公募予定</a:t>
                      </a:r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20556"/>
                  </a:ext>
                </a:extLst>
              </a:tr>
              <a:tr h="106188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事業承継・</a:t>
                      </a:r>
                      <a:r>
                        <a:rPr kumimoji="1" lang="en-US" altLang="ja-JP" sz="2400" b="1" dirty="0"/>
                        <a:t>M</a:t>
                      </a:r>
                      <a:r>
                        <a:rPr kumimoji="1" lang="ja-JP" altLang="en-US" sz="2400" b="1" dirty="0"/>
                        <a:t>＆</a:t>
                      </a:r>
                      <a:r>
                        <a:rPr kumimoji="1" lang="en-US" altLang="ja-JP" sz="2400" b="1" dirty="0"/>
                        <a:t>A</a:t>
                      </a:r>
                      <a:r>
                        <a:rPr kumimoji="1" lang="ja-JP" altLang="en-US" sz="2400" b="1" dirty="0"/>
                        <a:t>補助金</a:t>
                      </a:r>
                      <a:r>
                        <a:rPr kumimoji="1" lang="ja-JP" altLang="en-US" sz="2000" b="1" dirty="0"/>
                        <a:t>（</a:t>
                      </a:r>
                      <a:r>
                        <a:rPr kumimoji="1" lang="en-US" altLang="ja-JP" sz="2000" b="1" dirty="0"/>
                        <a:t>11</a:t>
                      </a:r>
                      <a:r>
                        <a:rPr kumimoji="1" lang="ja-JP" altLang="en-US" sz="2000" b="1" dirty="0"/>
                        <a:t>次）</a:t>
                      </a:r>
                      <a:endParaRPr kumimoji="1" lang="en-US" altLang="ja-JP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  <a:r>
                        <a:rPr kumimoji="1" lang="ja-JP" altLang="en-US" sz="2400" b="1" dirty="0"/>
                        <a:t>～</a:t>
                      </a:r>
                      <a:r>
                        <a:rPr kumimoji="1" lang="en-US" altLang="ja-JP" sz="2400" b="1" dirty="0"/>
                        <a:t>2/3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50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600</a:t>
                      </a:r>
                    </a:p>
                    <a:p>
                      <a:pPr algn="ctr"/>
                      <a:r>
                        <a:rPr kumimoji="1" lang="en-US" altLang="ja-JP" sz="1600" b="1" dirty="0"/>
                        <a:t>※</a:t>
                      </a:r>
                      <a:r>
                        <a:rPr kumimoji="1" lang="ja-JP" altLang="en-US" sz="1600" b="1" dirty="0"/>
                        <a:t>上乗せ額有り</a:t>
                      </a:r>
                      <a:endParaRPr kumimoji="1" lang="en-US" altLang="ja-JP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/>
                        <a:t>令和</a:t>
                      </a:r>
                      <a:r>
                        <a:rPr kumimoji="1" lang="en-US" altLang="ja-JP" sz="2000" b="1" dirty="0"/>
                        <a:t>7</a:t>
                      </a:r>
                      <a:r>
                        <a:rPr kumimoji="1" lang="ja-JP" altLang="en-US" sz="2000" b="1" dirty="0"/>
                        <a:t>年</a:t>
                      </a:r>
                      <a:r>
                        <a:rPr kumimoji="1" lang="en-US" altLang="ja-JP" sz="2000" b="1" dirty="0"/>
                        <a:t>5</a:t>
                      </a:r>
                      <a:r>
                        <a:rPr kumimoji="1" lang="ja-JP" altLang="en-US" sz="2000" b="1" dirty="0"/>
                        <a:t>月</a:t>
                      </a:r>
                      <a:r>
                        <a:rPr kumimoji="1" lang="en-US" altLang="ja-JP" sz="2000" b="1" dirty="0"/>
                        <a:t>9</a:t>
                      </a:r>
                      <a:r>
                        <a:rPr kumimoji="1" lang="ja-JP" altLang="en-US" sz="2000" b="1" dirty="0"/>
                        <a:t>日</a:t>
                      </a:r>
                      <a:endParaRPr kumimoji="1" lang="en-US" altLang="ja-JP" sz="2000" b="1" dirty="0"/>
                    </a:p>
                    <a:p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6</a:t>
                      </a:r>
                      <a:r>
                        <a:rPr kumimoji="1" lang="ja-JP" altLang="en-US" sz="2000" b="1" dirty="0"/>
                        <a:t>月</a:t>
                      </a:r>
                      <a:r>
                        <a:rPr kumimoji="1" lang="en-US" altLang="ja-JP" sz="2000" b="1" dirty="0"/>
                        <a:t>6</a:t>
                      </a:r>
                      <a:r>
                        <a:rPr kumimoji="1" lang="ja-JP" altLang="en-US" sz="2000" b="1" dirty="0"/>
                        <a:t>日</a:t>
                      </a:r>
                      <a:endParaRPr kumimoji="1" lang="en-US" altLang="ja-JP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/>
                        <a:t>12</a:t>
                      </a:r>
                      <a:r>
                        <a:rPr kumimoji="1" lang="ja-JP" altLang="en-US" sz="2000" b="1" dirty="0"/>
                        <a:t>次：公募未定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406932"/>
                  </a:ext>
                </a:extLst>
              </a:tr>
              <a:tr h="390652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業務改善助成金（第</a:t>
                      </a:r>
                      <a:r>
                        <a:rPr kumimoji="1" lang="en-US" altLang="ja-JP" sz="2400" b="1" dirty="0"/>
                        <a:t>2</a:t>
                      </a:r>
                      <a:r>
                        <a:rPr kumimoji="1" lang="ja-JP" altLang="en-US" sz="2400" b="1" dirty="0"/>
                        <a:t>期）</a:t>
                      </a:r>
                      <a:endParaRPr kumimoji="1" lang="en-US" altLang="ja-JP" sz="2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3/4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30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600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/>
                        <a:t>※</a:t>
                      </a:r>
                      <a:r>
                        <a:rPr kumimoji="1" lang="ja-JP" altLang="en-US" sz="1600" b="1" dirty="0"/>
                        <a:t>最低賃金引き上げ額と労働者数による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令和</a:t>
                      </a:r>
                      <a:r>
                        <a:rPr kumimoji="1" lang="en-US" altLang="ja-JP" sz="1400" b="1" dirty="0"/>
                        <a:t>7</a:t>
                      </a:r>
                      <a:r>
                        <a:rPr kumimoji="1" lang="ja-JP" altLang="en-US" sz="1400" b="1" dirty="0"/>
                        <a:t>年</a:t>
                      </a:r>
                      <a:r>
                        <a:rPr kumimoji="1" lang="en-US" altLang="ja-JP" sz="1400" b="1" dirty="0"/>
                        <a:t>6</a:t>
                      </a:r>
                      <a:r>
                        <a:rPr kumimoji="1" lang="ja-JP" altLang="en-US" sz="1400" b="1" dirty="0"/>
                        <a:t>月</a:t>
                      </a:r>
                      <a:r>
                        <a:rPr kumimoji="1" lang="en-US" altLang="ja-JP" sz="1400" b="1" dirty="0"/>
                        <a:t>14</a:t>
                      </a:r>
                      <a:r>
                        <a:rPr kumimoji="1" lang="ja-JP" altLang="en-US" sz="1400" b="1" dirty="0"/>
                        <a:t>日～</a:t>
                      </a:r>
                      <a:r>
                        <a:rPr lang="ja-JP" altLang="en-US" sz="1400" b="1" dirty="0"/>
                        <a:t>申請事業場に適用され る地域別最低賃金改定 日の前日</a:t>
                      </a:r>
                      <a:endParaRPr kumimoji="1" lang="en-US" altLang="ja-JP" sz="1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/>
                        <a:t>未定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664515"/>
                  </a:ext>
                </a:extLst>
              </a:tr>
              <a:tr h="175772">
                <a:tc>
                  <a:txBody>
                    <a:bodyPr/>
                    <a:lstStyle/>
                    <a:p>
                      <a:r>
                        <a:rPr kumimoji="1" lang="ja-JP" altLang="en-US" sz="2200" b="1" strike="noStrike" dirty="0"/>
                        <a:t>地域活性化ファンド事業費助成金</a:t>
                      </a:r>
                      <a:r>
                        <a:rPr kumimoji="1" lang="en-US" altLang="ja-JP" sz="2200" b="1" strike="noStrike" dirty="0"/>
                        <a:t>【</a:t>
                      </a:r>
                      <a:r>
                        <a:rPr kumimoji="1" lang="ja-JP" altLang="en-US" sz="2200" b="1" strike="noStrike" dirty="0"/>
                        <a:t>第</a:t>
                      </a:r>
                      <a:r>
                        <a:rPr kumimoji="1" lang="en-US" altLang="ja-JP" sz="2200" b="1" strike="noStrike" dirty="0"/>
                        <a:t>1</a:t>
                      </a:r>
                      <a:r>
                        <a:rPr kumimoji="1" lang="ja-JP" altLang="en-US" sz="2200" b="1" strike="noStrike" dirty="0"/>
                        <a:t>回</a:t>
                      </a:r>
                      <a:r>
                        <a:rPr kumimoji="1" lang="en-US" altLang="ja-JP" sz="2200" b="1" strike="noStrike" dirty="0"/>
                        <a:t>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strike="noStrike" dirty="0"/>
                        <a:t>1/2</a:t>
                      </a:r>
                      <a:endParaRPr kumimoji="1" lang="ja-JP" altLang="en-US" sz="2400" b="1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strike="noStrike" dirty="0"/>
                        <a:t>50</a:t>
                      </a:r>
                      <a:r>
                        <a:rPr kumimoji="1" lang="ja-JP" altLang="en-US" sz="2000" b="1" strike="noStrike" dirty="0"/>
                        <a:t>～</a:t>
                      </a:r>
                      <a:r>
                        <a:rPr kumimoji="1" lang="en-US" altLang="ja-JP" sz="2000" b="1" strike="noStrike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strike="noStrike" dirty="0"/>
                        <a:t>令和</a:t>
                      </a:r>
                      <a:r>
                        <a:rPr kumimoji="1" lang="en-US" altLang="ja-JP" sz="1800" b="1" strike="noStrike" dirty="0"/>
                        <a:t>7</a:t>
                      </a:r>
                      <a:r>
                        <a:rPr kumimoji="1" lang="ja-JP" altLang="en-US" sz="1800" b="1" strike="noStrike" dirty="0"/>
                        <a:t>年</a:t>
                      </a:r>
                      <a:r>
                        <a:rPr kumimoji="1" lang="en-US" altLang="ja-JP" sz="1800" b="1" strike="noStrike" dirty="0"/>
                        <a:t>6</a:t>
                      </a:r>
                      <a:r>
                        <a:rPr kumimoji="1" lang="ja-JP" altLang="en-US" sz="1800" b="1" strike="noStrike" dirty="0"/>
                        <a:t>月</a:t>
                      </a:r>
                      <a:r>
                        <a:rPr kumimoji="1" lang="en-US" altLang="ja-JP" sz="1800" b="1" strike="noStrike" dirty="0"/>
                        <a:t>13</a:t>
                      </a:r>
                      <a:r>
                        <a:rPr kumimoji="1" lang="ja-JP" altLang="en-US" sz="1800" b="1" strike="noStrike" dirty="0"/>
                        <a:t>日～令和</a:t>
                      </a:r>
                      <a:r>
                        <a:rPr kumimoji="1" lang="en-US" altLang="ja-JP" sz="1800" b="1" strike="noStrike" dirty="0"/>
                        <a:t>7</a:t>
                      </a:r>
                      <a:r>
                        <a:rPr kumimoji="1" lang="ja-JP" altLang="en-US" sz="1800" b="1" strike="noStrike" dirty="0"/>
                        <a:t>年</a:t>
                      </a:r>
                      <a:r>
                        <a:rPr kumimoji="1" lang="en-US" altLang="ja-JP" sz="1800" b="1" strike="noStrike" dirty="0"/>
                        <a:t>7</a:t>
                      </a:r>
                      <a:r>
                        <a:rPr kumimoji="1" lang="ja-JP" altLang="en-US" sz="1800" b="1" strike="noStrike" dirty="0"/>
                        <a:t>月</a:t>
                      </a:r>
                      <a:r>
                        <a:rPr kumimoji="1" lang="en-US" altLang="ja-JP" sz="1800" b="1" strike="noStrike" dirty="0"/>
                        <a:t>31</a:t>
                      </a:r>
                      <a:r>
                        <a:rPr kumimoji="1" lang="ja-JP" altLang="en-US" sz="1800" b="1" strike="noStrike" dirty="0"/>
                        <a:t>日</a:t>
                      </a:r>
                      <a:endParaRPr kumimoji="1" lang="en-US" altLang="ja-JP" sz="1800" b="1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strike="noStrike" dirty="0"/>
                        <a:t>第</a:t>
                      </a:r>
                      <a:r>
                        <a:rPr kumimoji="1" lang="en-US" altLang="ja-JP" sz="2000" b="1" strike="noStrike" dirty="0"/>
                        <a:t>2</a:t>
                      </a:r>
                      <a:r>
                        <a:rPr kumimoji="1" lang="ja-JP" altLang="en-US" sz="2000" b="1" strike="noStrike" dirty="0"/>
                        <a:t>回：秋頃予定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429739"/>
                  </a:ext>
                </a:extLst>
              </a:tr>
              <a:tr h="395916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省エネ補助金</a:t>
                      </a:r>
                      <a:r>
                        <a:rPr kumimoji="1" lang="ja-JP" altLang="en-US" sz="2000" b="1" dirty="0"/>
                        <a:t>（</a:t>
                      </a:r>
                      <a:r>
                        <a:rPr kumimoji="1" lang="en-US" altLang="ja-JP" sz="2000" b="1" dirty="0"/>
                        <a:t>2025</a:t>
                      </a:r>
                      <a:r>
                        <a:rPr kumimoji="1" lang="ja-JP" altLang="en-US" sz="2000" b="1" dirty="0"/>
                        <a:t>年版</a:t>
                      </a:r>
                      <a:r>
                        <a:rPr kumimoji="1" lang="en-US" altLang="ja-JP" sz="2000" b="1" dirty="0"/>
                        <a:t>3</a:t>
                      </a:r>
                      <a:r>
                        <a:rPr kumimoji="1" lang="ja-JP" altLang="en-US" sz="2000" b="1" dirty="0"/>
                        <a:t>次）</a:t>
                      </a:r>
                      <a:r>
                        <a:rPr kumimoji="1" lang="ja-JP" altLang="en-US" sz="1800" b="1" dirty="0"/>
                        <a:t>「省エネルギー投資促進・需要構造転換支援事業費補助金」</a:t>
                      </a:r>
                      <a:endParaRPr kumimoji="1" lang="en-US" altLang="ja-JP" sz="1800" b="1" dirty="0"/>
                    </a:p>
                    <a:p>
                      <a:r>
                        <a:rPr kumimoji="1" lang="ja-JP" altLang="en-US" sz="1800" b="1" dirty="0"/>
                        <a:t>　</a:t>
                      </a:r>
                      <a:r>
                        <a:rPr kumimoji="1" lang="en-US" altLang="ja-JP" sz="1800" b="1" dirty="0"/>
                        <a:t>Ⅰ</a:t>
                      </a:r>
                      <a:r>
                        <a:rPr kumimoji="1" lang="ja-JP" altLang="en-US" sz="1800" b="1" dirty="0"/>
                        <a:t>：工場・事業場型</a:t>
                      </a:r>
                      <a:endParaRPr kumimoji="1" lang="en-US" altLang="ja-JP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Ⅱ</a:t>
                      </a:r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：電化・脱炭素燃転型</a:t>
                      </a:r>
                      <a:endParaRPr kumimoji="1" lang="en-US" altLang="ja-JP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800" b="1" dirty="0"/>
                        <a:t>　</a:t>
                      </a:r>
                      <a:r>
                        <a:rPr kumimoji="1" lang="en-US" altLang="ja-JP" sz="1800" b="1" dirty="0"/>
                        <a:t>Ⅳ</a:t>
                      </a:r>
                      <a:r>
                        <a:rPr kumimoji="1" lang="ja-JP" altLang="en-US" sz="1800" b="1" dirty="0"/>
                        <a:t>：</a:t>
                      </a:r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エネルギー需要最適化型</a:t>
                      </a:r>
                      <a:endParaRPr kumimoji="1" lang="en-US" altLang="ja-JP" sz="2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  <a:r>
                        <a:rPr kumimoji="1" lang="ja-JP" altLang="en-US" sz="2400" b="1" dirty="0"/>
                        <a:t>～</a:t>
                      </a:r>
                      <a:r>
                        <a:rPr kumimoji="1" lang="en-US" altLang="ja-JP" sz="2400" b="1" dirty="0"/>
                        <a:t>2/3</a:t>
                      </a:r>
                    </a:p>
                    <a:p>
                      <a:pPr algn="ctr"/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中小企業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30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15</a:t>
                      </a:r>
                      <a:r>
                        <a:rPr kumimoji="1" lang="ja-JP" altLang="en-US" sz="2000" b="1" dirty="0"/>
                        <a:t>億</a:t>
                      </a:r>
                      <a:endParaRPr kumimoji="1" lang="en-US" altLang="ja-JP" sz="2000" b="1" dirty="0"/>
                    </a:p>
                    <a:p>
                      <a:pPr algn="ctr"/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助成対象類型による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2000" b="1" dirty="0"/>
                        <a:t>令和</a:t>
                      </a:r>
                      <a:r>
                        <a:rPr kumimoji="1" lang="en-US" altLang="ja-JP" sz="2000" b="1" dirty="0"/>
                        <a:t>7</a:t>
                      </a:r>
                      <a:r>
                        <a:rPr kumimoji="1" lang="ja-JP" altLang="en-US" sz="2000" b="1" dirty="0"/>
                        <a:t>年</a:t>
                      </a:r>
                      <a:r>
                        <a:rPr kumimoji="1" lang="en-US" altLang="ja-JP" sz="2000" b="1" dirty="0"/>
                        <a:t>8</a:t>
                      </a:r>
                      <a:r>
                        <a:rPr kumimoji="1" lang="ja-JP" altLang="en-US" sz="2000" b="1" dirty="0"/>
                        <a:t>月中旬～</a:t>
                      </a:r>
                      <a:r>
                        <a:rPr kumimoji="1" lang="en-US" altLang="ja-JP" sz="2000" b="1" dirty="0"/>
                        <a:t>9</a:t>
                      </a:r>
                      <a:r>
                        <a:rPr kumimoji="1" lang="ja-JP" altLang="en-US" sz="2000" b="1" dirty="0"/>
                        <a:t>月下旬（予定）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2000" b="1" dirty="0"/>
                        <a:t>未定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927359"/>
                  </a:ext>
                </a:extLst>
              </a:tr>
              <a:tr h="395916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省エネ補助金</a:t>
                      </a:r>
                      <a:r>
                        <a:rPr kumimoji="1" lang="ja-JP" altLang="en-US" sz="2000" b="1" dirty="0"/>
                        <a:t>（</a:t>
                      </a:r>
                      <a:r>
                        <a:rPr kumimoji="1" lang="en-US" altLang="ja-JP" sz="2000" b="1" dirty="0"/>
                        <a:t>2025</a:t>
                      </a:r>
                      <a:r>
                        <a:rPr kumimoji="1" lang="ja-JP" altLang="en-US" sz="2000" b="1" dirty="0"/>
                        <a:t>年版</a:t>
                      </a:r>
                      <a:r>
                        <a:rPr kumimoji="1" lang="en-US" altLang="ja-JP" sz="2000" b="1" dirty="0"/>
                        <a:t>2</a:t>
                      </a:r>
                      <a:r>
                        <a:rPr kumimoji="1" lang="ja-JP" altLang="en-US" sz="2000" b="1" dirty="0"/>
                        <a:t>次）</a:t>
                      </a:r>
                      <a:endParaRPr kumimoji="1" lang="en-US" altLang="ja-JP" sz="2000" b="1" dirty="0"/>
                    </a:p>
                    <a:p>
                      <a:r>
                        <a:rPr kumimoji="1" lang="ja-JP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「省エネルギー投資促進支援事業費補助金」</a:t>
                      </a:r>
                      <a:endParaRPr kumimoji="1" lang="en-US" altLang="ja-JP" sz="16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Ⅲ</a:t>
                      </a:r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：設備単位型</a:t>
                      </a:r>
                      <a:endParaRPr kumimoji="1" lang="en-US" altLang="ja-JP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Ⅳ</a:t>
                      </a:r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：エネルギー需要最適化型</a:t>
                      </a:r>
                      <a:endParaRPr kumimoji="1" lang="en-US" altLang="ja-JP" sz="18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 dirty="0"/>
                        <a:t>1/2</a:t>
                      </a:r>
                      <a:r>
                        <a:rPr kumimoji="1" lang="ja-JP" altLang="en-US" sz="2400" b="1" dirty="0"/>
                        <a:t>～</a:t>
                      </a:r>
                      <a:r>
                        <a:rPr kumimoji="1" lang="en-US" altLang="ja-JP" sz="2400" b="1" dirty="0"/>
                        <a:t>2/3</a:t>
                      </a:r>
                    </a:p>
                    <a:p>
                      <a:pPr algn="ctr"/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中小企業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30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1</a:t>
                      </a:r>
                      <a:r>
                        <a:rPr kumimoji="1" lang="ja-JP" altLang="en-US" sz="2000" b="1" dirty="0"/>
                        <a:t>億</a:t>
                      </a:r>
                      <a:endParaRPr kumimoji="1" lang="en-US" altLang="ja-JP" sz="2000" b="1" dirty="0"/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助成対象類型による</a:t>
                      </a:r>
                    </a:p>
                    <a:p>
                      <a:pPr algn="ctr"/>
                      <a:endParaRPr kumimoji="1" lang="ja-JP" altLang="en-US" sz="20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20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226613"/>
                  </a:ext>
                </a:extLst>
              </a:tr>
              <a:tr h="395916">
                <a:tc>
                  <a:txBody>
                    <a:bodyPr/>
                    <a:lstStyle/>
                    <a:p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中小企業新事業進出促進補助金</a:t>
                      </a:r>
                      <a:endParaRPr kumimoji="1" lang="en-US" altLang="ja-JP" sz="2000" b="1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750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2,500</a:t>
                      </a:r>
                    </a:p>
                    <a:p>
                      <a:pPr algn="ctr"/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従業員</a:t>
                      </a:r>
                      <a:r>
                        <a:rPr kumimoji="1" lang="en-US" altLang="ja-JP" sz="1800" b="1" dirty="0"/>
                        <a:t>20</a:t>
                      </a:r>
                      <a:r>
                        <a:rPr kumimoji="1" lang="ja-JP" altLang="en-US" sz="1800" b="1" dirty="0"/>
                        <a:t>人以下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/>
                        <a:t>令和</a:t>
                      </a:r>
                      <a:r>
                        <a:rPr kumimoji="1" lang="en-US" altLang="ja-JP" sz="2000" b="1" dirty="0"/>
                        <a:t>7</a:t>
                      </a:r>
                      <a:r>
                        <a:rPr kumimoji="1" lang="ja-JP" altLang="en-US" sz="2000" b="1" dirty="0"/>
                        <a:t>年</a:t>
                      </a:r>
                      <a:r>
                        <a:rPr kumimoji="1" lang="en-US" altLang="ja-JP" sz="2000" b="1" dirty="0"/>
                        <a:t>4</a:t>
                      </a:r>
                      <a:r>
                        <a:rPr kumimoji="1" lang="ja-JP" altLang="en-US" sz="2000" b="1" dirty="0"/>
                        <a:t>月</a:t>
                      </a:r>
                      <a:r>
                        <a:rPr kumimoji="1" lang="en-US" altLang="ja-JP" sz="2000" b="1" dirty="0"/>
                        <a:t>22</a:t>
                      </a:r>
                      <a:r>
                        <a:rPr kumimoji="1" lang="ja-JP" altLang="en-US" sz="2000" b="1" dirty="0"/>
                        <a:t>日～</a:t>
                      </a:r>
                      <a:r>
                        <a:rPr kumimoji="1" lang="en-US" altLang="ja-JP" sz="2000" b="1" dirty="0"/>
                        <a:t>7</a:t>
                      </a:r>
                      <a:r>
                        <a:rPr kumimoji="1" lang="ja-JP" altLang="en-US" sz="2000" b="1" dirty="0"/>
                        <a:t>月</a:t>
                      </a:r>
                      <a:r>
                        <a:rPr kumimoji="1" lang="en-US" altLang="ja-JP" sz="2000" b="1" dirty="0"/>
                        <a:t>15</a:t>
                      </a:r>
                      <a:r>
                        <a:rPr kumimoji="1" lang="ja-JP" altLang="en-US" sz="2000" b="1" dirty="0"/>
                        <a:t>日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/>
                        <a:t>次回公募未定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015726"/>
                  </a:ext>
                </a:extLst>
              </a:tr>
              <a:tr h="395916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スタートアップ支援補助金</a:t>
                      </a:r>
                      <a:endParaRPr kumimoji="1" lang="en-US" altLang="ja-JP" sz="24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①スタートアップ等創業支援補助金</a:t>
                      </a:r>
                      <a:endParaRPr kumimoji="1" lang="en-US" altLang="ja-JP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②スタートアップ事業加速化補助金</a:t>
                      </a:r>
                      <a:endParaRPr kumimoji="1" lang="en-US" altLang="ja-JP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創業者、第</a:t>
                      </a:r>
                      <a:r>
                        <a:rPr kumimoji="1" lang="en-US" altLang="ja-JP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創業者、創業後</a:t>
                      </a:r>
                      <a:r>
                        <a:rPr kumimoji="1" lang="en-US" altLang="ja-JP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年未満等要件有り</a:t>
                      </a:r>
                      <a:endParaRPr kumimoji="1" lang="ja-JP" altLang="en-US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/>
                        <a:t>※</a:t>
                      </a:r>
                      <a:r>
                        <a:rPr kumimoji="1" lang="ja-JP" altLang="en-US" sz="1600" b="1" dirty="0"/>
                        <a:t>女性・障がい者</a:t>
                      </a:r>
                      <a:r>
                        <a:rPr kumimoji="1" lang="en-US" altLang="ja-JP" sz="1600" b="1" dirty="0"/>
                        <a:t>2/3</a:t>
                      </a:r>
                      <a:endParaRPr kumimoji="1" lang="ja-JP" altLang="en-US" sz="1600" b="1" dirty="0"/>
                    </a:p>
                    <a:p>
                      <a:pPr algn="ctr"/>
                      <a:endParaRPr kumimoji="1" lang="en-US" altLang="ja-JP" sz="24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①</a:t>
                      </a:r>
                      <a:r>
                        <a:rPr kumimoji="1" lang="en-US" altLang="ja-JP" sz="2000" b="1" dirty="0"/>
                        <a:t>200</a:t>
                      </a:r>
                      <a:r>
                        <a:rPr kumimoji="1" lang="ja-JP" altLang="en-US" sz="2000" b="1" dirty="0"/>
                        <a:t>　②</a:t>
                      </a:r>
                      <a:r>
                        <a:rPr kumimoji="1" lang="en-US" altLang="ja-JP" sz="2000" b="1" dirty="0"/>
                        <a:t>300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/>
                        <a:t>令和</a:t>
                      </a:r>
                      <a:r>
                        <a:rPr kumimoji="1" lang="en-US" altLang="ja-JP" sz="2000" b="1" dirty="0"/>
                        <a:t>7</a:t>
                      </a:r>
                      <a:r>
                        <a:rPr kumimoji="1" lang="ja-JP" altLang="en-US" sz="2000" b="1" dirty="0"/>
                        <a:t>年</a:t>
                      </a:r>
                      <a:r>
                        <a:rPr kumimoji="1" lang="en-US" altLang="ja-JP" sz="2000" b="1" dirty="0"/>
                        <a:t>7</a:t>
                      </a:r>
                      <a:r>
                        <a:rPr kumimoji="1" lang="ja-JP" altLang="en-US" sz="2000" b="1" dirty="0"/>
                        <a:t>月</a:t>
                      </a:r>
                      <a:r>
                        <a:rPr kumimoji="1" lang="en-US" altLang="ja-JP" sz="2000" b="1" dirty="0"/>
                        <a:t>1</a:t>
                      </a:r>
                      <a:r>
                        <a:rPr kumimoji="1" lang="ja-JP" altLang="en-US" sz="2000" b="1" dirty="0"/>
                        <a:t>日～</a:t>
                      </a:r>
                      <a:r>
                        <a:rPr kumimoji="1" lang="en-US" altLang="ja-JP" sz="2000" b="1" dirty="0"/>
                        <a:t>7</a:t>
                      </a:r>
                      <a:r>
                        <a:rPr kumimoji="1" lang="ja-JP" altLang="en-US" sz="2000" b="1" dirty="0"/>
                        <a:t>月</a:t>
                      </a:r>
                      <a:r>
                        <a:rPr kumimoji="1" lang="en-US" altLang="ja-JP" sz="2000" b="1" dirty="0"/>
                        <a:t>31</a:t>
                      </a:r>
                      <a:r>
                        <a:rPr kumimoji="1" lang="ja-JP" altLang="en-US" sz="2000" b="1" dirty="0"/>
                        <a:t>日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/>
                        <a:t>次回公募未定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676684"/>
                  </a:ext>
                </a:extLst>
              </a:tr>
            </a:tbl>
          </a:graphicData>
        </a:graphic>
      </p:graphicFrame>
      <p:sp>
        <p:nvSpPr>
          <p:cNvPr id="3" name="四角形: 角を丸くする 2">
            <a:hlinkClick r:id="rId3"/>
            <a:extLst>
              <a:ext uri="{FF2B5EF4-FFF2-40B4-BE49-F238E27FC236}">
                <a16:creationId xmlns:a16="http://schemas.microsoft.com/office/drawing/2014/main" id="{62740E0C-FE0B-08B8-BA3F-06561F73189D}"/>
              </a:ext>
            </a:extLst>
          </p:cNvPr>
          <p:cNvSpPr/>
          <p:nvPr/>
        </p:nvSpPr>
        <p:spPr>
          <a:xfrm>
            <a:off x="3844059" y="2120900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6" name="四角形: 角を丸くする 5">
            <a:hlinkClick r:id="rId4"/>
            <a:extLst>
              <a:ext uri="{FF2B5EF4-FFF2-40B4-BE49-F238E27FC236}">
                <a16:creationId xmlns:a16="http://schemas.microsoft.com/office/drawing/2014/main" id="{1925D6D6-EF25-F0E6-0E9D-B639258CF52A}"/>
              </a:ext>
            </a:extLst>
          </p:cNvPr>
          <p:cNvSpPr/>
          <p:nvPr/>
        </p:nvSpPr>
        <p:spPr>
          <a:xfrm>
            <a:off x="3844059" y="2933700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7" name="四角形: 角を丸くする 6">
            <a:hlinkClick r:id="rId5"/>
            <a:extLst>
              <a:ext uri="{FF2B5EF4-FFF2-40B4-BE49-F238E27FC236}">
                <a16:creationId xmlns:a16="http://schemas.microsoft.com/office/drawing/2014/main" id="{B7766108-FAB9-4C2C-F569-6072CEDE0A85}"/>
              </a:ext>
            </a:extLst>
          </p:cNvPr>
          <p:cNvSpPr/>
          <p:nvPr/>
        </p:nvSpPr>
        <p:spPr>
          <a:xfrm>
            <a:off x="3878118" y="5101772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8" name="四角形: 角を丸くする 7">
            <a:hlinkClick r:id="rId6"/>
            <a:extLst>
              <a:ext uri="{FF2B5EF4-FFF2-40B4-BE49-F238E27FC236}">
                <a16:creationId xmlns:a16="http://schemas.microsoft.com/office/drawing/2014/main" id="{16ACD1C4-0B5F-112F-1A8F-1285C6F99375}"/>
              </a:ext>
            </a:extLst>
          </p:cNvPr>
          <p:cNvSpPr/>
          <p:nvPr/>
        </p:nvSpPr>
        <p:spPr>
          <a:xfrm>
            <a:off x="3878118" y="7775180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9" name="四角形: 角を丸くする 8">
            <a:hlinkClick r:id="rId7"/>
            <a:extLst>
              <a:ext uri="{FF2B5EF4-FFF2-40B4-BE49-F238E27FC236}">
                <a16:creationId xmlns:a16="http://schemas.microsoft.com/office/drawing/2014/main" id="{889EEB11-A6F0-6536-0E2F-CFC1530D720A}"/>
              </a:ext>
            </a:extLst>
          </p:cNvPr>
          <p:cNvSpPr/>
          <p:nvPr/>
        </p:nvSpPr>
        <p:spPr>
          <a:xfrm>
            <a:off x="3878118" y="4049768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10" name="四角形: 角を丸くする 9">
            <a:hlinkClick r:id="rId8" tooltip="HP"/>
            <a:extLst>
              <a:ext uri="{FF2B5EF4-FFF2-40B4-BE49-F238E27FC236}">
                <a16:creationId xmlns:a16="http://schemas.microsoft.com/office/drawing/2014/main" id="{F47A2889-2322-75C9-F166-4B611116E0C8}"/>
              </a:ext>
            </a:extLst>
          </p:cNvPr>
          <p:cNvSpPr/>
          <p:nvPr/>
        </p:nvSpPr>
        <p:spPr>
          <a:xfrm>
            <a:off x="4455968" y="9043648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HP</a:t>
            </a:r>
            <a:r>
              <a:rPr kumimoji="1" lang="ja-JP" altLang="en-US" b="1" dirty="0">
                <a:solidFill>
                  <a:schemeClr val="bg1"/>
                </a:solidFill>
              </a:rPr>
              <a:t>へ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8990C7F2-4D60-40B6-3522-ECFB50F95E0A}"/>
              </a:ext>
            </a:extLst>
          </p:cNvPr>
          <p:cNvSpPr/>
          <p:nvPr/>
        </p:nvSpPr>
        <p:spPr>
          <a:xfrm>
            <a:off x="9290133" y="2217010"/>
            <a:ext cx="1303976" cy="417380"/>
          </a:xfrm>
          <a:prstGeom prst="roundRect">
            <a:avLst/>
          </a:prstGeom>
          <a:solidFill>
            <a:srgbClr val="F5B1C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終了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E91AEBF0-D272-FD15-372F-EE43CEF26903}"/>
              </a:ext>
            </a:extLst>
          </p:cNvPr>
          <p:cNvSpPr/>
          <p:nvPr/>
        </p:nvSpPr>
        <p:spPr>
          <a:xfrm>
            <a:off x="11484004" y="212323"/>
            <a:ext cx="806392" cy="5672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３</a:t>
            </a:r>
          </a:p>
        </p:txBody>
      </p:sp>
      <p:sp>
        <p:nvSpPr>
          <p:cNvPr id="14" name="矢印: 左 13">
            <a:extLst>
              <a:ext uri="{FF2B5EF4-FFF2-40B4-BE49-F238E27FC236}">
                <a16:creationId xmlns:a16="http://schemas.microsoft.com/office/drawing/2014/main" id="{FEB115D7-A21C-0683-8C41-D78DC1577D00}"/>
              </a:ext>
            </a:extLst>
          </p:cNvPr>
          <p:cNvSpPr/>
          <p:nvPr/>
        </p:nvSpPr>
        <p:spPr>
          <a:xfrm>
            <a:off x="12856190" y="5406572"/>
            <a:ext cx="1201003" cy="793555"/>
          </a:xfrm>
          <a:prstGeom prst="leftArrow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更新</a:t>
            </a:r>
          </a:p>
        </p:txBody>
      </p:sp>
      <p:sp>
        <p:nvSpPr>
          <p:cNvPr id="15" name="矢印: 左 14">
            <a:extLst>
              <a:ext uri="{FF2B5EF4-FFF2-40B4-BE49-F238E27FC236}">
                <a16:creationId xmlns:a16="http://schemas.microsoft.com/office/drawing/2014/main" id="{7F44035F-A6B2-3A6E-157A-0C3DAB383970}"/>
              </a:ext>
            </a:extLst>
          </p:cNvPr>
          <p:cNvSpPr/>
          <p:nvPr/>
        </p:nvSpPr>
        <p:spPr>
          <a:xfrm>
            <a:off x="12801600" y="7378402"/>
            <a:ext cx="1310185" cy="793555"/>
          </a:xfrm>
          <a:prstGeom prst="leftArrow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期間延長</a:t>
            </a:r>
          </a:p>
        </p:txBody>
      </p:sp>
      <p:sp>
        <p:nvSpPr>
          <p:cNvPr id="2" name="矢印: 左 1">
            <a:extLst>
              <a:ext uri="{FF2B5EF4-FFF2-40B4-BE49-F238E27FC236}">
                <a16:creationId xmlns:a16="http://schemas.microsoft.com/office/drawing/2014/main" id="{85BC63D8-2DF7-5636-2D2F-E0078FD89DFA}"/>
              </a:ext>
            </a:extLst>
          </p:cNvPr>
          <p:cNvSpPr/>
          <p:nvPr/>
        </p:nvSpPr>
        <p:spPr>
          <a:xfrm>
            <a:off x="12856189" y="8328444"/>
            <a:ext cx="1201003" cy="793555"/>
          </a:xfrm>
          <a:prstGeom prst="leftArrow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更新</a:t>
            </a:r>
          </a:p>
        </p:txBody>
      </p:sp>
    </p:spTree>
    <p:extLst>
      <p:ext uri="{BB962C8B-B14F-4D97-AF65-F5344CB8AC3E}">
        <p14:creationId xmlns:p14="http://schemas.microsoft.com/office/powerpoint/2010/main" val="36833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955</TotalTime>
  <Words>988</Words>
  <Application>Microsoft Office PowerPoint</Application>
  <PresentationFormat>A3 297x420 mm</PresentationFormat>
  <Paragraphs>198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健也 宮嶋</dc:creator>
  <cp:lastModifiedBy>岐阜県商工会連合会</cp:lastModifiedBy>
  <cp:revision>59</cp:revision>
  <cp:lastPrinted>2025-03-10T05:11:32Z</cp:lastPrinted>
  <dcterms:created xsi:type="dcterms:W3CDTF">2024-08-02T08:05:54Z</dcterms:created>
  <dcterms:modified xsi:type="dcterms:W3CDTF">2025-07-14T01:58:29Z</dcterms:modified>
</cp:coreProperties>
</file>