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6" r:id="rId5"/>
    <p:sldId id="258" r:id="rId6"/>
  </p:sldIdLst>
  <p:sldSz cx="7561263" cy="10693400"/>
  <p:notesSz cx="6735763" cy="9866313"/>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8F7"/>
    <a:srgbClr val="0070C0"/>
    <a:srgbClr val="7C08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howGuides="1">
      <p:cViewPr>
        <p:scale>
          <a:sx n="100" d="100"/>
          <a:sy n="100" d="100"/>
        </p:scale>
        <p:origin x="1038" y="72"/>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23696;&#38428;&#30476;&#21830;&#24037;&#20250;&#36899;&#21512;&#20250;\Desktop\&#22320;&#22495;&#32076;&#28168;&#12524;&#12509;&#12540;&#12488;\&#12464;&#12521;&#12501;&#12487;&#12540;&#1247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23696;&#38428;&#30476;&#21830;&#24037;&#20250;&#36899;&#21512;&#20250;\Desktop\&#22320;&#22495;&#32076;&#28168;&#12524;&#12509;&#12540;&#12488;\&#12464;&#12521;&#12501;&#12487;&#12540;&#1247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r>
              <a:rPr lang="ja-JP" sz="1000" dirty="0">
                <a:solidFill>
                  <a:schemeClr val="tx1"/>
                </a:solidFill>
                <a:latin typeface="ＭＳ ゴシック" panose="020B0609070205080204" pitchFamily="49" charset="-128"/>
                <a:ea typeface="ＭＳ ゴシック" panose="020B0609070205080204" pitchFamily="49" charset="-128"/>
              </a:rPr>
              <a:t>現金給与総額</a:t>
            </a:r>
            <a:r>
              <a:rPr lang="ja-JP" altLang="en-US" sz="1000" dirty="0">
                <a:solidFill>
                  <a:schemeClr val="tx1"/>
                </a:solidFill>
                <a:latin typeface="ＭＳ ゴシック" panose="020B0609070205080204" pitchFamily="49" charset="-128"/>
                <a:ea typeface="ＭＳ ゴシック" panose="020B0609070205080204" pitchFamily="49" charset="-128"/>
              </a:rPr>
              <a:t>（</a:t>
            </a:r>
            <a:r>
              <a:rPr lang="ja-JP" sz="1000" dirty="0">
                <a:solidFill>
                  <a:schemeClr val="tx1"/>
                </a:solidFill>
                <a:latin typeface="ＭＳ ゴシック" panose="020B0609070205080204" pitchFamily="49" charset="-128"/>
                <a:ea typeface="ＭＳ ゴシック" panose="020B0609070205080204" pitchFamily="49" charset="-128"/>
              </a:rPr>
              <a:t>対前年</a:t>
            </a:r>
            <a:r>
              <a:rPr lang="ja-JP" altLang="en-US" sz="1000" dirty="0">
                <a:solidFill>
                  <a:schemeClr val="tx1"/>
                </a:solidFill>
                <a:latin typeface="ＭＳ ゴシック" panose="020B0609070205080204" pitchFamily="49" charset="-128"/>
                <a:ea typeface="ＭＳ ゴシック" panose="020B0609070205080204" pitchFamily="49" charset="-128"/>
              </a:rPr>
              <a:t>同月</a:t>
            </a:r>
            <a:r>
              <a:rPr lang="ja-JP" sz="1000" dirty="0">
                <a:solidFill>
                  <a:schemeClr val="tx1"/>
                </a:solidFill>
                <a:latin typeface="ＭＳ ゴシック" panose="020B0609070205080204" pitchFamily="49" charset="-128"/>
                <a:ea typeface="ＭＳ ゴシック" panose="020B0609070205080204" pitchFamily="49" charset="-128"/>
              </a:rPr>
              <a:t>比</a:t>
            </a:r>
            <a:r>
              <a:rPr lang="ja-JP" altLang="en-US" sz="1000" dirty="0">
                <a:solidFill>
                  <a:schemeClr val="tx1"/>
                </a:solidFill>
                <a:latin typeface="ＭＳ ゴシック" panose="020B0609070205080204" pitchFamily="49" charset="-128"/>
                <a:ea typeface="ＭＳ ゴシック" panose="020B0609070205080204" pitchFamily="49" charset="-128"/>
              </a:rPr>
              <a:t>）</a:t>
            </a:r>
            <a:endParaRPr lang="ja-JP" sz="1000" dirty="0">
              <a:solidFill>
                <a:schemeClr val="tx1"/>
              </a:solidFill>
              <a:latin typeface="ＭＳ ゴシック" panose="020B0609070205080204" pitchFamily="49" charset="-128"/>
              <a:ea typeface="ＭＳ ゴシック" panose="020B0609070205080204" pitchFamily="49" charset="-128"/>
            </a:endParaRPr>
          </a:p>
        </c:rich>
      </c:tx>
      <c:overlay val="0"/>
      <c:spPr>
        <a:noFill/>
        <a:ln>
          <a:noFill/>
        </a:ln>
        <a:effectLst/>
      </c:spPr>
      <c:txPr>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平均賃金!$B$3</c:f>
              <c:strCache>
                <c:ptCount val="1"/>
                <c:pt idx="0">
                  <c:v>従業員5人以上</c:v>
                </c:pt>
              </c:strCache>
            </c:strRef>
          </c:tx>
          <c:spPr>
            <a:solidFill>
              <a:schemeClr val="accent1"/>
            </a:solidFill>
            <a:ln>
              <a:noFill/>
            </a:ln>
            <a:effectLst/>
          </c:spPr>
          <c:invertIfNegative val="0"/>
          <c:dLbls>
            <c:delete val="1"/>
          </c:dLbls>
          <c:cat>
            <c:strRef>
              <c:f>平均賃金!$A$4:$A$9</c:f>
              <c:strCache>
                <c:ptCount val="6"/>
                <c:pt idx="0">
                  <c:v>R6.11</c:v>
                </c:pt>
                <c:pt idx="1">
                  <c:v>R6.12</c:v>
                </c:pt>
                <c:pt idx="2">
                  <c:v>R7.1</c:v>
                </c:pt>
                <c:pt idx="3">
                  <c:v>R7.2</c:v>
                </c:pt>
                <c:pt idx="4">
                  <c:v>R7.3</c:v>
                </c:pt>
                <c:pt idx="5">
                  <c:v>R7.4</c:v>
                </c:pt>
              </c:strCache>
            </c:strRef>
          </c:cat>
          <c:val>
            <c:numRef>
              <c:f>平均賃金!$B$4:$B$9</c:f>
              <c:numCache>
                <c:formatCode>0.0_ </c:formatCode>
                <c:ptCount val="6"/>
                <c:pt idx="0">
                  <c:v>5.0999999999999996</c:v>
                </c:pt>
                <c:pt idx="1">
                  <c:v>4.5999999999999996</c:v>
                </c:pt>
                <c:pt idx="2">
                  <c:v>0.3</c:v>
                </c:pt>
                <c:pt idx="3">
                  <c:v>1.6</c:v>
                </c:pt>
                <c:pt idx="4">
                  <c:v>1</c:v>
                </c:pt>
                <c:pt idx="5">
                  <c:v>-2.2000000000000002</c:v>
                </c:pt>
              </c:numCache>
            </c:numRef>
          </c:val>
          <c:extLst>
            <c:ext xmlns:c16="http://schemas.microsoft.com/office/drawing/2014/chart" uri="{C3380CC4-5D6E-409C-BE32-E72D297353CC}">
              <c16:uniqueId val="{00000000-558F-4B21-8C4E-8EEAF7D7203E}"/>
            </c:ext>
          </c:extLst>
        </c:ser>
        <c:ser>
          <c:idx val="1"/>
          <c:order val="1"/>
          <c:tx>
            <c:strRef>
              <c:f>平均賃金!$C$3</c:f>
              <c:strCache>
                <c:ptCount val="1"/>
                <c:pt idx="0">
                  <c:v>従業員30人以上</c:v>
                </c:pt>
              </c:strCache>
            </c:strRef>
          </c:tx>
          <c:spPr>
            <a:solidFill>
              <a:schemeClr val="bg1">
                <a:lumMod val="85000"/>
              </a:schemeClr>
            </a:solidFill>
            <a:ln>
              <a:solidFill>
                <a:schemeClr val="bg1">
                  <a:lumMod val="85000"/>
                </a:schemeClr>
              </a:solidFill>
            </a:ln>
            <a:effectLst/>
          </c:spPr>
          <c:invertIfNegative val="0"/>
          <c:dLbls>
            <c:delete val="1"/>
          </c:dLbls>
          <c:cat>
            <c:strRef>
              <c:f>平均賃金!$A$4:$A$9</c:f>
              <c:strCache>
                <c:ptCount val="6"/>
                <c:pt idx="0">
                  <c:v>R6.11</c:v>
                </c:pt>
                <c:pt idx="1">
                  <c:v>R6.12</c:v>
                </c:pt>
                <c:pt idx="2">
                  <c:v>R7.1</c:v>
                </c:pt>
                <c:pt idx="3">
                  <c:v>R7.2</c:v>
                </c:pt>
                <c:pt idx="4">
                  <c:v>R7.3</c:v>
                </c:pt>
                <c:pt idx="5">
                  <c:v>R7.4</c:v>
                </c:pt>
              </c:strCache>
            </c:strRef>
          </c:cat>
          <c:val>
            <c:numRef>
              <c:f>平均賃金!$C$4:$C$9</c:f>
              <c:numCache>
                <c:formatCode>0.0_ </c:formatCode>
                <c:ptCount val="6"/>
                <c:pt idx="0">
                  <c:v>6.1</c:v>
                </c:pt>
                <c:pt idx="1">
                  <c:v>7.1</c:v>
                </c:pt>
                <c:pt idx="2">
                  <c:v>0</c:v>
                </c:pt>
                <c:pt idx="3">
                  <c:v>1.6</c:v>
                </c:pt>
                <c:pt idx="4">
                  <c:v>2.1</c:v>
                </c:pt>
                <c:pt idx="5">
                  <c:v>-0.1</c:v>
                </c:pt>
              </c:numCache>
            </c:numRef>
          </c:val>
          <c:extLst>
            <c:ext xmlns:c16="http://schemas.microsoft.com/office/drawing/2014/chart" uri="{C3380CC4-5D6E-409C-BE32-E72D297353CC}">
              <c16:uniqueId val="{00000001-558F-4B21-8C4E-8EEAF7D7203E}"/>
            </c:ext>
          </c:extLst>
        </c:ser>
        <c:dLbls>
          <c:showLegendKey val="0"/>
          <c:showVal val="1"/>
          <c:showCatName val="0"/>
          <c:showSerName val="0"/>
          <c:showPercent val="0"/>
          <c:showBubbleSize val="0"/>
        </c:dLbls>
        <c:gapWidth val="150"/>
        <c:axId val="879209952"/>
        <c:axId val="879212864"/>
      </c:barChart>
      <c:catAx>
        <c:axId val="879209952"/>
        <c:scaling>
          <c:orientation val="minMax"/>
        </c:scaling>
        <c:delete val="0"/>
        <c:axPos val="b"/>
        <c:numFmt formatCode="General" sourceLinked="0"/>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b"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9212864"/>
        <c:crosses val="autoZero"/>
        <c:auto val="1"/>
        <c:lblAlgn val="ctr"/>
        <c:lblOffset val="100"/>
        <c:noMultiLvlLbl val="0"/>
      </c:catAx>
      <c:valAx>
        <c:axId val="879212864"/>
        <c:scaling>
          <c:orientation val="minMax"/>
        </c:scaling>
        <c:delete val="0"/>
        <c:axPos val="l"/>
        <c:majorGridlines>
          <c:spPr>
            <a:ln w="9525" cap="flat" cmpd="sng" algn="ctr">
              <a:solidFill>
                <a:schemeClr val="tx1">
                  <a:lumMod val="15000"/>
                  <a:lumOff val="85000"/>
                </a:schemeClr>
              </a:solidFill>
              <a:round/>
            </a:ln>
            <a:effectLst/>
          </c:spPr>
        </c:majorGridlines>
        <c:numFmt formatCode="#,##0.0_ ;[Red]\-#,##0.0\ "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9209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有効求人倍率!$B$5</c:f>
              <c:strCache>
                <c:ptCount val="1"/>
                <c:pt idx="0">
                  <c:v>R7年2月</c:v>
                </c:pt>
              </c:strCache>
            </c:strRef>
          </c:tx>
          <c:spPr>
            <a:solidFill>
              <a:schemeClr val="accent1"/>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有効求人倍率!$B$6:$B$16</c:f>
              <c:numCache>
                <c:formatCode>#,##0.00_);[Red]\(#,##0.00\)</c:formatCode>
                <c:ptCount val="11"/>
                <c:pt idx="0">
                  <c:v>1.57</c:v>
                </c:pt>
                <c:pt idx="1">
                  <c:v>1.69</c:v>
                </c:pt>
                <c:pt idx="2">
                  <c:v>1.22</c:v>
                </c:pt>
                <c:pt idx="3">
                  <c:v>0.97</c:v>
                </c:pt>
                <c:pt idx="4">
                  <c:v>2.0499999999999998</c:v>
                </c:pt>
                <c:pt idx="5">
                  <c:v>1.34</c:v>
                </c:pt>
                <c:pt idx="6">
                  <c:v>1.24</c:v>
                </c:pt>
                <c:pt idx="7">
                  <c:v>1.26</c:v>
                </c:pt>
                <c:pt idx="8">
                  <c:v>1.26</c:v>
                </c:pt>
                <c:pt idx="9">
                  <c:v>1.37</c:v>
                </c:pt>
                <c:pt idx="10">
                  <c:v>1.6</c:v>
                </c:pt>
              </c:numCache>
            </c:numRef>
          </c:val>
          <c:extLst>
            <c:ext xmlns:c16="http://schemas.microsoft.com/office/drawing/2014/chart" uri="{C3380CC4-5D6E-409C-BE32-E72D297353CC}">
              <c16:uniqueId val="{00000000-164B-4C68-91A3-3B2FA059E72B}"/>
            </c:ext>
          </c:extLst>
        </c:ser>
        <c:ser>
          <c:idx val="1"/>
          <c:order val="1"/>
          <c:tx>
            <c:strRef>
              <c:f>有効求人倍率!$C$5</c:f>
              <c:strCache>
                <c:ptCount val="1"/>
                <c:pt idx="0">
                  <c:v>R7年3月</c:v>
                </c:pt>
              </c:strCache>
            </c:strRef>
          </c:tx>
          <c:spPr>
            <a:solidFill>
              <a:schemeClr val="accent2"/>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有効求人倍率!$C$6:$C$16</c:f>
              <c:numCache>
                <c:formatCode>#,##0.00_);[Red]\(#,##0.00\)</c:formatCode>
                <c:ptCount val="11"/>
                <c:pt idx="0">
                  <c:v>1.5</c:v>
                </c:pt>
                <c:pt idx="1">
                  <c:v>1.6</c:v>
                </c:pt>
                <c:pt idx="2">
                  <c:v>1.21</c:v>
                </c:pt>
                <c:pt idx="3">
                  <c:v>1.02</c:v>
                </c:pt>
                <c:pt idx="4">
                  <c:v>1.93</c:v>
                </c:pt>
                <c:pt idx="5">
                  <c:v>1.38</c:v>
                </c:pt>
                <c:pt idx="6">
                  <c:v>1.1200000000000001</c:v>
                </c:pt>
                <c:pt idx="7">
                  <c:v>1.21</c:v>
                </c:pt>
                <c:pt idx="8">
                  <c:v>1.39</c:v>
                </c:pt>
                <c:pt idx="9">
                  <c:v>1.32</c:v>
                </c:pt>
                <c:pt idx="10">
                  <c:v>1.5</c:v>
                </c:pt>
              </c:numCache>
            </c:numRef>
          </c:val>
          <c:extLst>
            <c:ext xmlns:c16="http://schemas.microsoft.com/office/drawing/2014/chart" uri="{C3380CC4-5D6E-409C-BE32-E72D297353CC}">
              <c16:uniqueId val="{00000001-164B-4C68-91A3-3B2FA059E72B}"/>
            </c:ext>
          </c:extLst>
        </c:ser>
        <c:ser>
          <c:idx val="2"/>
          <c:order val="2"/>
          <c:tx>
            <c:strRef>
              <c:f>有効求人倍率!$D$5</c:f>
              <c:strCache>
                <c:ptCount val="1"/>
                <c:pt idx="0">
                  <c:v>R7年4月</c:v>
                </c:pt>
              </c:strCache>
            </c:strRef>
          </c:tx>
          <c:spPr>
            <a:solidFill>
              <a:schemeClr val="accent3"/>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有効求人倍率!$D$6:$D$16</c:f>
              <c:numCache>
                <c:formatCode>#,##0.00_);[Red]\(#,##0.00\)</c:formatCode>
                <c:ptCount val="11"/>
                <c:pt idx="0">
                  <c:v>1.35</c:v>
                </c:pt>
                <c:pt idx="1">
                  <c:v>1.43</c:v>
                </c:pt>
                <c:pt idx="2">
                  <c:v>1.05</c:v>
                </c:pt>
                <c:pt idx="3">
                  <c:v>0.87</c:v>
                </c:pt>
                <c:pt idx="4">
                  <c:v>1.77</c:v>
                </c:pt>
                <c:pt idx="5">
                  <c:v>1.25</c:v>
                </c:pt>
                <c:pt idx="6">
                  <c:v>1.05</c:v>
                </c:pt>
                <c:pt idx="7">
                  <c:v>1.0900000000000001</c:v>
                </c:pt>
                <c:pt idx="8">
                  <c:v>1.21</c:v>
                </c:pt>
                <c:pt idx="9">
                  <c:v>1.27</c:v>
                </c:pt>
                <c:pt idx="10">
                  <c:v>1.44</c:v>
                </c:pt>
              </c:numCache>
            </c:numRef>
          </c:val>
          <c:extLst>
            <c:ext xmlns:c16="http://schemas.microsoft.com/office/drawing/2014/chart" uri="{C3380CC4-5D6E-409C-BE32-E72D297353CC}">
              <c16:uniqueId val="{00000002-164B-4C68-91A3-3B2FA059E72B}"/>
            </c:ext>
          </c:extLst>
        </c:ser>
        <c:ser>
          <c:idx val="3"/>
          <c:order val="3"/>
          <c:tx>
            <c:strRef>
              <c:f>有効求人倍率!$E$5</c:f>
              <c:strCache>
                <c:ptCount val="1"/>
                <c:pt idx="0">
                  <c:v>R7年5月</c:v>
                </c:pt>
              </c:strCache>
            </c:strRef>
          </c:tx>
          <c:spPr>
            <a:solidFill>
              <a:schemeClr val="accent4"/>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有効求人倍率!$E$6:$E$16</c:f>
              <c:numCache>
                <c:formatCode>#,##0.00_);[Red]\(#,##0.00\)</c:formatCode>
                <c:ptCount val="11"/>
                <c:pt idx="0">
                  <c:v>1.33</c:v>
                </c:pt>
                <c:pt idx="1">
                  <c:v>1.38</c:v>
                </c:pt>
                <c:pt idx="2">
                  <c:v>1.04</c:v>
                </c:pt>
                <c:pt idx="3">
                  <c:v>0.81</c:v>
                </c:pt>
                <c:pt idx="4">
                  <c:v>1.82</c:v>
                </c:pt>
                <c:pt idx="5">
                  <c:v>1.24</c:v>
                </c:pt>
                <c:pt idx="6">
                  <c:v>1.05</c:v>
                </c:pt>
                <c:pt idx="7">
                  <c:v>1.02</c:v>
                </c:pt>
                <c:pt idx="8">
                  <c:v>1.07</c:v>
                </c:pt>
                <c:pt idx="9">
                  <c:v>1.25</c:v>
                </c:pt>
                <c:pt idx="10">
                  <c:v>1.43</c:v>
                </c:pt>
              </c:numCache>
            </c:numRef>
          </c:val>
          <c:extLst>
            <c:ext xmlns:c16="http://schemas.microsoft.com/office/drawing/2014/chart" uri="{C3380CC4-5D6E-409C-BE32-E72D297353CC}">
              <c16:uniqueId val="{00000003-164B-4C68-91A3-3B2FA059E72B}"/>
            </c:ext>
          </c:extLst>
        </c:ser>
        <c:dLbls>
          <c:showLegendKey val="0"/>
          <c:showVal val="0"/>
          <c:showCatName val="0"/>
          <c:showSerName val="0"/>
          <c:showPercent val="0"/>
          <c:showBubbleSize val="0"/>
        </c:dLbls>
        <c:gapWidth val="219"/>
        <c:overlap val="-27"/>
        <c:axId val="1714827183"/>
        <c:axId val="1714825519"/>
      </c:barChart>
      <c:catAx>
        <c:axId val="17148271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14825519"/>
        <c:crosses val="autoZero"/>
        <c:auto val="1"/>
        <c:lblAlgn val="ctr"/>
        <c:lblOffset val="100"/>
        <c:noMultiLvlLbl val="0"/>
      </c:catAx>
      <c:valAx>
        <c:axId val="1714825519"/>
        <c:scaling>
          <c:orientation val="minMax"/>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148271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個人消費!$B$5</c:f>
          <c:strCache>
            <c:ptCount val="1"/>
            <c:pt idx="0">
              <c:v>個人消費支出 対前年比</c:v>
            </c:pt>
          </c:strCache>
        </c:strRef>
      </c:tx>
      <c:overlay val="0"/>
      <c:spPr>
        <a:noFill/>
        <a:ln>
          <a:noFill/>
        </a:ln>
        <a:effectLst/>
      </c:spPr>
      <c:txPr>
        <a:bodyPr rot="0" spcFirstLastPara="1" vertOverflow="ellipsis" vert="horz" wrap="square" anchor="ctr" anchorCtr="1"/>
        <a:lstStyle/>
        <a:p>
          <a:pPr>
            <a:defRPr sz="1400" b="1" i="0" u="none" strike="noStrike" kern="1200" cap="all" spc="120" normalizeH="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title>
    <c:autoTitleDeleted val="0"/>
    <c:plotArea>
      <c:layout/>
      <c:lineChart>
        <c:grouping val="standard"/>
        <c:varyColors val="0"/>
        <c:ser>
          <c:idx val="0"/>
          <c:order val="0"/>
          <c:tx>
            <c:strRef>
              <c:f>個人消費!$C$7</c:f>
              <c:strCache>
                <c:ptCount val="1"/>
                <c:pt idx="0">
                  <c:v>岐阜県</c:v>
                </c:pt>
              </c:strCache>
            </c:strRef>
          </c:tx>
          <c:spPr>
            <a:ln w="22225" cap="rnd" cmpd="sng">
              <a:solidFill>
                <a:schemeClr val="accent1"/>
              </a:solidFill>
              <a:prstDash val="solid"/>
              <a:round/>
            </a:ln>
            <a:effectLst/>
          </c:spPr>
          <c:marker>
            <c:symbol val="diamond"/>
            <c:size val="6"/>
            <c:spPr>
              <a:solidFill>
                <a:schemeClr val="accent1"/>
              </a:solidFill>
              <a:ln w="9525">
                <a:solidFill>
                  <a:schemeClr val="accent1"/>
                </a:solidFill>
                <a:round/>
              </a:ln>
              <a:effectLst/>
            </c:spPr>
          </c:marker>
          <c:cat>
            <c:numRef>
              <c:f>個人消費!$B$8:$B$13</c:f>
              <c:numCache>
                <c:formatCode>[$-411]ge\.mm;@</c:formatCode>
                <c:ptCount val="6"/>
                <c:pt idx="0" formatCode="[$-411]ge\.mm">
                  <c:v>45597</c:v>
                </c:pt>
                <c:pt idx="1">
                  <c:v>45657</c:v>
                </c:pt>
                <c:pt idx="2">
                  <c:v>45688</c:v>
                </c:pt>
                <c:pt idx="3">
                  <c:v>45716</c:v>
                </c:pt>
                <c:pt idx="4">
                  <c:v>45747</c:v>
                </c:pt>
                <c:pt idx="5">
                  <c:v>45777</c:v>
                </c:pt>
              </c:numCache>
            </c:numRef>
          </c:cat>
          <c:val>
            <c:numRef>
              <c:f>個人消費!$C$8:$C$13</c:f>
              <c:numCache>
                <c:formatCode>0.0%</c:formatCode>
                <c:ptCount val="6"/>
                <c:pt idx="0">
                  <c:v>-0.26800000000000002</c:v>
                </c:pt>
                <c:pt idx="1">
                  <c:v>7.2999999999999995E-2</c:v>
                </c:pt>
                <c:pt idx="2">
                  <c:v>5.8999999999999997E-2</c:v>
                </c:pt>
                <c:pt idx="3">
                  <c:v>1.4E-2</c:v>
                </c:pt>
                <c:pt idx="4">
                  <c:v>0.10199999999999999</c:v>
                </c:pt>
                <c:pt idx="5">
                  <c:v>4.3999999999999997E-2</c:v>
                </c:pt>
              </c:numCache>
            </c:numRef>
          </c:val>
          <c:smooth val="0"/>
          <c:extLst>
            <c:ext xmlns:c16="http://schemas.microsoft.com/office/drawing/2014/chart" uri="{C3380CC4-5D6E-409C-BE32-E72D297353CC}">
              <c16:uniqueId val="{00000000-F4A6-4541-9A31-76A7E26D5B7A}"/>
            </c:ext>
          </c:extLst>
        </c:ser>
        <c:ser>
          <c:idx val="1"/>
          <c:order val="1"/>
          <c:tx>
            <c:strRef>
              <c:f>個人消費!$D$7</c:f>
              <c:strCache>
                <c:ptCount val="1"/>
                <c:pt idx="0">
                  <c:v>全国</c:v>
                </c:pt>
              </c:strCache>
            </c:strRef>
          </c:tx>
          <c:spPr>
            <a:ln w="22225" cap="rnd">
              <a:solidFill>
                <a:schemeClr val="accent2"/>
              </a:solidFill>
              <a:prstDash val="sysDash"/>
              <a:round/>
            </a:ln>
            <a:effectLst/>
          </c:spPr>
          <c:marker>
            <c:symbol val="square"/>
            <c:size val="6"/>
            <c:spPr>
              <a:solidFill>
                <a:schemeClr val="accent2"/>
              </a:solidFill>
              <a:ln w="9525">
                <a:solidFill>
                  <a:schemeClr val="accent2"/>
                </a:solidFill>
                <a:round/>
              </a:ln>
              <a:effectLst/>
            </c:spPr>
          </c:marker>
          <c:cat>
            <c:numRef>
              <c:f>個人消費!$B$8:$B$13</c:f>
              <c:numCache>
                <c:formatCode>[$-411]ge\.mm;@</c:formatCode>
                <c:ptCount val="6"/>
                <c:pt idx="0" formatCode="[$-411]ge\.mm">
                  <c:v>45597</c:v>
                </c:pt>
                <c:pt idx="1">
                  <c:v>45657</c:v>
                </c:pt>
                <c:pt idx="2">
                  <c:v>45688</c:v>
                </c:pt>
                <c:pt idx="3">
                  <c:v>45716</c:v>
                </c:pt>
                <c:pt idx="4">
                  <c:v>45747</c:v>
                </c:pt>
                <c:pt idx="5">
                  <c:v>45777</c:v>
                </c:pt>
              </c:numCache>
            </c:numRef>
          </c:cat>
          <c:val>
            <c:numRef>
              <c:f>個人消費!$D$8:$D$13</c:f>
              <c:numCache>
                <c:formatCode>0.0%</c:formatCode>
                <c:ptCount val="6"/>
                <c:pt idx="0">
                  <c:v>0.03</c:v>
                </c:pt>
                <c:pt idx="1">
                  <c:v>7.0000000000000007E-2</c:v>
                </c:pt>
                <c:pt idx="2">
                  <c:v>5.5E-2</c:v>
                </c:pt>
                <c:pt idx="3">
                  <c:v>3.7999999999999999E-2</c:v>
                </c:pt>
                <c:pt idx="4">
                  <c:v>6.4000000000000001E-2</c:v>
                </c:pt>
                <c:pt idx="5">
                  <c:v>0.04</c:v>
                </c:pt>
              </c:numCache>
            </c:numRef>
          </c:val>
          <c:smooth val="0"/>
          <c:extLst>
            <c:ext xmlns:c16="http://schemas.microsoft.com/office/drawing/2014/chart" uri="{C3380CC4-5D6E-409C-BE32-E72D297353CC}">
              <c16:uniqueId val="{00000001-F4A6-4541-9A31-76A7E26D5B7A}"/>
            </c:ext>
          </c:extLst>
        </c:ser>
        <c:dLbls>
          <c:showLegendKey val="0"/>
          <c:showVal val="0"/>
          <c:showCatName val="0"/>
          <c:showSerName val="0"/>
          <c:showPercent val="0"/>
          <c:showBubbleSize val="0"/>
        </c:dLbls>
        <c:marker val="1"/>
        <c:smooth val="0"/>
        <c:axId val="301181936"/>
        <c:axId val="301181544"/>
      </c:lineChart>
      <c:dateAx>
        <c:axId val="301181936"/>
        <c:scaling>
          <c:orientation val="minMax"/>
        </c:scaling>
        <c:delete val="0"/>
        <c:axPos val="b"/>
        <c:numFmt formatCode="[$-411]ge\.mm" sourceLinked="1"/>
        <c:majorTickMark val="none"/>
        <c:minorTickMark val="none"/>
        <c:tickLblPos val="low"/>
        <c:spPr>
          <a:noFill/>
          <a:ln w="9525" cap="flat" cmpd="sng" algn="ctr">
            <a:solidFill>
              <a:schemeClr val="bg1">
                <a:lumMod val="65000"/>
              </a:schemeClr>
            </a:solidFill>
            <a:prstDash val="solid"/>
            <a:round/>
          </a:ln>
          <a:effectLst/>
        </c:spPr>
        <c:txPr>
          <a:bodyPr rot="0" spcFirstLastPara="1" vertOverflow="ellipsis" wrap="square" anchor="ctr" anchorCtr="1"/>
          <a:lstStyle/>
          <a:p>
            <a:pPr>
              <a:defRPr sz="1100" b="1" i="0" u="none" strike="noStrike" kern="1200" cap="all" spc="120" normalizeH="0" baseline="0">
                <a:solidFill>
                  <a:schemeClr val="tx1"/>
                </a:solidFill>
                <a:latin typeface="+mn-lt"/>
                <a:ea typeface="+mn-ea"/>
                <a:cs typeface="+mn-cs"/>
              </a:defRPr>
            </a:pPr>
            <a:endParaRPr lang="ja-JP"/>
          </a:p>
        </c:txPr>
        <c:crossAx val="301181544"/>
        <c:crosses val="autoZero"/>
        <c:auto val="1"/>
        <c:lblOffset val="100"/>
        <c:baseTimeUnit val="months"/>
      </c:dateAx>
      <c:valAx>
        <c:axId val="301181544"/>
        <c:scaling>
          <c:orientation val="minMax"/>
        </c:scaling>
        <c:delete val="0"/>
        <c:axPos val="l"/>
        <c:majorGridlines>
          <c:spPr>
            <a:ln w="9525" cap="flat" cmpd="sng" algn="ctr">
              <a:solidFill>
                <a:schemeClr val="bg1">
                  <a:lumMod val="65000"/>
                </a:schemeClr>
              </a:solidFill>
              <a:prstDash val="dash"/>
              <a:round/>
            </a:ln>
            <a:effectLst/>
          </c:spPr>
        </c:majorGridlines>
        <c:numFmt formatCode="0.0%"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ja-JP"/>
          </a:p>
        </c:txPr>
        <c:crossAx val="301181936"/>
        <c:crosses val="autoZero"/>
        <c:crossBetween val="between"/>
        <c:majorUnit val="0.1"/>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solidFill>
        <a:schemeClr val="tx1"/>
      </a:solid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2025/8/5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2025/8/5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2025/8/5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2025/8/5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2025/8/5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2025/8/5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2025/8/5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2025/8/5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2025/8/5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2025/8/5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2025/8/5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2025/8/5</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s://kakakutenka.smrj.go.jp/" TargetMode="External"/><Relationship Id="rId4" Type="http://schemas.openxmlformats.org/officeDocument/2006/relationships/image" Target="../media/image3.png"/><Relationship Id="rId9" Type="http://schemas.openxmlformats.org/officeDocument/2006/relationships/image" Target="../media/image7.gif"/></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5" Type="http://schemas.openxmlformats.org/officeDocument/2006/relationships/image" Target="../media/image8.emf"/><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54B68814-33A0-29FE-995B-DC39E6F64F20}"/>
              </a:ext>
            </a:extLst>
          </p:cNvPr>
          <p:cNvSpPr/>
          <p:nvPr/>
        </p:nvSpPr>
        <p:spPr>
          <a:xfrm>
            <a:off x="-1" y="250988"/>
            <a:ext cx="7561263" cy="4749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a:ln>
                  <a:noFill/>
                </a:ln>
                <a:solidFill>
                  <a:prstClr val="white"/>
                </a:solidFill>
                <a:effectLst/>
                <a:uLnTx/>
                <a:uFillTx/>
                <a:latin typeface="Calibri"/>
                <a:ea typeface="ＭＳ ゴシック" panose="020B0609070205080204" pitchFamily="49" charset="-128"/>
                <a:cs typeface="Times New Roman" panose="02020603050405020304" pitchFamily="18" charset="0"/>
              </a:rPr>
              <a:t>地 域 経 済 動 向 調 査 ＲＥＰＯＲＴ</a:t>
            </a:r>
            <a:endParaRPr kumimoji="1" lang="ja-JP" altLang="en-US" sz="1200" b="0" i="0" u="none" strike="noStrike" kern="100" cap="none" spc="0" normalizeH="0" baseline="0" noProof="0">
              <a:ln>
                <a:noFill/>
              </a:ln>
              <a:solidFill>
                <a:prstClr val="white"/>
              </a:solidFill>
              <a:effectLst/>
              <a:uLnTx/>
              <a:uFillTx/>
              <a:latin typeface="Calibri"/>
              <a:ea typeface="ＭＳ 明朝" panose="02020609040205080304" pitchFamily="17" charset="-128"/>
              <a:cs typeface="Times New Roman" panose="02020603050405020304" pitchFamily="18" charset="0"/>
            </a:endParaRPr>
          </a:p>
        </p:txBody>
      </p:sp>
      <p:sp>
        <p:nvSpPr>
          <p:cNvPr id="24" name="正方形/長方形 23">
            <a:extLst>
              <a:ext uri="{FF2B5EF4-FFF2-40B4-BE49-F238E27FC236}">
                <a16:creationId xmlns:a16="http://schemas.microsoft.com/office/drawing/2014/main" id="{62BAA697-7188-2640-5B36-752A58FDDF32}"/>
              </a:ext>
            </a:extLst>
          </p:cNvPr>
          <p:cNvSpPr/>
          <p:nvPr/>
        </p:nvSpPr>
        <p:spPr>
          <a:xfrm>
            <a:off x="180230" y="767711"/>
            <a:ext cx="1656184" cy="297180"/>
          </a:xfrm>
          <a:prstGeom prst="rect">
            <a:avLst/>
          </a:prstGeom>
          <a:solidFill>
            <a:srgbClr val="FFC000">
              <a:lumMod val="40000"/>
              <a:lumOff val="60000"/>
            </a:srgbClr>
          </a:solidFill>
          <a:ln w="12700" cap="flat" cmpd="sng" algn="ctr">
            <a:solidFill>
              <a:srgbClr val="FFC000">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Century" panose="020F0502020204030204"/>
                <a:ea typeface="ＭＳ ゴシック" panose="020B0609070205080204" pitchFamily="49" charset="-128"/>
                <a:cs typeface="Times New Roman" panose="02020603050405020304" pitchFamily="18" charset="0"/>
              </a:rPr>
              <a:t>２０２５年度　第１号</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9" name="テキスト ボックス 7">
            <a:extLst>
              <a:ext uri="{FF2B5EF4-FFF2-40B4-BE49-F238E27FC236}">
                <a16:creationId xmlns:a16="http://schemas.microsoft.com/office/drawing/2014/main" id="{776076B6-974F-89BB-0882-C59A2AF2792E}"/>
              </a:ext>
            </a:extLst>
          </p:cNvPr>
          <p:cNvSpPr txBox="1"/>
          <p:nvPr/>
        </p:nvSpPr>
        <p:spPr>
          <a:xfrm>
            <a:off x="1980431" y="752014"/>
            <a:ext cx="4972050" cy="29718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800" b="0" i="0" u="none" strike="noStrike" kern="100" cap="none" spc="0" normalizeH="0" baseline="0" noProof="0" dirty="0">
                <a:ln>
                  <a:noFill/>
                </a:ln>
                <a:solidFill>
                  <a:srgbClr val="262626"/>
                </a:solidFill>
                <a:effectLst/>
                <a:uLnTx/>
                <a:uFillTx/>
                <a:latin typeface="Century" panose="020F0502020204030204"/>
                <a:ea typeface="ＭＳ ゴシック" panose="020B0609070205080204" pitchFamily="49" charset="-128"/>
                <a:cs typeface="Times New Roman" panose="02020603050405020304" pitchFamily="18" charset="0"/>
              </a:rPr>
              <a:t>本レポートは、経済産業大臣の認定を受けた経営発達支援計画に基づき作成・発刊いたします。</a:t>
            </a:r>
            <a:endParaRPr kumimoji="0" lang="ja-JP" altLang="en-US" sz="1200" b="0" i="0" u="none" strike="noStrike" kern="100" cap="none" spc="0" normalizeH="0" baseline="0" noProof="0" dirty="0">
              <a:ln>
                <a:noFill/>
              </a:ln>
              <a:solidFill>
                <a:sysClr val="windowText" lastClr="000000"/>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 name="テキスト ボックス 12">
            <a:extLst>
              <a:ext uri="{FF2B5EF4-FFF2-40B4-BE49-F238E27FC236}">
                <a16:creationId xmlns:a16="http://schemas.microsoft.com/office/drawing/2014/main" id="{1657183D-1EA7-C807-3F80-25A02E58AAC5}"/>
              </a:ext>
            </a:extLst>
          </p:cNvPr>
          <p:cNvSpPr txBox="1"/>
          <p:nvPr/>
        </p:nvSpPr>
        <p:spPr>
          <a:xfrm>
            <a:off x="6723806" y="469797"/>
            <a:ext cx="657225" cy="2476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1" lang="en-US" sz="1000" b="0" i="0" u="none" strike="noStrike" kern="100" cap="none" spc="0" normalizeH="0" baseline="0" noProof="0" dirty="0">
                <a:ln>
                  <a:noFill/>
                </a:ln>
                <a:solidFill>
                  <a:srgbClr val="FFFFFF"/>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202</a:t>
            </a:r>
            <a:r>
              <a:rPr lang="en-US" sz="1000" kern="100" dirty="0">
                <a:solidFill>
                  <a:srgbClr val="FFFFFF"/>
                </a:solidFill>
                <a:latin typeface="ＭＳ ゴシック" panose="020B0609070205080204" pitchFamily="49" charset="-128"/>
                <a:ea typeface="ＭＳ 明朝" panose="02020609040205080304" pitchFamily="17" charset="-128"/>
                <a:cs typeface="Times New Roman" panose="02020603050405020304" pitchFamily="18" charset="0"/>
              </a:rPr>
              <a:t>5</a:t>
            </a:r>
            <a:r>
              <a:rPr kumimoji="1" lang="en-US" sz="1000" b="0" i="0" u="none" strike="noStrike" kern="100" cap="none" spc="0" normalizeH="0" baseline="0" noProof="0" dirty="0">
                <a:ln>
                  <a:noFill/>
                </a:ln>
                <a:solidFill>
                  <a:srgbClr val="FFFFFF"/>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.8</a:t>
            </a:r>
            <a:endParaRPr kumimoji="1" lang="ja-JP" altLang="en-US" sz="1200" b="0" i="0" u="none" strike="noStrike" kern="100" cap="none" spc="0" normalizeH="0" baseline="0" noProof="0" dirty="0">
              <a:ln>
                <a:noFill/>
              </a:ln>
              <a:solidFill>
                <a:prstClr val="black"/>
              </a:solidFill>
              <a:effectLst/>
              <a:uLnTx/>
              <a:uFillTx/>
              <a:latin typeface="Calibri"/>
              <a:ea typeface="ＭＳ 明朝" panose="02020609040205080304" pitchFamily="17"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9EBE788B-05DA-98EB-EF8F-3ECCCE952C2D}"/>
              </a:ext>
            </a:extLst>
          </p:cNvPr>
          <p:cNvSpPr txBox="1"/>
          <p:nvPr/>
        </p:nvSpPr>
        <p:spPr bwMode="gray">
          <a:xfrm>
            <a:off x="180230" y="1098228"/>
            <a:ext cx="4901857" cy="654218"/>
          </a:xfrm>
          <a:prstGeom prst="rect">
            <a:avLst/>
          </a:prstGeom>
          <a:noFill/>
        </p:spPr>
        <p:txBody>
          <a:bodyPr wrap="square" rtlCol="0">
            <a:spAutoFit/>
          </a:bodyPr>
          <a:lstStyle/>
          <a:p>
            <a:pPr>
              <a:lnSpc>
                <a:spcPts val="1500"/>
              </a:lnSpc>
            </a:pPr>
            <a:r>
              <a:rPr lang="ja-JP" altLang="en-US" sz="1050" dirty="0"/>
              <a:t>　 今回は、現在も続く「令和の米騒動」による米の販売価格の高騰と、その影響を受ける飲食店や食品販売店のうち、弁当店に焦点を当てたレポートをお届けします。</a:t>
            </a:r>
            <a:endParaRPr lang="en-US" altLang="ja-JP" sz="1050" dirty="0"/>
          </a:p>
          <a:p>
            <a:pPr>
              <a:lnSpc>
                <a:spcPts val="1500"/>
              </a:lnSpc>
            </a:pPr>
            <a:r>
              <a:rPr lang="ja-JP" altLang="en-US" sz="1050" dirty="0"/>
              <a:t>　 対応策の一例もご紹介しておりますので、今後の経営の参考としてご活用ください。</a:t>
            </a:r>
            <a:endParaRPr kumimoji="1" lang="ja-JP" altLang="en-US" sz="1050" dirty="0"/>
          </a:p>
        </p:txBody>
      </p:sp>
      <p:grpSp>
        <p:nvGrpSpPr>
          <p:cNvPr id="54" name="グループ化 53">
            <a:extLst>
              <a:ext uri="{FF2B5EF4-FFF2-40B4-BE49-F238E27FC236}">
                <a16:creationId xmlns:a16="http://schemas.microsoft.com/office/drawing/2014/main" id="{47ADF6F6-005D-D9E3-DB8E-87AB7F1727C0}"/>
              </a:ext>
            </a:extLst>
          </p:cNvPr>
          <p:cNvGrpSpPr/>
          <p:nvPr/>
        </p:nvGrpSpPr>
        <p:grpSpPr>
          <a:xfrm>
            <a:off x="-423832" y="8934034"/>
            <a:ext cx="9370094" cy="4555116"/>
            <a:chOff x="-1259929" y="729495"/>
            <a:chExt cx="9370094" cy="4555116"/>
          </a:xfrm>
          <a:noFill/>
        </p:grpSpPr>
        <p:sp>
          <p:nvSpPr>
            <p:cNvPr id="48" name="テキスト ボックス 47">
              <a:extLst>
                <a:ext uri="{FF2B5EF4-FFF2-40B4-BE49-F238E27FC236}">
                  <a16:creationId xmlns:a16="http://schemas.microsoft.com/office/drawing/2014/main" id="{ABD465DF-B99C-C9E8-26AE-C842A3540B7E}"/>
                </a:ext>
              </a:extLst>
            </p:cNvPr>
            <p:cNvSpPr txBox="1"/>
            <p:nvPr/>
          </p:nvSpPr>
          <p:spPr>
            <a:xfrm>
              <a:off x="-607636" y="729495"/>
              <a:ext cx="5235064" cy="262572"/>
            </a:xfrm>
            <a:prstGeom prst="rect">
              <a:avLst/>
            </a:prstGeom>
            <a:grpFill/>
          </p:spPr>
          <p:txBody>
            <a:bodyPr wrap="square">
              <a:spAutoFit/>
            </a:bodyPr>
            <a:lstStyle/>
            <a:p>
              <a:pPr marL="0" marR="0" lvl="0" indent="0" algn="just" defTabSz="1043056" rtl="0" eaLnBrk="1" fontAlgn="auto" latinLnBrk="0" hangingPunct="1">
                <a:lnSpc>
                  <a:spcPts val="1500"/>
                </a:lnSpc>
                <a:spcBef>
                  <a:spcPts val="600"/>
                </a:spcBef>
                <a:spcAft>
                  <a:spcPts val="0"/>
                </a:spcAft>
                <a:buClrTx/>
                <a:buSzTx/>
                <a:buFontTx/>
                <a:buNone/>
                <a:tabLst/>
                <a:defRPr/>
              </a:pPr>
              <a:endParaRPr kumimoji="1" lang="ja-JP" altLang="en-US"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2" name="テキスト ボックス 61">
              <a:extLst>
                <a:ext uri="{FF2B5EF4-FFF2-40B4-BE49-F238E27FC236}">
                  <a16:creationId xmlns:a16="http://schemas.microsoft.com/office/drawing/2014/main" id="{630B0118-2988-9DD0-B717-A558BCDB3894}"/>
                </a:ext>
              </a:extLst>
            </p:cNvPr>
            <p:cNvSpPr txBox="1"/>
            <p:nvPr/>
          </p:nvSpPr>
          <p:spPr>
            <a:xfrm>
              <a:off x="-1259929" y="5019795"/>
              <a:ext cx="9370094" cy="264816"/>
            </a:xfrm>
            <a:prstGeom prst="rect">
              <a:avLst/>
            </a:prstGeom>
            <a:grpFill/>
          </p:spPr>
          <p:txBody>
            <a:bodyPr wrap="square" rtlCol="0">
              <a:spAutoFit/>
            </a:bodyPr>
            <a:lstStyle/>
            <a:p>
              <a:pPr>
                <a:lnSpc>
                  <a:spcPts val="1500"/>
                </a:lnSpc>
              </a:pPr>
              <a:r>
                <a:rPr lang="ja-JP" altLang="en-US" sz="900" dirty="0"/>
                <a:t>　　　　　　　　　　　　　　　　　　　　　　　　　　　　　　　　　　　　　　　　</a:t>
              </a:r>
              <a:endParaRPr kumimoji="1" lang="ja-JP" altLang="en-US" sz="900" dirty="0"/>
            </a:p>
          </p:txBody>
        </p:sp>
      </p:grpSp>
      <p:pic>
        <p:nvPicPr>
          <p:cNvPr id="41" name="図 40">
            <a:extLst>
              <a:ext uri="{FF2B5EF4-FFF2-40B4-BE49-F238E27FC236}">
                <a16:creationId xmlns:a16="http://schemas.microsoft.com/office/drawing/2014/main" id="{986E8CDC-4F34-A71D-3D39-4AE5D5F5832B}"/>
              </a:ext>
            </a:extLst>
          </p:cNvPr>
          <p:cNvPicPr>
            <a:picLocks noChangeAspect="1"/>
          </p:cNvPicPr>
          <p:nvPr/>
        </p:nvPicPr>
        <p:blipFill>
          <a:blip r:embed="rId2"/>
          <a:stretch>
            <a:fillRect/>
          </a:stretch>
        </p:blipFill>
        <p:spPr bwMode="auto">
          <a:xfrm>
            <a:off x="144015" y="1921429"/>
            <a:ext cx="7453040" cy="1913103"/>
          </a:xfrm>
          <a:prstGeom prst="rect">
            <a:avLst/>
          </a:prstGeom>
        </p:spPr>
      </p:pic>
      <p:sp>
        <p:nvSpPr>
          <p:cNvPr id="10" name="テキスト ボックス 9">
            <a:extLst>
              <a:ext uri="{FF2B5EF4-FFF2-40B4-BE49-F238E27FC236}">
                <a16:creationId xmlns:a16="http://schemas.microsoft.com/office/drawing/2014/main" id="{6AE10257-34E8-2384-9C2C-0A3C9695452C}"/>
              </a:ext>
            </a:extLst>
          </p:cNvPr>
          <p:cNvSpPr txBox="1"/>
          <p:nvPr/>
        </p:nvSpPr>
        <p:spPr bwMode="white">
          <a:xfrm>
            <a:off x="788439" y="2474585"/>
            <a:ext cx="3510822" cy="240002"/>
          </a:xfrm>
          <a:prstGeom prst="rect">
            <a:avLst/>
          </a:prstGeom>
          <a:solidFill>
            <a:schemeClr val="bg1"/>
          </a:solidFill>
        </p:spPr>
        <p:txBody>
          <a:bodyPr wrap="square" rtlCol="0">
            <a:spAutoFit/>
          </a:bodyPr>
          <a:lstStyle/>
          <a:p>
            <a:pPr>
              <a:lnSpc>
                <a:spcPts val="1500"/>
              </a:lnSpc>
            </a:pPr>
            <a:endParaRPr lang="en-US" altLang="ja-JP" sz="100" dirty="0"/>
          </a:p>
        </p:txBody>
      </p:sp>
      <p:sp>
        <p:nvSpPr>
          <p:cNvPr id="50" name="テキスト ボックス 49">
            <a:extLst>
              <a:ext uri="{FF2B5EF4-FFF2-40B4-BE49-F238E27FC236}">
                <a16:creationId xmlns:a16="http://schemas.microsoft.com/office/drawing/2014/main" id="{35DC090D-0ABB-EB07-820D-7910019473B9}"/>
              </a:ext>
            </a:extLst>
          </p:cNvPr>
          <p:cNvSpPr txBox="1"/>
          <p:nvPr/>
        </p:nvSpPr>
        <p:spPr bwMode="gray">
          <a:xfrm>
            <a:off x="622035" y="1933243"/>
            <a:ext cx="3650581" cy="654218"/>
          </a:xfrm>
          <a:prstGeom prst="rect">
            <a:avLst/>
          </a:prstGeom>
          <a:solidFill>
            <a:schemeClr val="bg1"/>
          </a:solidFill>
        </p:spPr>
        <p:txBody>
          <a:bodyPr wrap="square" rtlCol="0">
            <a:spAutoFit/>
          </a:bodyPr>
          <a:lstStyle/>
          <a:p>
            <a:pPr algn="just">
              <a:lnSpc>
                <a:spcPts val="1500"/>
              </a:lnSpc>
            </a:pPr>
            <a:r>
              <a:rPr lang="ja-JP" altLang="en-US" sz="1050" dirty="0"/>
              <a:t>昨夏以降前年より高い水準で推移し、</a:t>
            </a:r>
            <a:r>
              <a:rPr lang="en-US" altLang="ja-JP" sz="1050" dirty="0"/>
              <a:t>3</a:t>
            </a:r>
            <a:r>
              <a:rPr lang="ja-JP" altLang="en-US" sz="1050" dirty="0"/>
              <a:t>月以降前年の倍の</a:t>
            </a:r>
            <a:endParaRPr lang="en-US" altLang="ja-JP" sz="1050" dirty="0"/>
          </a:p>
          <a:p>
            <a:pPr>
              <a:lnSpc>
                <a:spcPts val="1500"/>
              </a:lnSpc>
            </a:pPr>
            <a:r>
              <a:rPr lang="ja-JP" altLang="en-US" sz="1050" dirty="0"/>
              <a:t>価格に達しました。政府備蓄米の随意契約の受付が開始</a:t>
            </a:r>
            <a:endParaRPr lang="en-US" altLang="ja-JP" sz="1050" dirty="0"/>
          </a:p>
          <a:p>
            <a:pPr>
              <a:lnSpc>
                <a:spcPts val="1500"/>
              </a:lnSpc>
            </a:pPr>
            <a:r>
              <a:rPr lang="ja-JP" altLang="en-US" sz="1050" dirty="0"/>
              <a:t>された</a:t>
            </a:r>
            <a:r>
              <a:rPr lang="en-US" altLang="ja-JP" sz="1050" dirty="0"/>
              <a:t>5</a:t>
            </a:r>
            <a:r>
              <a:rPr lang="ja-JP" altLang="en-US" sz="1050" dirty="0"/>
              <a:t>月から徐々に価格が低下し始めている状況です。</a:t>
            </a:r>
            <a:endParaRPr lang="en-US" altLang="ja-JP" sz="1050" dirty="0"/>
          </a:p>
        </p:txBody>
      </p:sp>
      <p:sp>
        <p:nvSpPr>
          <p:cNvPr id="58" name="テキスト ボックス 57">
            <a:extLst>
              <a:ext uri="{FF2B5EF4-FFF2-40B4-BE49-F238E27FC236}">
                <a16:creationId xmlns:a16="http://schemas.microsoft.com/office/drawing/2014/main" id="{F22BAF21-9E84-8123-F982-A858F2412815}"/>
              </a:ext>
            </a:extLst>
          </p:cNvPr>
          <p:cNvSpPr txBox="1"/>
          <p:nvPr/>
        </p:nvSpPr>
        <p:spPr bwMode="white">
          <a:xfrm>
            <a:off x="103000" y="1962324"/>
            <a:ext cx="519036" cy="288000"/>
          </a:xfrm>
          <a:prstGeom prst="rect">
            <a:avLst/>
          </a:prstGeom>
          <a:solidFill>
            <a:schemeClr val="bg1"/>
          </a:solidFill>
        </p:spPr>
        <p:txBody>
          <a:bodyPr wrap="square" rtlCol="0">
            <a:spAutoFit/>
          </a:bodyPr>
          <a:lstStyle/>
          <a:p>
            <a:pPr>
              <a:lnSpc>
                <a:spcPts val="1500"/>
              </a:lnSpc>
            </a:pPr>
            <a:endParaRPr lang="en-US" altLang="ja-JP" sz="1050" dirty="0"/>
          </a:p>
        </p:txBody>
      </p:sp>
      <p:sp>
        <p:nvSpPr>
          <p:cNvPr id="60" name="テキスト ボックス 59">
            <a:extLst>
              <a:ext uri="{FF2B5EF4-FFF2-40B4-BE49-F238E27FC236}">
                <a16:creationId xmlns:a16="http://schemas.microsoft.com/office/drawing/2014/main" id="{7C0546A5-34F8-9C32-AA5B-2A0CDEF89F00}"/>
              </a:ext>
            </a:extLst>
          </p:cNvPr>
          <p:cNvSpPr txBox="1"/>
          <p:nvPr/>
        </p:nvSpPr>
        <p:spPr bwMode="white">
          <a:xfrm>
            <a:off x="4600146" y="2685970"/>
            <a:ext cx="2179320" cy="269497"/>
          </a:xfrm>
          <a:prstGeom prst="rect">
            <a:avLst/>
          </a:prstGeom>
          <a:solidFill>
            <a:schemeClr val="bg1"/>
          </a:solidFill>
        </p:spPr>
        <p:txBody>
          <a:bodyPr wrap="square" rtlCol="0">
            <a:spAutoFit/>
          </a:bodyPr>
          <a:lstStyle/>
          <a:p>
            <a:pPr>
              <a:lnSpc>
                <a:spcPts val="1500"/>
              </a:lnSpc>
            </a:pPr>
            <a:endParaRPr lang="en-US" altLang="ja-JP" sz="1050" dirty="0"/>
          </a:p>
        </p:txBody>
      </p:sp>
      <p:sp>
        <p:nvSpPr>
          <p:cNvPr id="63" name="テキスト ボックス 62">
            <a:extLst>
              <a:ext uri="{FF2B5EF4-FFF2-40B4-BE49-F238E27FC236}">
                <a16:creationId xmlns:a16="http://schemas.microsoft.com/office/drawing/2014/main" id="{01B1A910-B95E-45F5-8D7D-5503F2584ED2}"/>
              </a:ext>
            </a:extLst>
          </p:cNvPr>
          <p:cNvSpPr txBox="1"/>
          <p:nvPr/>
        </p:nvSpPr>
        <p:spPr>
          <a:xfrm>
            <a:off x="2261992" y="3834532"/>
            <a:ext cx="5154831" cy="230832"/>
          </a:xfrm>
          <a:prstGeom prst="rect">
            <a:avLst/>
          </a:prstGeom>
          <a:noFill/>
        </p:spPr>
        <p:txBody>
          <a:bodyPr wrap="square" rtlCol="0">
            <a:spAutoFit/>
          </a:bodyPr>
          <a:lstStyle/>
          <a:p>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［出典：農林水産省　スーパーでの販売数量・価格の推移（</a:t>
            </a: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KSP-POS</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データ全国等）（令和</a:t>
            </a: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7</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6</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a:t>
            </a: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30</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日）］　</a:t>
            </a:r>
            <a:endParaRPr kumimoji="1" lang="ja-JP" altLang="en-US" dirty="0"/>
          </a:p>
        </p:txBody>
      </p:sp>
      <p:sp>
        <p:nvSpPr>
          <p:cNvPr id="1024" name="テキスト ボックス 1023">
            <a:extLst>
              <a:ext uri="{FF2B5EF4-FFF2-40B4-BE49-F238E27FC236}">
                <a16:creationId xmlns:a16="http://schemas.microsoft.com/office/drawing/2014/main" id="{0E3803F1-AC10-9BC2-EB6A-C1A971062625}"/>
              </a:ext>
            </a:extLst>
          </p:cNvPr>
          <p:cNvSpPr txBox="1"/>
          <p:nvPr/>
        </p:nvSpPr>
        <p:spPr>
          <a:xfrm>
            <a:off x="57622" y="1704751"/>
            <a:ext cx="4128601" cy="274242"/>
          </a:xfrm>
          <a:prstGeom prst="rect">
            <a:avLst/>
          </a:prstGeom>
          <a:noFill/>
        </p:spPr>
        <p:txBody>
          <a:bodyPr wrap="square" rtlCol="0">
            <a:spAutoFit/>
          </a:bodyPr>
          <a:lstStyle/>
          <a:p>
            <a:pPr marL="0" marR="0" lvl="0" indent="0" algn="just" defTabSz="1043056" rtl="0" eaLnBrk="1" fontAlgn="auto" latinLnBrk="0" hangingPunct="1">
              <a:lnSpc>
                <a:spcPts val="1500"/>
              </a:lnSpc>
              <a:spcBef>
                <a:spcPts val="60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a:t>
            </a:r>
            <a:r>
              <a:rPr kumimoji="1" lang="ja-JP" altLang="en-US"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スーパーでの米の販売価格の推移（</a:t>
            </a:r>
            <a:r>
              <a:rPr kumimoji="1" lang="en-US" altLang="ja-JP"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5kg</a:t>
            </a:r>
            <a:r>
              <a:rPr kumimoji="1" lang="ja-JP" altLang="en-US"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・税込）</a:t>
            </a:r>
            <a:endParaRPr kumimoji="1" lang="ja-JP" altLang="en-US" dirty="0"/>
          </a:p>
        </p:txBody>
      </p:sp>
      <p:sp>
        <p:nvSpPr>
          <p:cNvPr id="1025" name="テキスト ボックス 1024">
            <a:extLst>
              <a:ext uri="{FF2B5EF4-FFF2-40B4-BE49-F238E27FC236}">
                <a16:creationId xmlns:a16="http://schemas.microsoft.com/office/drawing/2014/main" id="{33549781-916F-770E-E4DD-1ACCC4A699C1}"/>
              </a:ext>
            </a:extLst>
          </p:cNvPr>
          <p:cNvSpPr txBox="1"/>
          <p:nvPr/>
        </p:nvSpPr>
        <p:spPr>
          <a:xfrm>
            <a:off x="61597" y="4050556"/>
            <a:ext cx="5235064" cy="262572"/>
          </a:xfrm>
          <a:prstGeom prst="rect">
            <a:avLst/>
          </a:prstGeom>
          <a:noFill/>
        </p:spPr>
        <p:txBody>
          <a:bodyPr wrap="square" rtlCol="0">
            <a:spAutoFit/>
          </a:bodyPr>
          <a:lstStyle/>
          <a:p>
            <a:pPr marL="0" marR="0" lvl="0" indent="0" algn="just" defTabSz="1043056" rtl="0" eaLnBrk="1" fontAlgn="auto" latinLnBrk="0" hangingPunct="1">
              <a:lnSpc>
                <a:spcPts val="1500"/>
              </a:lnSpc>
              <a:spcBef>
                <a:spcPts val="60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a:t>
            </a:r>
            <a:r>
              <a:rPr kumimoji="1" lang="ja-JP" altLang="en-US"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「弁当店」の倒産動向から見る米の価格高騰がもたらす現場への影響</a:t>
            </a:r>
          </a:p>
        </p:txBody>
      </p:sp>
      <p:sp>
        <p:nvSpPr>
          <p:cNvPr id="1028" name="テキスト ボックス 1027">
            <a:extLst>
              <a:ext uri="{FF2B5EF4-FFF2-40B4-BE49-F238E27FC236}">
                <a16:creationId xmlns:a16="http://schemas.microsoft.com/office/drawing/2014/main" id="{A44F63AC-3D7C-F694-A152-E5F2BF4BCCBB}"/>
              </a:ext>
            </a:extLst>
          </p:cNvPr>
          <p:cNvSpPr txBox="1"/>
          <p:nvPr/>
        </p:nvSpPr>
        <p:spPr bwMode="gray">
          <a:xfrm>
            <a:off x="4375940" y="4275740"/>
            <a:ext cx="2988543" cy="2385461"/>
          </a:xfrm>
          <a:prstGeom prst="rect">
            <a:avLst/>
          </a:prstGeom>
          <a:noFill/>
        </p:spPr>
        <p:txBody>
          <a:bodyPr wrap="square" rtlCol="0">
            <a:spAutoFit/>
          </a:bodyPr>
          <a:lstStyle/>
          <a:p>
            <a:pPr marL="0" marR="0" lvl="0" indent="0" algn="l" defTabSz="1043056" rtl="0" eaLnBrk="1" fontAlgn="auto" latinLnBrk="0" hangingPunct="1">
              <a:lnSpc>
                <a:spcPts val="1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帝国データバンクの調査（</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2025</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月）に</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dist" defTabSz="1043056" rtl="0" eaLnBrk="1" fontAlgn="auto" latinLnBrk="0" hangingPunct="1">
              <a:lnSpc>
                <a:spcPts val="1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よると、弁当店の倒産件数は前年同期（</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21</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件）を上回るペースで推移しています。弁当需要の縮小に加え、最近は特に米価格の高騰が経営を圧迫しており、</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2024</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年度の業績悪化割合は</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51.9</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％と半</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1043056" rtl="0" eaLnBrk="1" fontAlgn="auto" latinLnBrk="0" hangingPunct="1">
              <a:lnSpc>
                <a:spcPts val="1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数を占めました。</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dist" defTabSz="1043056" rtl="0" eaLnBrk="1" fontAlgn="auto" latinLnBrk="0" hangingPunct="1">
              <a:lnSpc>
                <a:spcPts val="1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安価な備蓄米が放出されたものの、品質維持のため新米を使いたいという声もあり、原価上昇</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1043056" rtl="0" eaLnBrk="1" fontAlgn="auto" latinLnBrk="0" hangingPunct="1">
              <a:lnSpc>
                <a:spcPts val="1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に歯止めがかからない状況です。</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dist" defTabSz="1043056" rtl="0" eaLnBrk="1" fontAlgn="auto" latinLnBrk="0" hangingPunct="1">
              <a:lnSpc>
                <a:spcPts val="1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こうした動きは弁当店に限らず、米を扱う飲食業や食品販売業全般に共通しており、採算性の確</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1043056" rtl="0" eaLnBrk="1" fontAlgn="auto" latinLnBrk="0" hangingPunct="1">
              <a:lnSpc>
                <a:spcPts val="1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保と価格転嫁が喫緊の課題となっています。</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pic>
        <p:nvPicPr>
          <p:cNvPr id="1029" name="図 1028">
            <a:extLst>
              <a:ext uri="{FF2B5EF4-FFF2-40B4-BE49-F238E27FC236}">
                <a16:creationId xmlns:a16="http://schemas.microsoft.com/office/drawing/2014/main" id="{BE7D4E81-9928-D0F5-12B8-FB6E83E42D06}"/>
              </a:ext>
            </a:extLst>
          </p:cNvPr>
          <p:cNvPicPr>
            <a:picLocks noChangeAspect="1"/>
          </p:cNvPicPr>
          <p:nvPr/>
        </p:nvPicPr>
        <p:blipFill>
          <a:blip r:embed="rId3"/>
          <a:stretch>
            <a:fillRect/>
          </a:stretch>
        </p:blipFill>
        <p:spPr>
          <a:xfrm>
            <a:off x="57622" y="4327197"/>
            <a:ext cx="2621507" cy="2243522"/>
          </a:xfrm>
          <a:prstGeom prst="rect">
            <a:avLst/>
          </a:prstGeom>
        </p:spPr>
      </p:pic>
      <p:pic>
        <p:nvPicPr>
          <p:cNvPr id="1030" name="図 1029">
            <a:extLst>
              <a:ext uri="{FF2B5EF4-FFF2-40B4-BE49-F238E27FC236}">
                <a16:creationId xmlns:a16="http://schemas.microsoft.com/office/drawing/2014/main" id="{8EAE17EA-7DF8-3178-A56B-80F30ECCAF07}"/>
              </a:ext>
            </a:extLst>
          </p:cNvPr>
          <p:cNvPicPr>
            <a:picLocks noChangeAspect="1"/>
          </p:cNvPicPr>
          <p:nvPr/>
        </p:nvPicPr>
        <p:blipFill>
          <a:blip r:embed="rId4"/>
          <a:stretch>
            <a:fillRect/>
          </a:stretch>
        </p:blipFill>
        <p:spPr>
          <a:xfrm>
            <a:off x="2421668" y="4307984"/>
            <a:ext cx="2335331" cy="2235955"/>
          </a:xfrm>
          <a:prstGeom prst="rect">
            <a:avLst/>
          </a:prstGeom>
        </p:spPr>
      </p:pic>
      <p:sp>
        <p:nvSpPr>
          <p:cNvPr id="1031" name="テキスト ボックス 1030">
            <a:extLst>
              <a:ext uri="{FF2B5EF4-FFF2-40B4-BE49-F238E27FC236}">
                <a16:creationId xmlns:a16="http://schemas.microsoft.com/office/drawing/2014/main" id="{17E9460D-1657-0105-5ABF-4D75908CA55A}"/>
              </a:ext>
            </a:extLst>
          </p:cNvPr>
          <p:cNvSpPr txBox="1"/>
          <p:nvPr/>
        </p:nvSpPr>
        <p:spPr bwMode="gray">
          <a:xfrm>
            <a:off x="231168" y="6549153"/>
            <a:ext cx="7327817" cy="264816"/>
          </a:xfrm>
          <a:prstGeom prst="rect">
            <a:avLst/>
          </a:prstGeom>
          <a:noFill/>
        </p:spPr>
        <p:txBody>
          <a:bodyPr wrap="square" rtlCol="0">
            <a:spAutoFit/>
          </a:bodyPr>
          <a:lstStyle/>
          <a:p>
            <a:pPr marL="0" marR="0" lvl="0" indent="0" algn="l" defTabSz="1043056" rtl="0" eaLnBrk="1" fontAlgn="auto" latinLnBrk="0" hangingPunct="1">
              <a:lnSpc>
                <a:spcPts val="15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注　「倒産」：負債</a:t>
            </a: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1,000</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万円以上の法的整理　　　　　　　　　　　　　　　　　　　　　　　　　［出典：帝国データバンク　「弁当店」の倒産動向（</a:t>
            </a: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2025</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1-5</a:t>
            </a: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　</a:t>
            </a:r>
          </a:p>
        </p:txBody>
      </p:sp>
      <p:sp>
        <p:nvSpPr>
          <p:cNvPr id="1032" name="正方形/長方形 1031">
            <a:extLst>
              <a:ext uri="{FF2B5EF4-FFF2-40B4-BE49-F238E27FC236}">
                <a16:creationId xmlns:a16="http://schemas.microsoft.com/office/drawing/2014/main" id="{B2EDD9AE-5CBA-C5B7-1312-9AEFA9F231FD}"/>
              </a:ext>
            </a:extLst>
          </p:cNvPr>
          <p:cNvSpPr/>
          <p:nvPr/>
        </p:nvSpPr>
        <p:spPr>
          <a:xfrm>
            <a:off x="230916" y="6719453"/>
            <a:ext cx="5762717" cy="399464"/>
          </a:xfrm>
          <a:prstGeom prst="rect">
            <a:avLst/>
          </a:prstGeom>
          <a:no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1" u="none" strike="noStrike" kern="100" cap="none" spc="0" normalizeH="0" baseline="0" noProof="0" dirty="0">
                <a:ln>
                  <a:noFill/>
                </a:ln>
                <a:solidFill>
                  <a:srgbClr val="0070C0"/>
                </a:solidFill>
                <a:effectLst/>
                <a:uLnTx/>
                <a:uFillTx/>
                <a:latin typeface="Century" panose="020F0502020204030204"/>
                <a:ea typeface="ＭＳ ゴシック" panose="020B0609070205080204" pitchFamily="49" charset="-128"/>
                <a:cs typeface="Times New Roman" panose="02020603050405020304" pitchFamily="18" charset="0"/>
              </a:rPr>
              <a:t>▸採算性の確保や価格転嫁を支援する施策の紹介</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1033" name="テキスト ボックス 1032">
            <a:extLst>
              <a:ext uri="{FF2B5EF4-FFF2-40B4-BE49-F238E27FC236}">
                <a16:creationId xmlns:a16="http://schemas.microsoft.com/office/drawing/2014/main" id="{EEBAC66F-D19A-C95B-1D4F-FE2109242CCF}"/>
              </a:ext>
            </a:extLst>
          </p:cNvPr>
          <p:cNvSpPr txBox="1"/>
          <p:nvPr/>
        </p:nvSpPr>
        <p:spPr>
          <a:xfrm>
            <a:off x="182780" y="7006475"/>
            <a:ext cx="7172026" cy="3414012"/>
          </a:xfrm>
          <a:prstGeom prst="rect">
            <a:avLst/>
          </a:prstGeom>
          <a:noFill/>
        </p:spPr>
        <p:txBody>
          <a:bodyPr wrap="square" rtlCol="0">
            <a:spAutoFit/>
          </a:bodyPr>
          <a:lstStyle/>
          <a:p>
            <a:pPr>
              <a:lnSpc>
                <a:spcPts val="1500"/>
              </a:lnSpc>
            </a:pPr>
            <a:r>
              <a:rPr lang="ja-JP" altLang="en-US" sz="1050" b="1" u="sng" dirty="0"/>
              <a:t>〇「エキスパート・バンク事業」のご紹介</a:t>
            </a:r>
            <a:r>
              <a:rPr lang="ja-JP" altLang="en-US" sz="1050" u="sng" dirty="0"/>
              <a:t> </a:t>
            </a:r>
            <a:endParaRPr lang="en-US" altLang="ja-JP" sz="1050" u="sng" dirty="0"/>
          </a:p>
          <a:p>
            <a:pPr algn="dist">
              <a:lnSpc>
                <a:spcPts val="1500"/>
              </a:lnSpc>
            </a:pPr>
            <a:r>
              <a:rPr kumimoji="1" lang="ja-JP" altLang="en-US" sz="1050" dirty="0">
                <a:latin typeface="+mj-ea"/>
                <a:ea typeface="+mj-ea"/>
              </a:rPr>
              <a:t>　 米の価格高騰だけでなく、原油価格や物価全体の上昇により、仕入や経費の負担が増し、販売価格への転嫁が十分にできず利益が圧迫されるケースが急増しています。こうした影響は食品関連業だけでなく、製造業、建設業</a:t>
            </a:r>
            <a:r>
              <a:rPr lang="ja-JP" altLang="en-US" sz="1050" dirty="0">
                <a:latin typeface="+mj-ea"/>
                <a:ea typeface="+mj-ea"/>
              </a:rPr>
              <a:t>、</a:t>
            </a:r>
            <a:r>
              <a:rPr kumimoji="1" lang="ja-JP" altLang="en-US" sz="1050" dirty="0">
                <a:latin typeface="+mj-ea"/>
                <a:ea typeface="+mj-ea"/>
              </a:rPr>
              <a:t>サービス業など幅広</a:t>
            </a:r>
            <a:endParaRPr kumimoji="1" lang="en-US" altLang="ja-JP" sz="1050" dirty="0">
              <a:latin typeface="+mj-ea"/>
              <a:ea typeface="+mj-ea"/>
            </a:endParaRPr>
          </a:p>
          <a:p>
            <a:pPr>
              <a:lnSpc>
                <a:spcPts val="1500"/>
              </a:lnSpc>
            </a:pPr>
            <a:r>
              <a:rPr kumimoji="1" lang="ja-JP" altLang="en-US" sz="1050" dirty="0">
                <a:latin typeface="+mj-ea"/>
                <a:ea typeface="+mj-ea"/>
              </a:rPr>
              <a:t>い業種に及んでいます。このような経営課題に対応するため、商工会では「エキスパート・バンク事業」を実施しています。価格</a:t>
            </a:r>
            <a:endParaRPr kumimoji="1" lang="en-US" altLang="ja-JP" sz="1050" dirty="0">
              <a:latin typeface="+mj-ea"/>
              <a:ea typeface="+mj-ea"/>
            </a:endParaRPr>
          </a:p>
          <a:p>
            <a:pPr algn="dist">
              <a:lnSpc>
                <a:spcPts val="1500"/>
              </a:lnSpc>
            </a:pPr>
            <a:r>
              <a:rPr kumimoji="1" lang="ja-JP" altLang="en-US" sz="1050" dirty="0">
                <a:latin typeface="+mj-ea"/>
                <a:ea typeface="+mj-ea"/>
              </a:rPr>
              <a:t>転嫁への対応に限らず、様々な経営課題に応じて、各分野の専門家から個別に指導を受けることができる制度です。年度内</a:t>
            </a:r>
            <a:endParaRPr kumimoji="1" lang="en-US" altLang="ja-JP" sz="1050" dirty="0">
              <a:latin typeface="+mj-ea"/>
              <a:ea typeface="+mj-ea"/>
            </a:endParaRPr>
          </a:p>
          <a:p>
            <a:pPr>
              <a:lnSpc>
                <a:spcPts val="1500"/>
              </a:lnSpc>
            </a:pPr>
            <a:r>
              <a:rPr kumimoji="1" lang="ja-JP" altLang="en-US" sz="1050" dirty="0">
                <a:latin typeface="+mj-ea"/>
                <a:ea typeface="+mj-ea"/>
              </a:rPr>
              <a:t>の初回利用は無料ですので、ぜひお気軽にご相談ください。</a:t>
            </a:r>
            <a:r>
              <a:rPr kumimoji="1" lang="ja-JP" altLang="en-US" sz="1050" u="sng" dirty="0">
                <a:latin typeface="+mj-ea"/>
                <a:ea typeface="+mj-ea"/>
              </a:rPr>
              <a:t>詳しくはお近くの商工会へお問い合わせください。</a:t>
            </a:r>
            <a:endParaRPr kumimoji="1" lang="en-US" altLang="ja-JP" sz="1050" u="sng" dirty="0">
              <a:latin typeface="+mj-ea"/>
              <a:ea typeface="+mj-ea"/>
            </a:endParaRPr>
          </a:p>
          <a:p>
            <a:pPr>
              <a:lnSpc>
                <a:spcPts val="1500"/>
              </a:lnSpc>
            </a:pPr>
            <a:r>
              <a:rPr lang="en-US" altLang="ja-JP" sz="1050" dirty="0">
                <a:latin typeface="+mj-ea"/>
                <a:ea typeface="+mj-ea"/>
              </a:rPr>
              <a:t>【</a:t>
            </a:r>
            <a:r>
              <a:rPr lang="ja-JP" altLang="en-US" sz="1050" dirty="0">
                <a:latin typeface="+mj-ea"/>
                <a:ea typeface="+mj-ea"/>
              </a:rPr>
              <a:t>このような相談にも対応します</a:t>
            </a:r>
            <a:r>
              <a:rPr lang="en-US" altLang="ja-JP" sz="1050" dirty="0">
                <a:latin typeface="+mj-ea"/>
                <a:ea typeface="+mj-ea"/>
              </a:rPr>
              <a:t>】</a:t>
            </a:r>
            <a:r>
              <a:rPr lang="ja-JP" altLang="en-US" sz="1050" dirty="0">
                <a:latin typeface="+mj-ea"/>
                <a:ea typeface="+mj-ea"/>
              </a:rPr>
              <a:t>　　</a:t>
            </a:r>
          </a:p>
          <a:p>
            <a:pPr>
              <a:lnSpc>
                <a:spcPts val="1500"/>
              </a:lnSpc>
            </a:pPr>
            <a:r>
              <a:rPr lang="ja-JP" altLang="en-US" sz="1050" dirty="0">
                <a:latin typeface="+mj-ea"/>
                <a:ea typeface="+mj-ea"/>
              </a:rPr>
              <a:t>　 ■販路開拓　　　　　　・顧客を増やしたい　・新商品、新サービスの開発　　・ＨＰ、ＳＮＳ活用等　</a:t>
            </a:r>
          </a:p>
          <a:p>
            <a:pPr>
              <a:lnSpc>
                <a:spcPts val="1500"/>
              </a:lnSpc>
            </a:pPr>
            <a:r>
              <a:rPr lang="ja-JP" altLang="en-US" sz="1050" dirty="0">
                <a:latin typeface="+mj-ea"/>
                <a:ea typeface="+mj-ea"/>
              </a:rPr>
              <a:t>　 ■事業承継</a:t>
            </a:r>
            <a:r>
              <a:rPr lang="en-US" altLang="ja-JP" sz="1050" dirty="0">
                <a:latin typeface="+mj-ea"/>
                <a:ea typeface="+mj-ea"/>
              </a:rPr>
              <a:t>/</a:t>
            </a:r>
            <a:r>
              <a:rPr lang="ja-JP" altLang="en-US" sz="1050" dirty="0">
                <a:latin typeface="+mj-ea"/>
                <a:ea typeface="+mj-ea"/>
              </a:rPr>
              <a:t>創業     </a:t>
            </a:r>
            <a:r>
              <a:rPr lang="ja-JP" altLang="en-US" sz="1050" dirty="0">
                <a:latin typeface="+mj-ea"/>
              </a:rPr>
              <a:t>・</a:t>
            </a:r>
            <a:r>
              <a:rPr lang="ja-JP" altLang="en-US" sz="1050" dirty="0">
                <a:latin typeface="+mj-ea"/>
                <a:ea typeface="+mj-ea"/>
              </a:rPr>
              <a:t>事業承継 （あとつぎ計画、従業員へ継承、第三者へ事業譲渡等）　</a:t>
            </a:r>
            <a:r>
              <a:rPr lang="ja-JP" altLang="en-US" sz="1050" dirty="0">
                <a:latin typeface="+mj-ea"/>
              </a:rPr>
              <a:t>・創業、第二創業の計画書策定　</a:t>
            </a:r>
            <a:endParaRPr lang="ja-JP" altLang="en-US" sz="1050" dirty="0">
              <a:latin typeface="+mj-ea"/>
              <a:ea typeface="+mj-ea"/>
            </a:endParaRPr>
          </a:p>
          <a:p>
            <a:pPr>
              <a:lnSpc>
                <a:spcPts val="1500"/>
              </a:lnSpc>
            </a:pPr>
            <a:r>
              <a:rPr lang="ja-JP" altLang="en-US" sz="1050" dirty="0">
                <a:latin typeface="+mj-ea"/>
                <a:ea typeface="+mj-ea"/>
              </a:rPr>
              <a:t>　 ■労務管理　　　　　　・働き方改革に準じた就業規則　　・従業員育成　　・管理者教育</a:t>
            </a:r>
            <a:endParaRPr lang="en-US" altLang="ja-JP" sz="1050" dirty="0">
              <a:latin typeface="+mj-ea"/>
              <a:ea typeface="+mj-ea"/>
            </a:endParaRPr>
          </a:p>
          <a:p>
            <a:pPr>
              <a:lnSpc>
                <a:spcPts val="1500"/>
              </a:lnSpc>
            </a:pPr>
            <a:r>
              <a:rPr kumimoji="1" lang="ja-JP" altLang="en-US" sz="1050" dirty="0">
                <a:latin typeface="+mj-ea"/>
                <a:ea typeface="+mj-ea"/>
              </a:rPr>
              <a:t>　 ■経営計画　　　　　　・財務診断　　・事業計画　　・事業再生計画　　</a:t>
            </a:r>
            <a:r>
              <a:rPr lang="ja-JP" altLang="en-US" sz="1050" dirty="0">
                <a:latin typeface="+mj-ea"/>
                <a:ea typeface="+mj-ea"/>
              </a:rPr>
              <a:t>等　その他経営に関する相談</a:t>
            </a:r>
            <a:endParaRPr lang="en-US" altLang="ja-JP" sz="1050" dirty="0">
              <a:latin typeface="+mj-ea"/>
              <a:ea typeface="+mj-ea"/>
            </a:endParaRPr>
          </a:p>
          <a:p>
            <a:pPr>
              <a:lnSpc>
                <a:spcPts val="1500"/>
              </a:lnSpc>
              <a:spcBef>
                <a:spcPts val="600"/>
              </a:spcBef>
            </a:pPr>
            <a:r>
              <a:rPr lang="ja-JP" altLang="en-US" sz="1050" b="1" u="sng" dirty="0">
                <a:latin typeface="+mj-ea"/>
                <a:ea typeface="+mj-ea"/>
              </a:rPr>
              <a:t>〇「儲かる経営キヅク君」のご紹介</a:t>
            </a:r>
            <a:r>
              <a:rPr lang="ja-JP" altLang="en-US" sz="1050" u="sng" dirty="0">
                <a:latin typeface="+mj-ea"/>
                <a:ea typeface="+mj-ea"/>
              </a:rPr>
              <a:t>（中小企業基盤整備機構より）</a:t>
            </a:r>
          </a:p>
          <a:p>
            <a:pPr>
              <a:lnSpc>
                <a:spcPts val="1500"/>
              </a:lnSpc>
            </a:pPr>
            <a:r>
              <a:rPr lang="ja-JP" altLang="en-US" sz="1050" dirty="0">
                <a:latin typeface="+mj-ea"/>
                <a:ea typeface="+mj-ea"/>
              </a:rPr>
              <a:t>　 物価高騰の影響を受けながらも、価格転嫁が進んでいない事業者の方</a:t>
            </a:r>
            <a:endParaRPr lang="en-US" altLang="ja-JP" sz="1050" dirty="0">
              <a:latin typeface="+mj-ea"/>
              <a:ea typeface="+mj-ea"/>
            </a:endParaRPr>
          </a:p>
          <a:p>
            <a:pPr>
              <a:lnSpc>
                <a:spcPts val="1500"/>
              </a:lnSpc>
            </a:pPr>
            <a:r>
              <a:rPr lang="ja-JP" altLang="en-US" sz="1050" dirty="0">
                <a:latin typeface="+mj-ea"/>
                <a:ea typeface="+mj-ea"/>
              </a:rPr>
              <a:t>に向けて、価格転嫁の必要性を可視化できる「価格転嫁検討ツール」や、</a:t>
            </a:r>
            <a:endParaRPr lang="en-US" altLang="ja-JP" sz="1050" dirty="0">
              <a:latin typeface="+mj-ea"/>
              <a:ea typeface="+mj-ea"/>
            </a:endParaRPr>
          </a:p>
          <a:p>
            <a:pPr>
              <a:lnSpc>
                <a:spcPts val="1500"/>
              </a:lnSpc>
            </a:pPr>
            <a:r>
              <a:rPr lang="ja-JP" altLang="en-US" sz="1050" dirty="0">
                <a:latin typeface="+mj-ea"/>
                <a:ea typeface="+mj-ea"/>
              </a:rPr>
              <a:t>利益確保に向けたシミュレーションが可能な「儲かる経営キヅク君」をご紹</a:t>
            </a:r>
            <a:endParaRPr lang="en-US" altLang="ja-JP" sz="1050" dirty="0">
              <a:latin typeface="+mj-ea"/>
              <a:ea typeface="+mj-ea"/>
            </a:endParaRPr>
          </a:p>
          <a:p>
            <a:pPr>
              <a:lnSpc>
                <a:spcPts val="1500"/>
              </a:lnSpc>
            </a:pPr>
            <a:r>
              <a:rPr lang="ja-JP" altLang="en-US" sz="1050" dirty="0">
                <a:latin typeface="+mj-ea"/>
                <a:ea typeface="+mj-ea"/>
              </a:rPr>
              <a:t>介します。経営改善に向けた取組のひとつとして、ぜひご活用ください。</a:t>
            </a:r>
          </a:p>
          <a:p>
            <a:pPr>
              <a:lnSpc>
                <a:spcPts val="1500"/>
              </a:lnSpc>
            </a:pPr>
            <a:r>
              <a:rPr lang="en-US" altLang="ja-JP" sz="1050" dirty="0">
                <a:latin typeface="+mj-ea"/>
                <a:ea typeface="+mj-ea"/>
                <a:hlinkClick r:id="rId5"/>
              </a:rPr>
              <a:t>https://kakakutenka.smrj.go.jp</a:t>
            </a:r>
            <a:r>
              <a:rPr lang="ja-JP" altLang="en-US" sz="1050" dirty="0">
                <a:latin typeface="+mj-ea"/>
                <a:ea typeface="+mj-ea"/>
              </a:rPr>
              <a:t>　　</a:t>
            </a:r>
            <a:r>
              <a:rPr lang="en-US" altLang="ja-JP" sz="1050" dirty="0">
                <a:latin typeface="+mj-ea"/>
                <a:ea typeface="+mj-ea"/>
              </a:rPr>
              <a:t>※</a:t>
            </a:r>
            <a:r>
              <a:rPr lang="ja-JP" altLang="en-US" sz="1050" dirty="0">
                <a:latin typeface="+mj-ea"/>
                <a:ea typeface="+mj-ea"/>
              </a:rPr>
              <a:t>パソコンでのご利用を推奨します。</a:t>
            </a:r>
            <a:endParaRPr kumimoji="1" lang="ja-JP" altLang="en-US" sz="900" dirty="0">
              <a:latin typeface="+mj-ea"/>
              <a:ea typeface="+mj-ea"/>
            </a:endParaRPr>
          </a:p>
        </p:txBody>
      </p:sp>
      <p:pic>
        <p:nvPicPr>
          <p:cNvPr id="1034" name="図 1033">
            <a:extLst>
              <a:ext uri="{FF2B5EF4-FFF2-40B4-BE49-F238E27FC236}">
                <a16:creationId xmlns:a16="http://schemas.microsoft.com/office/drawing/2014/main" id="{9DCE73F6-1494-C161-27F6-F735040CF0B4}"/>
              </a:ext>
            </a:extLst>
          </p:cNvPr>
          <p:cNvPicPr>
            <a:picLocks noChangeAspect="1"/>
          </p:cNvPicPr>
          <p:nvPr/>
        </p:nvPicPr>
        <p:blipFill>
          <a:blip r:embed="rId6"/>
          <a:stretch>
            <a:fillRect/>
          </a:stretch>
        </p:blipFill>
        <p:spPr>
          <a:xfrm>
            <a:off x="4999842" y="9135110"/>
            <a:ext cx="1572904" cy="225572"/>
          </a:xfrm>
          <a:prstGeom prst="rect">
            <a:avLst/>
          </a:prstGeom>
        </p:spPr>
      </p:pic>
      <p:pic>
        <p:nvPicPr>
          <p:cNvPr id="1035" name="図 1034">
            <a:extLst>
              <a:ext uri="{FF2B5EF4-FFF2-40B4-BE49-F238E27FC236}">
                <a16:creationId xmlns:a16="http://schemas.microsoft.com/office/drawing/2014/main" id="{DA1622D7-29A0-7D2D-BE51-E90D9C20F53F}"/>
              </a:ext>
            </a:extLst>
          </p:cNvPr>
          <p:cNvPicPr>
            <a:picLocks noChangeAspect="1"/>
          </p:cNvPicPr>
          <p:nvPr/>
        </p:nvPicPr>
        <p:blipFill>
          <a:blip r:embed="rId7"/>
          <a:stretch>
            <a:fillRect/>
          </a:stretch>
        </p:blipFill>
        <p:spPr>
          <a:xfrm>
            <a:off x="4450217" y="9405910"/>
            <a:ext cx="1676545" cy="969348"/>
          </a:xfrm>
          <a:prstGeom prst="rect">
            <a:avLst/>
          </a:prstGeom>
        </p:spPr>
      </p:pic>
      <p:pic>
        <p:nvPicPr>
          <p:cNvPr id="1036" name="図 1035">
            <a:extLst>
              <a:ext uri="{FF2B5EF4-FFF2-40B4-BE49-F238E27FC236}">
                <a16:creationId xmlns:a16="http://schemas.microsoft.com/office/drawing/2014/main" id="{BE9D0B1B-2DB4-2446-8AD1-03557C994888}"/>
              </a:ext>
            </a:extLst>
          </p:cNvPr>
          <p:cNvPicPr>
            <a:picLocks noChangeAspect="1"/>
          </p:cNvPicPr>
          <p:nvPr/>
        </p:nvPicPr>
        <p:blipFill>
          <a:blip r:embed="rId8"/>
          <a:stretch>
            <a:fillRect/>
          </a:stretch>
        </p:blipFill>
        <p:spPr>
          <a:xfrm>
            <a:off x="6126762" y="9402784"/>
            <a:ext cx="1018120" cy="969348"/>
          </a:xfrm>
          <a:prstGeom prst="rect">
            <a:avLst/>
          </a:prstGeom>
        </p:spPr>
      </p:pic>
      <p:sp>
        <p:nvSpPr>
          <p:cNvPr id="1037" name="正方形/長方形 1036">
            <a:extLst>
              <a:ext uri="{FF2B5EF4-FFF2-40B4-BE49-F238E27FC236}">
                <a16:creationId xmlns:a16="http://schemas.microsoft.com/office/drawing/2014/main" id="{3A9B2C11-66C7-B779-A61C-50F6597C954E}"/>
              </a:ext>
            </a:extLst>
          </p:cNvPr>
          <p:cNvSpPr/>
          <p:nvPr/>
        </p:nvSpPr>
        <p:spPr>
          <a:xfrm>
            <a:off x="192457" y="7039176"/>
            <a:ext cx="7172026" cy="3398409"/>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54000" rIns="72000" bIns="54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a:ln>
                  <a:noFill/>
                </a:ln>
                <a:solidFill>
                  <a:srgbClr val="000000"/>
                </a:solidFill>
                <a:effectLst/>
                <a:uLnTx/>
                <a:uFillTx/>
                <a:latin typeface="Century" panose="020F0502020204030204"/>
                <a:ea typeface="ＭＳ ゴシック" panose="020B0609070205080204" pitchFamily="49" charset="-128"/>
                <a:cs typeface="ＭＳ 明朝" panose="02020609040205080304" pitchFamily="17" charset="-128"/>
              </a:rPr>
              <a:t>　</a:t>
            </a:r>
            <a:endParaRPr kumimoji="0" lang="ja-JP" altLang="en-US" sz="1200" b="0" i="0" u="none" strike="noStrike" kern="100" cap="none" spc="0" normalizeH="0" baseline="0" noProof="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1038" name="テキスト ボックス 1037">
            <a:extLst>
              <a:ext uri="{FF2B5EF4-FFF2-40B4-BE49-F238E27FC236}">
                <a16:creationId xmlns:a16="http://schemas.microsoft.com/office/drawing/2014/main" id="{932DFE87-8710-F865-8532-F0C8B4693DCA}"/>
              </a:ext>
            </a:extLst>
          </p:cNvPr>
          <p:cNvSpPr txBox="1"/>
          <p:nvPr/>
        </p:nvSpPr>
        <p:spPr bwMode="white">
          <a:xfrm>
            <a:off x="3912883" y="3134015"/>
            <a:ext cx="3516155" cy="240002"/>
          </a:xfrm>
          <a:prstGeom prst="rect">
            <a:avLst/>
          </a:prstGeom>
          <a:solidFill>
            <a:schemeClr val="bg1"/>
          </a:solidFill>
        </p:spPr>
        <p:txBody>
          <a:bodyPr wrap="square" rtlCol="0">
            <a:spAutoFit/>
          </a:bodyPr>
          <a:lstStyle/>
          <a:p>
            <a:pPr>
              <a:lnSpc>
                <a:spcPts val="1500"/>
              </a:lnSpc>
            </a:pPr>
            <a:endParaRPr lang="en-US" altLang="ja-JP" sz="100" dirty="0"/>
          </a:p>
        </p:txBody>
      </p:sp>
      <p:sp>
        <p:nvSpPr>
          <p:cNvPr id="59" name="テキスト ボックス 58">
            <a:extLst>
              <a:ext uri="{FF2B5EF4-FFF2-40B4-BE49-F238E27FC236}">
                <a16:creationId xmlns:a16="http://schemas.microsoft.com/office/drawing/2014/main" id="{5D4CC634-8275-B2DD-71F3-07CB43E06B5E}"/>
              </a:ext>
            </a:extLst>
          </p:cNvPr>
          <p:cNvSpPr txBox="1"/>
          <p:nvPr/>
        </p:nvSpPr>
        <p:spPr bwMode="gray">
          <a:xfrm>
            <a:off x="3972676" y="2829260"/>
            <a:ext cx="3401332" cy="461858"/>
          </a:xfrm>
          <a:prstGeom prst="rect">
            <a:avLst/>
          </a:prstGeom>
          <a:solidFill>
            <a:schemeClr val="bg1"/>
          </a:solidFill>
        </p:spPr>
        <p:txBody>
          <a:bodyPr wrap="square" rtlCol="0">
            <a:spAutoFit/>
          </a:bodyPr>
          <a:lstStyle/>
          <a:p>
            <a:pPr>
              <a:lnSpc>
                <a:spcPts val="1500"/>
              </a:lnSpc>
            </a:pPr>
            <a:r>
              <a:rPr lang="ja-JP" altLang="en-US" sz="1050" dirty="0"/>
              <a:t>なお、随意契約による政府備蓄米取扱店舗における</a:t>
            </a:r>
            <a:endParaRPr lang="en-US" altLang="ja-JP" sz="1050" dirty="0"/>
          </a:p>
          <a:p>
            <a:pPr>
              <a:lnSpc>
                <a:spcPts val="1500"/>
              </a:lnSpc>
            </a:pPr>
            <a:r>
              <a:rPr lang="en-US" altLang="ja-JP" sz="1050" dirty="0"/>
              <a:t>6/16</a:t>
            </a:r>
            <a:r>
              <a:rPr lang="ja-JP" altLang="en-US" sz="1050" dirty="0"/>
              <a:t>～</a:t>
            </a:r>
            <a:r>
              <a:rPr lang="en-US" altLang="ja-JP" sz="1050" dirty="0"/>
              <a:t>6/22</a:t>
            </a:r>
            <a:r>
              <a:rPr lang="ja-JP" altLang="en-US" sz="1050" dirty="0"/>
              <a:t>の平均販売価格は</a:t>
            </a:r>
            <a:r>
              <a:rPr lang="en-US" altLang="ja-JP" sz="1050" dirty="0"/>
              <a:t>3,077</a:t>
            </a:r>
            <a:r>
              <a:rPr lang="ja-JP" altLang="en-US" sz="1050" dirty="0"/>
              <a:t>円</a:t>
            </a:r>
            <a:r>
              <a:rPr lang="en-US" altLang="ja-JP" sz="1050" dirty="0"/>
              <a:t>/5kg</a:t>
            </a:r>
            <a:r>
              <a:rPr lang="ja-JP" altLang="en-US" sz="1050" dirty="0"/>
              <a:t>でした。</a:t>
            </a:r>
            <a:endParaRPr lang="en-US" altLang="ja-JP" sz="1050" dirty="0"/>
          </a:p>
        </p:txBody>
      </p:sp>
      <p:sp>
        <p:nvSpPr>
          <p:cNvPr id="27" name="吹き出し: 線 26">
            <a:extLst>
              <a:ext uri="{FF2B5EF4-FFF2-40B4-BE49-F238E27FC236}">
                <a16:creationId xmlns:a16="http://schemas.microsoft.com/office/drawing/2014/main" id="{E1D9793E-D1F7-94C3-BF82-972AC680D114}"/>
              </a:ext>
            </a:extLst>
          </p:cNvPr>
          <p:cNvSpPr/>
          <p:nvPr/>
        </p:nvSpPr>
        <p:spPr>
          <a:xfrm>
            <a:off x="4131422" y="2350516"/>
            <a:ext cx="561677" cy="121648"/>
          </a:xfrm>
          <a:prstGeom prst="borderCallout1">
            <a:avLst>
              <a:gd name="adj1" fmla="val 100332"/>
              <a:gd name="adj2" fmla="val 65154"/>
              <a:gd name="adj3" fmla="val 212343"/>
              <a:gd name="adj4" fmla="val 96996"/>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mj-ea"/>
                <a:ea typeface="+mj-ea"/>
              </a:rPr>
              <a:t>R6.7-R7.6</a:t>
            </a:r>
            <a:endParaRPr kumimoji="1" lang="ja-JP" altLang="en-US" sz="700" dirty="0">
              <a:solidFill>
                <a:schemeClr val="tx1"/>
              </a:solidFill>
              <a:latin typeface="+mj-ea"/>
              <a:ea typeface="+mj-ea"/>
            </a:endParaRPr>
          </a:p>
        </p:txBody>
      </p:sp>
      <p:sp>
        <p:nvSpPr>
          <p:cNvPr id="44" name="吹き出し: 線 43">
            <a:extLst>
              <a:ext uri="{FF2B5EF4-FFF2-40B4-BE49-F238E27FC236}">
                <a16:creationId xmlns:a16="http://schemas.microsoft.com/office/drawing/2014/main" id="{EADBB6F2-BACB-7EC5-B9EC-C36B8A424D92}"/>
              </a:ext>
            </a:extLst>
          </p:cNvPr>
          <p:cNvSpPr/>
          <p:nvPr/>
        </p:nvSpPr>
        <p:spPr>
          <a:xfrm>
            <a:off x="3109963" y="3097095"/>
            <a:ext cx="561677" cy="121648"/>
          </a:xfrm>
          <a:prstGeom prst="borderCallout1">
            <a:avLst>
              <a:gd name="adj1" fmla="val 100332"/>
              <a:gd name="adj2" fmla="val 65154"/>
              <a:gd name="adj3" fmla="val 327183"/>
              <a:gd name="adj4" fmla="val 89082"/>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mj-ea"/>
                <a:ea typeface="+mj-ea"/>
              </a:rPr>
              <a:t>R5.7-R6.6</a:t>
            </a:r>
            <a:endParaRPr kumimoji="1" lang="ja-JP" altLang="en-US" sz="700" dirty="0">
              <a:solidFill>
                <a:schemeClr val="tx1"/>
              </a:solidFill>
              <a:latin typeface="+mj-ea"/>
              <a:ea typeface="+mj-ea"/>
            </a:endParaRPr>
          </a:p>
        </p:txBody>
      </p:sp>
      <p:sp>
        <p:nvSpPr>
          <p:cNvPr id="45" name="吹き出し: 線 44">
            <a:extLst>
              <a:ext uri="{FF2B5EF4-FFF2-40B4-BE49-F238E27FC236}">
                <a16:creationId xmlns:a16="http://schemas.microsoft.com/office/drawing/2014/main" id="{41356921-BEAD-0C09-0B87-E2E9D914183D}"/>
              </a:ext>
            </a:extLst>
          </p:cNvPr>
          <p:cNvSpPr/>
          <p:nvPr/>
        </p:nvSpPr>
        <p:spPr>
          <a:xfrm>
            <a:off x="2464704" y="3243442"/>
            <a:ext cx="561677" cy="121648"/>
          </a:xfrm>
          <a:prstGeom prst="borderCallout1">
            <a:avLst>
              <a:gd name="adj1" fmla="val 100332"/>
              <a:gd name="adj2" fmla="val 65154"/>
              <a:gd name="adj3" fmla="val 263237"/>
              <a:gd name="adj4" fmla="val 85690"/>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mj-ea"/>
                <a:ea typeface="+mj-ea"/>
              </a:rPr>
              <a:t>R4.7-R5.6</a:t>
            </a:r>
            <a:endParaRPr kumimoji="1" lang="ja-JP" altLang="en-US" sz="700" dirty="0">
              <a:solidFill>
                <a:schemeClr val="tx1"/>
              </a:solidFill>
              <a:latin typeface="+mj-ea"/>
              <a:ea typeface="+mj-ea"/>
            </a:endParaRPr>
          </a:p>
        </p:txBody>
      </p:sp>
      <p:sp>
        <p:nvSpPr>
          <p:cNvPr id="7" name="テキスト ボックス 6">
            <a:extLst>
              <a:ext uri="{FF2B5EF4-FFF2-40B4-BE49-F238E27FC236}">
                <a16:creationId xmlns:a16="http://schemas.microsoft.com/office/drawing/2014/main" id="{CFD99615-94EE-5814-7B48-BAE4E0C6C6A5}"/>
              </a:ext>
            </a:extLst>
          </p:cNvPr>
          <p:cNvSpPr txBox="1"/>
          <p:nvPr/>
        </p:nvSpPr>
        <p:spPr bwMode="white">
          <a:xfrm>
            <a:off x="6825608" y="1929594"/>
            <a:ext cx="677813" cy="396000"/>
          </a:xfrm>
          <a:prstGeom prst="rect">
            <a:avLst/>
          </a:prstGeom>
          <a:solidFill>
            <a:schemeClr val="bg1"/>
          </a:solidFill>
        </p:spPr>
        <p:txBody>
          <a:bodyPr wrap="square" rtlCol="0">
            <a:spAutoFit/>
          </a:bodyPr>
          <a:lstStyle/>
          <a:p>
            <a:pPr>
              <a:lnSpc>
                <a:spcPts val="1500"/>
              </a:lnSpc>
            </a:pPr>
            <a:endParaRPr lang="en-US" altLang="ja-JP" sz="900" dirty="0"/>
          </a:p>
          <a:p>
            <a:pPr>
              <a:lnSpc>
                <a:spcPts val="1500"/>
              </a:lnSpc>
            </a:pPr>
            <a:endParaRPr lang="en-US" altLang="ja-JP" sz="800" dirty="0"/>
          </a:p>
        </p:txBody>
      </p:sp>
      <p:grpSp>
        <p:nvGrpSpPr>
          <p:cNvPr id="31" name="グループ化 30">
            <a:extLst>
              <a:ext uri="{FF2B5EF4-FFF2-40B4-BE49-F238E27FC236}">
                <a16:creationId xmlns:a16="http://schemas.microsoft.com/office/drawing/2014/main" id="{80625EB6-23AA-C432-A320-7A75672AD297}"/>
              </a:ext>
            </a:extLst>
          </p:cNvPr>
          <p:cNvGrpSpPr/>
          <p:nvPr/>
        </p:nvGrpSpPr>
        <p:grpSpPr>
          <a:xfrm>
            <a:off x="5237503" y="1022202"/>
            <a:ext cx="2179320" cy="1104289"/>
            <a:chOff x="9957" y="29360"/>
            <a:chExt cx="2179320" cy="1104289"/>
          </a:xfrm>
        </p:grpSpPr>
        <p:sp>
          <p:nvSpPr>
            <p:cNvPr id="32" name="角丸四角形 17">
              <a:extLst>
                <a:ext uri="{FF2B5EF4-FFF2-40B4-BE49-F238E27FC236}">
                  <a16:creationId xmlns:a16="http://schemas.microsoft.com/office/drawing/2014/main" id="{8ADE8F98-E1DB-F889-9EBE-54A882950D20}"/>
                </a:ext>
              </a:extLst>
            </p:cNvPr>
            <p:cNvSpPr/>
            <p:nvPr/>
          </p:nvSpPr>
          <p:spPr>
            <a:xfrm>
              <a:off x="9957" y="29360"/>
              <a:ext cx="2179320" cy="1104289"/>
            </a:xfrm>
            <a:prstGeom prst="roundRect">
              <a:avLst>
                <a:gd name="adj" fmla="val 6482"/>
              </a:avLst>
            </a:prstGeom>
            <a:solidFill>
              <a:srgbClr val="70AD47">
                <a:lumMod val="40000"/>
                <a:lumOff val="60000"/>
              </a:srgbClr>
            </a:solidFill>
            <a:ln w="12700" cap="flat" cmpd="sng" algn="ctr">
              <a:noFill/>
              <a:prstDash val="solid"/>
              <a:miter lim="800000"/>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marL="30480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1800" kern="100" dirty="0">
                  <a:solidFill>
                    <a:srgbClr val="000000"/>
                  </a:solidFill>
                  <a:latin typeface="Century" panose="020F0502020204030204"/>
                  <a:ea typeface="HGP創英角ｺﾞｼｯｸUB" panose="020B0900000000000000" pitchFamily="50" charset="-128"/>
                  <a:cs typeface="Times New Roman" panose="02020603050405020304" pitchFamily="18" charset="0"/>
                </a:rPr>
                <a:t>八百津町</a:t>
              </a:r>
              <a:r>
                <a:rPr kumimoji="0" lang="ja-JP" altLang="en-US" sz="1800" b="0" i="0" u="none" strike="noStrike" kern="100" cap="none" spc="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商工会</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lvl="0" algn="r" defTabSz="914400">
                <a:spcBef>
                  <a:spcPts val="120"/>
                </a:spcBef>
                <a:defRPr/>
              </a:pPr>
              <a:r>
                <a:rPr kumimoji="0" lang="en-US" altLang="ja-JP" sz="650" b="0" i="0" u="none" strike="noStrike" kern="0" cap="none" spc="165" normalizeH="0" baseline="0" noProof="0" dirty="0">
                  <a:ln>
                    <a:noFill/>
                  </a:ln>
                  <a:solidFill>
                    <a:srgbClr val="000000"/>
                  </a:solidFill>
                  <a:effectLst/>
                  <a:uLnTx/>
                  <a:uFillTx/>
                  <a:latin typeface="Bahnschrift SemiBold SemiConden" panose="020B0502040204020203" pitchFamily="34" charset="0"/>
                  <a:ea typeface="HGP創英角ｺﾞｼｯｸUB" panose="020B0900000000000000" pitchFamily="50" charset="-128"/>
                  <a:cs typeface="Times New Roman" panose="02020603050405020304" pitchFamily="18" charset="0"/>
                </a:rPr>
                <a:t>https://www.gifushoko.or.jp/yaotsu/</a:t>
              </a:r>
              <a:r>
                <a:rPr kumimoji="0" lang="ja-JP" alt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ＴＥＬ </a:t>
              </a:r>
              <a:r>
                <a:rPr kumimoji="0" lang="en-US" altLang="ja-JP"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0574-43-0266</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r" defTabSz="914400" rtl="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ＦＡＸ </a:t>
              </a:r>
              <a:r>
                <a:rPr kumimoji="0" lang="en-US" altLang="ja-JP"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0574-43-2448</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pic>
          <p:nvPicPr>
            <p:cNvPr id="33" name="図 32">
              <a:extLst>
                <a:ext uri="{FF2B5EF4-FFF2-40B4-BE49-F238E27FC236}">
                  <a16:creationId xmlns:a16="http://schemas.microsoft.com/office/drawing/2014/main" id="{B9ED61B6-CB8A-9D62-1830-B53F6B0533A1}"/>
                </a:ext>
              </a:extLst>
            </p:cNvPr>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3695" y="183120"/>
              <a:ext cx="283210" cy="283845"/>
            </a:xfrm>
            <a:prstGeom prst="rect">
              <a:avLst/>
            </a:prstGeom>
            <a:noFill/>
            <a:ln>
              <a:noFill/>
            </a:ln>
          </p:spPr>
        </p:pic>
      </p:grpSp>
      <p:sp>
        <p:nvSpPr>
          <p:cNvPr id="8" name="テキスト ボックス 7">
            <a:extLst>
              <a:ext uri="{FF2B5EF4-FFF2-40B4-BE49-F238E27FC236}">
                <a16:creationId xmlns:a16="http://schemas.microsoft.com/office/drawing/2014/main" id="{6D7EE310-63AE-BC8C-1241-BE9CC169FEF1}"/>
              </a:ext>
            </a:extLst>
          </p:cNvPr>
          <p:cNvSpPr txBox="1"/>
          <p:nvPr/>
        </p:nvSpPr>
        <p:spPr bwMode="white">
          <a:xfrm>
            <a:off x="6764627" y="3337594"/>
            <a:ext cx="144000" cy="72000"/>
          </a:xfrm>
          <a:prstGeom prst="rect">
            <a:avLst/>
          </a:prstGeom>
          <a:solidFill>
            <a:schemeClr val="bg1"/>
          </a:solidFill>
        </p:spPr>
        <p:txBody>
          <a:bodyPr wrap="square" rtlCol="0">
            <a:spAutoFit/>
          </a:bodyPr>
          <a:lstStyle/>
          <a:p>
            <a:pPr>
              <a:lnSpc>
                <a:spcPts val="1500"/>
              </a:lnSpc>
            </a:pPr>
            <a:endParaRPr lang="en-US" altLang="ja-JP" sz="1050" dirty="0"/>
          </a:p>
        </p:txBody>
      </p:sp>
      <p:sp>
        <p:nvSpPr>
          <p:cNvPr id="9" name="テキスト ボックス 8">
            <a:extLst>
              <a:ext uri="{FF2B5EF4-FFF2-40B4-BE49-F238E27FC236}">
                <a16:creationId xmlns:a16="http://schemas.microsoft.com/office/drawing/2014/main" id="{F3FBF379-B44C-BEB4-0BCF-E368EAEF179B}"/>
              </a:ext>
            </a:extLst>
          </p:cNvPr>
          <p:cNvSpPr txBox="1"/>
          <p:nvPr/>
        </p:nvSpPr>
        <p:spPr bwMode="white">
          <a:xfrm rot="21091147">
            <a:off x="7129849" y="3316210"/>
            <a:ext cx="72000" cy="72000"/>
          </a:xfrm>
          <a:prstGeom prst="rect">
            <a:avLst/>
          </a:prstGeom>
          <a:solidFill>
            <a:schemeClr val="bg1"/>
          </a:solidFill>
        </p:spPr>
        <p:txBody>
          <a:bodyPr wrap="square" rtlCol="0">
            <a:spAutoFit/>
          </a:bodyPr>
          <a:lstStyle/>
          <a:p>
            <a:pPr>
              <a:lnSpc>
                <a:spcPts val="1500"/>
              </a:lnSpc>
            </a:pPr>
            <a:endParaRPr lang="en-US" altLang="ja-JP" sz="1050" dirty="0"/>
          </a:p>
        </p:txBody>
      </p:sp>
      <p:sp>
        <p:nvSpPr>
          <p:cNvPr id="19" name="テキスト ボックス 18">
            <a:extLst>
              <a:ext uri="{FF2B5EF4-FFF2-40B4-BE49-F238E27FC236}">
                <a16:creationId xmlns:a16="http://schemas.microsoft.com/office/drawing/2014/main" id="{8078DCE0-BD5F-358B-9575-2616B7FBBC1A}"/>
              </a:ext>
            </a:extLst>
          </p:cNvPr>
          <p:cNvSpPr txBox="1"/>
          <p:nvPr/>
        </p:nvSpPr>
        <p:spPr bwMode="gray">
          <a:xfrm>
            <a:off x="2850805" y="4299380"/>
            <a:ext cx="1565303" cy="144000"/>
          </a:xfrm>
          <a:prstGeom prst="rect">
            <a:avLst/>
          </a:prstGeom>
          <a:solidFill>
            <a:schemeClr val="bg1"/>
          </a:solidFill>
        </p:spPr>
        <p:txBody>
          <a:bodyPr wrap="square" rtlCol="0">
            <a:spAutoFit/>
          </a:bodyPr>
          <a:lstStyle/>
          <a:p>
            <a:pPr algn="ctr"/>
            <a:endParaRPr kumimoji="1" lang="ja-JP" altLang="en-US" sz="1600" dirty="0"/>
          </a:p>
        </p:txBody>
      </p:sp>
      <p:sp>
        <p:nvSpPr>
          <p:cNvPr id="12" name="テキスト ボックス 11">
            <a:extLst>
              <a:ext uri="{FF2B5EF4-FFF2-40B4-BE49-F238E27FC236}">
                <a16:creationId xmlns:a16="http://schemas.microsoft.com/office/drawing/2014/main" id="{58DCC79B-C8AF-DB76-3841-D52FEDC58091}"/>
              </a:ext>
            </a:extLst>
          </p:cNvPr>
          <p:cNvSpPr txBox="1"/>
          <p:nvPr/>
        </p:nvSpPr>
        <p:spPr bwMode="gray">
          <a:xfrm>
            <a:off x="2867402" y="4341795"/>
            <a:ext cx="1297645" cy="369332"/>
          </a:xfrm>
          <a:prstGeom prst="rect">
            <a:avLst/>
          </a:prstGeom>
          <a:solidFill>
            <a:schemeClr val="bg1"/>
          </a:solidFill>
          <a:ln>
            <a:noFill/>
          </a:ln>
        </p:spPr>
        <p:txBody>
          <a:bodyPr wrap="square" rtlCol="0">
            <a:spAutoFit/>
          </a:bodyPr>
          <a:lstStyle/>
          <a:p>
            <a:pPr algn="ct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「弁当店」の損益動向</a:t>
            </a: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algn="ctr"/>
            <a:r>
              <a:rPr lang="ja-JP" altLang="en-US" sz="900" dirty="0">
                <a:solidFill>
                  <a:prstClr val="black"/>
                </a:solidFill>
                <a:latin typeface="Calibri"/>
                <a:ea typeface="ＭＳ Ｐゴシック" panose="020B0600070205080204" pitchFamily="50" charset="-128"/>
              </a:rPr>
              <a:t>（</a:t>
            </a:r>
            <a:r>
              <a:rPr lang="en-US" altLang="ja-JP" sz="900" dirty="0">
                <a:solidFill>
                  <a:prstClr val="black"/>
                </a:solidFill>
                <a:latin typeface="Calibri"/>
                <a:ea typeface="ＭＳ Ｐゴシック" panose="020B0600070205080204" pitchFamily="50" charset="-128"/>
              </a:rPr>
              <a:t>2024</a:t>
            </a:r>
            <a:r>
              <a:rPr lang="ja-JP" altLang="en-US" sz="900" dirty="0">
                <a:solidFill>
                  <a:prstClr val="black"/>
                </a:solidFill>
                <a:latin typeface="Calibri"/>
                <a:ea typeface="ＭＳ Ｐゴシック" panose="020B0600070205080204" pitchFamily="50" charset="-128"/>
              </a:rPr>
              <a:t>年度決算）</a:t>
            </a:r>
            <a:endParaRPr kumimoji="1" lang="ja-JP" altLang="en-US" dirty="0"/>
          </a:p>
        </p:txBody>
      </p:sp>
      <p:sp>
        <p:nvSpPr>
          <p:cNvPr id="13" name="テキスト ボックス 12">
            <a:extLst>
              <a:ext uri="{FF2B5EF4-FFF2-40B4-BE49-F238E27FC236}">
                <a16:creationId xmlns:a16="http://schemas.microsoft.com/office/drawing/2014/main" id="{BDC742BC-61C4-EA1E-815E-1D28489F6B86}"/>
              </a:ext>
            </a:extLst>
          </p:cNvPr>
          <p:cNvSpPr txBox="1"/>
          <p:nvPr/>
        </p:nvSpPr>
        <p:spPr bwMode="white">
          <a:xfrm>
            <a:off x="2682870" y="6388447"/>
            <a:ext cx="457122" cy="338554"/>
          </a:xfrm>
          <a:prstGeom prst="rect">
            <a:avLst/>
          </a:prstGeom>
          <a:solidFill>
            <a:schemeClr val="bg1"/>
          </a:solidFill>
        </p:spPr>
        <p:txBody>
          <a:bodyPr wrap="square" rtlCol="0">
            <a:spAutoFit/>
          </a:bodyPr>
          <a:lstStyle/>
          <a:p>
            <a:pPr algn="ctr"/>
            <a:endParaRPr kumimoji="1" lang="ja-JP" altLang="en-US" sz="1600" dirty="0"/>
          </a:p>
        </p:txBody>
      </p:sp>
      <p:sp>
        <p:nvSpPr>
          <p:cNvPr id="14" name="テキスト ボックス 13">
            <a:extLst>
              <a:ext uri="{FF2B5EF4-FFF2-40B4-BE49-F238E27FC236}">
                <a16:creationId xmlns:a16="http://schemas.microsoft.com/office/drawing/2014/main" id="{D3E7093A-5AF1-A0D8-9F2F-AFE9D6654D99}"/>
              </a:ext>
            </a:extLst>
          </p:cNvPr>
          <p:cNvSpPr txBox="1"/>
          <p:nvPr/>
        </p:nvSpPr>
        <p:spPr>
          <a:xfrm>
            <a:off x="2604633" y="6392971"/>
            <a:ext cx="645417" cy="184666"/>
          </a:xfrm>
          <a:prstGeom prst="rect">
            <a:avLst/>
          </a:prstGeom>
          <a:noFill/>
        </p:spPr>
        <p:txBody>
          <a:bodyPr wrap="square" rtlCol="0">
            <a:spAutoFit/>
          </a:bodyPr>
          <a:lstStyle/>
          <a:p>
            <a:pPr algn="ctr"/>
            <a:r>
              <a:rPr kumimoji="1" lang="ja-JP" altLang="en-US" sz="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前年度並み</a:t>
            </a:r>
            <a:endParaRPr kumimoji="1" lang="ja-JP" altLang="en-US" sz="1600" dirty="0"/>
          </a:p>
        </p:txBody>
      </p:sp>
      <p:sp>
        <p:nvSpPr>
          <p:cNvPr id="15" name="テキスト ボックス 14">
            <a:extLst>
              <a:ext uri="{FF2B5EF4-FFF2-40B4-BE49-F238E27FC236}">
                <a16:creationId xmlns:a16="http://schemas.microsoft.com/office/drawing/2014/main" id="{86DFD2EF-42C5-4024-49BD-1F159483B3B2}"/>
              </a:ext>
            </a:extLst>
          </p:cNvPr>
          <p:cNvSpPr txBox="1"/>
          <p:nvPr/>
        </p:nvSpPr>
        <p:spPr bwMode="gray">
          <a:xfrm>
            <a:off x="1370111" y="4543207"/>
            <a:ext cx="645417" cy="180000"/>
          </a:xfrm>
          <a:prstGeom prst="rect">
            <a:avLst/>
          </a:prstGeom>
          <a:solidFill>
            <a:schemeClr val="bg1"/>
          </a:solidFill>
        </p:spPr>
        <p:txBody>
          <a:bodyPr wrap="square" rtlCol="0">
            <a:spAutoFit/>
          </a:bodyPr>
          <a:lstStyle/>
          <a:p>
            <a:pPr algn="ctr"/>
            <a:endParaRPr kumimoji="1" lang="ja-JP" altLang="en-US" sz="1600" dirty="0"/>
          </a:p>
        </p:txBody>
      </p:sp>
      <p:sp>
        <p:nvSpPr>
          <p:cNvPr id="17" name="テキスト ボックス 16">
            <a:extLst>
              <a:ext uri="{FF2B5EF4-FFF2-40B4-BE49-F238E27FC236}">
                <a16:creationId xmlns:a16="http://schemas.microsoft.com/office/drawing/2014/main" id="{ABBD6FD3-701E-5C93-F2C6-E062D07D67CE}"/>
              </a:ext>
            </a:extLst>
          </p:cNvPr>
          <p:cNvSpPr txBox="1"/>
          <p:nvPr/>
        </p:nvSpPr>
        <p:spPr bwMode="gray">
          <a:xfrm>
            <a:off x="740214" y="4345378"/>
            <a:ext cx="1565303" cy="144000"/>
          </a:xfrm>
          <a:prstGeom prst="rect">
            <a:avLst/>
          </a:prstGeom>
          <a:solidFill>
            <a:schemeClr val="bg1"/>
          </a:solidFill>
        </p:spPr>
        <p:txBody>
          <a:bodyPr wrap="square" rtlCol="0">
            <a:spAutoFit/>
          </a:bodyPr>
          <a:lstStyle/>
          <a:p>
            <a:pPr algn="ctr"/>
            <a:endParaRPr kumimoji="1" lang="ja-JP" altLang="en-US" sz="1600" dirty="0"/>
          </a:p>
        </p:txBody>
      </p:sp>
      <p:sp>
        <p:nvSpPr>
          <p:cNvPr id="11" name="テキスト ボックス 10">
            <a:extLst>
              <a:ext uri="{FF2B5EF4-FFF2-40B4-BE49-F238E27FC236}">
                <a16:creationId xmlns:a16="http://schemas.microsoft.com/office/drawing/2014/main" id="{D471AFA8-B2D7-E5CD-7F7D-D306CAC2009B}"/>
              </a:ext>
            </a:extLst>
          </p:cNvPr>
          <p:cNvSpPr txBox="1"/>
          <p:nvPr/>
        </p:nvSpPr>
        <p:spPr bwMode="gray">
          <a:xfrm>
            <a:off x="689501" y="4373198"/>
            <a:ext cx="1565303" cy="230832"/>
          </a:xfrm>
          <a:prstGeom prst="rect">
            <a:avLst/>
          </a:prstGeom>
          <a:solidFill>
            <a:schemeClr val="bg1"/>
          </a:solidFill>
          <a:ln>
            <a:noFill/>
          </a:ln>
        </p:spPr>
        <p:txBody>
          <a:bodyPr wrap="square" rtlCol="0">
            <a:spAutoFit/>
          </a:bodyPr>
          <a:lstStyle/>
          <a:p>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「弁当店」の倒産件数　推移</a:t>
            </a:r>
            <a:endParaRPr kumimoji="1" lang="ja-JP" altLang="en-US" dirty="0"/>
          </a:p>
        </p:txBody>
      </p:sp>
    </p:spTree>
    <p:extLst>
      <p:ext uri="{BB962C8B-B14F-4D97-AF65-F5344CB8AC3E}">
        <p14:creationId xmlns:p14="http://schemas.microsoft.com/office/powerpoint/2010/main" val="116177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67772BE-E7DD-3E30-CD50-807184AC42FE}"/>
              </a:ext>
            </a:extLst>
          </p:cNvPr>
          <p:cNvSpPr/>
          <p:nvPr/>
        </p:nvSpPr>
        <p:spPr>
          <a:xfrm>
            <a:off x="256346" y="3052296"/>
            <a:ext cx="7124685" cy="2233429"/>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marL="0" marR="0" lvl="0" indent="0" algn="just" defTabSz="1043056" rtl="0" eaLnBrk="1" fontAlgn="auto" latinLnBrk="0" hangingPunct="1">
              <a:lnSpc>
                <a:spcPts val="1600"/>
              </a:lnSpc>
              <a:spcBef>
                <a:spcPts val="0"/>
              </a:spcBef>
              <a:spcAft>
                <a:spcPts val="0"/>
              </a:spcAft>
              <a:buClrTx/>
              <a:buSzTx/>
              <a:buFontTx/>
              <a:buNone/>
              <a:tabLst/>
              <a:defRPr/>
            </a:pPr>
            <a:r>
              <a:rPr kumimoji="1" lang="en-US" sz="1050" b="0" i="0" u="none" strike="noStrike" kern="100" cap="none" spc="0" normalizeH="0" baseline="0" noProof="0">
                <a:ln>
                  <a:noFill/>
                </a:ln>
                <a:solidFill>
                  <a:srgbClr val="000000"/>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 </a:t>
            </a:r>
            <a:endParaRPr kumimoji="1" lang="ja-JP" altLang="en-US" sz="1200" b="0" i="0" u="none" strike="noStrike" kern="100" cap="none" spc="0" normalizeH="0" baseline="0" noProof="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100945B-D99B-750D-6DFA-9EA9BC0DB6CE}"/>
              </a:ext>
            </a:extLst>
          </p:cNvPr>
          <p:cNvSpPr/>
          <p:nvPr/>
        </p:nvSpPr>
        <p:spPr>
          <a:xfrm>
            <a:off x="3861934" y="5649793"/>
            <a:ext cx="3519097" cy="468934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1" lang="en-US" sz="1050" b="0" i="0" u="none" strike="noStrike" kern="100" cap="none" spc="0" normalizeH="0" baseline="0" noProof="0">
                <a:ln>
                  <a:noFill/>
                </a:ln>
                <a:solidFill>
                  <a:srgbClr val="000000"/>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 </a:t>
            </a:r>
            <a:endParaRPr kumimoji="1" lang="ja-JP" altLang="en-US" sz="1200" b="0" i="0" u="none" strike="noStrike" kern="100" cap="none" spc="0" normalizeH="0" baseline="0" noProof="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A98373C6-1287-379D-1974-B69FF6BAB090}"/>
              </a:ext>
            </a:extLst>
          </p:cNvPr>
          <p:cNvSpPr/>
          <p:nvPr/>
        </p:nvSpPr>
        <p:spPr>
          <a:xfrm>
            <a:off x="280021" y="5649798"/>
            <a:ext cx="3468154" cy="468934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1" lang="en-US" sz="1050" b="0" i="0" u="none" strike="noStrike" kern="100" cap="none" spc="0" normalizeH="0" baseline="0" noProof="0">
                <a:ln>
                  <a:noFill/>
                </a:ln>
                <a:solidFill>
                  <a:srgbClr val="000000"/>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 </a:t>
            </a:r>
            <a:endParaRPr kumimoji="1" lang="ja-JP" altLang="en-US" sz="1200" b="0" i="0" u="none" strike="noStrike" kern="100" cap="none" spc="0" normalizeH="0" baseline="0" noProof="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Rectangle 5">
            <a:extLst>
              <a:ext uri="{FF2B5EF4-FFF2-40B4-BE49-F238E27FC236}">
                <a16:creationId xmlns:a16="http://schemas.microsoft.com/office/drawing/2014/main" id="{90251AED-3D79-3C87-7B59-6F44F977816D}"/>
              </a:ext>
            </a:extLst>
          </p:cNvPr>
          <p:cNvSpPr>
            <a:spLocks noChangeArrowheads="1"/>
          </p:cNvSpPr>
          <p:nvPr/>
        </p:nvSpPr>
        <p:spPr bwMode="auto">
          <a:xfrm>
            <a:off x="280021" y="5339491"/>
            <a:ext cx="70373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30575"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330575"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330575"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330575"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330575"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330575"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330575"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330575"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3305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330575" algn="l"/>
              </a:tabLst>
              <a:defRPr/>
            </a:pPr>
            <a:r>
              <a:rPr kumimoji="0" lang="ja-JP" altLang="en-US" sz="1200" b="1" i="1" u="none" strike="noStrike" kern="12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▸事業所規模別　平均賃金の推移	　  ▸ハローワーク別　有効求人倍率の推移</a:t>
            </a:r>
            <a:endParaRPr kumimoji="0" lang="ja-JP" altLang="en-US" sz="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5" name="Rectangle 9">
            <a:extLst>
              <a:ext uri="{FF2B5EF4-FFF2-40B4-BE49-F238E27FC236}">
                <a16:creationId xmlns:a16="http://schemas.microsoft.com/office/drawing/2014/main" id="{A5A778ED-D79A-189B-E666-A1E95AA5233E}"/>
              </a:ext>
            </a:extLst>
          </p:cNvPr>
          <p:cNvSpPr>
            <a:spLocks noChangeArrowheads="1"/>
          </p:cNvSpPr>
          <p:nvPr/>
        </p:nvSpPr>
        <p:spPr bwMode="auto">
          <a:xfrm>
            <a:off x="0" y="457200"/>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6" name="Rectangle 11">
            <a:extLst>
              <a:ext uri="{FF2B5EF4-FFF2-40B4-BE49-F238E27FC236}">
                <a16:creationId xmlns:a16="http://schemas.microsoft.com/office/drawing/2014/main" id="{DA5E77E5-71E4-6153-DDA7-1A4104D89074}"/>
              </a:ext>
            </a:extLst>
          </p:cNvPr>
          <p:cNvSpPr>
            <a:spLocks noChangeArrowheads="1"/>
          </p:cNvSpPr>
          <p:nvPr/>
        </p:nvSpPr>
        <p:spPr bwMode="auto">
          <a:xfrm>
            <a:off x="0" y="5210175"/>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ja-JP" sz="12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CD84DF28-798E-B75A-D9B8-A67D2F872373}"/>
              </a:ext>
            </a:extLst>
          </p:cNvPr>
          <p:cNvSpPr txBox="1"/>
          <p:nvPr/>
        </p:nvSpPr>
        <p:spPr>
          <a:xfrm>
            <a:off x="280022" y="267489"/>
            <a:ext cx="7101009" cy="268535"/>
          </a:xfrm>
          <a:prstGeom prst="rect">
            <a:avLst/>
          </a:prstGeom>
          <a:noFill/>
        </p:spPr>
        <p:txBody>
          <a:bodyPr wrap="square">
            <a:spAutoFit/>
          </a:bodyPr>
          <a:lstStyle/>
          <a:p>
            <a:pPr marL="0" marR="0" lvl="0" indent="0" algn="just" defTabSz="1043056" rtl="0" eaLnBrk="1" fontAlgn="auto" latinLnBrk="0" hangingPunct="1">
              <a:lnSpc>
                <a:spcPts val="1500"/>
              </a:lnSpc>
              <a:spcBef>
                <a:spcPts val="600"/>
              </a:spcBef>
              <a:spcAft>
                <a:spcPts val="0"/>
              </a:spcAft>
              <a:buClrTx/>
              <a:buSzTx/>
              <a:buFontTx/>
              <a:buNone/>
              <a:tabLst/>
              <a:defRPr/>
            </a:pPr>
            <a:r>
              <a:rPr kumimoji="1" lang="en-US" altLang="ja-JP"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a:t>
            </a:r>
            <a:r>
              <a:rPr kumimoji="1" lang="ja-JP" altLang="en-US"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岐阜県内の消費動向</a:t>
            </a:r>
            <a:r>
              <a:rPr kumimoji="0" lang="ja-JP" altLang="en-US" sz="1200" b="1" i="1" u="none" strike="noStrike" kern="12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1" lang="ja-JP"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81CCE5F8-0923-D293-2A98-C3E142555C47}"/>
              </a:ext>
            </a:extLst>
          </p:cNvPr>
          <p:cNvSpPr/>
          <p:nvPr/>
        </p:nvSpPr>
        <p:spPr>
          <a:xfrm>
            <a:off x="280021" y="519505"/>
            <a:ext cx="7101010" cy="2192247"/>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marL="0" marR="3508375" lvl="0" indent="0" algn="just" defTabSz="1043056" rtl="0" eaLnBrk="1" fontAlgn="auto" latinLnBrk="0" hangingPunct="1">
              <a:lnSpc>
                <a:spcPts val="1600"/>
              </a:lnSpc>
              <a:spcBef>
                <a:spcPts val="0"/>
              </a:spcBef>
              <a:spcAft>
                <a:spcPts val="0"/>
              </a:spcAft>
              <a:buClrTx/>
              <a:buSzTx/>
              <a:buFontTx/>
              <a:buNone/>
              <a:tabLst/>
              <a:defRPr/>
            </a:pPr>
            <a:r>
              <a:rPr kumimoji="1" lang="en-US" sz="1050" b="0" i="0" u="none" strike="noStrike" kern="100" cap="none" spc="0" normalizeH="0" baseline="0" noProof="0" dirty="0">
                <a:ln>
                  <a:noFill/>
                </a:ln>
                <a:solidFill>
                  <a:srgbClr val="000000"/>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 </a:t>
            </a:r>
            <a:endParaRPr kumimoji="1" lang="ja-JP" altLang="en-US" sz="12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054CC8F1-514F-0F71-0B24-C99BBED1E4BB}"/>
              </a:ext>
            </a:extLst>
          </p:cNvPr>
          <p:cNvSpPr txBox="1"/>
          <p:nvPr/>
        </p:nvSpPr>
        <p:spPr>
          <a:xfrm>
            <a:off x="256346" y="2783761"/>
            <a:ext cx="7101009" cy="268535"/>
          </a:xfrm>
          <a:prstGeom prst="rect">
            <a:avLst/>
          </a:prstGeom>
          <a:noFill/>
        </p:spPr>
        <p:txBody>
          <a:bodyPr wrap="square">
            <a:spAutoFit/>
          </a:bodyPr>
          <a:lstStyle/>
          <a:p>
            <a:pPr marL="0" marR="0" lvl="0" indent="0" algn="just" defTabSz="1043056" rtl="0" eaLnBrk="1" fontAlgn="auto" latinLnBrk="0" hangingPunct="1">
              <a:lnSpc>
                <a:spcPts val="1500"/>
              </a:lnSpc>
              <a:spcBef>
                <a:spcPts val="600"/>
              </a:spcBef>
              <a:spcAft>
                <a:spcPts val="0"/>
              </a:spcAft>
              <a:buClrTx/>
              <a:buSzTx/>
              <a:buFontTx/>
              <a:buNone/>
              <a:tabLst/>
              <a:defRPr/>
            </a:pPr>
            <a:r>
              <a:rPr kumimoji="1" lang="en-US" altLang="ja-JP"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a:t>
            </a:r>
            <a:r>
              <a:rPr kumimoji="1" lang="ja-JP" altLang="en-US"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地域別景況予報　</a:t>
            </a:r>
            <a:r>
              <a:rPr kumimoji="1" lang="en-US" altLang="ja-JP"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2025</a:t>
            </a:r>
            <a:r>
              <a:rPr kumimoji="1" lang="ja-JP" altLang="en-US"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6</a:t>
            </a:r>
            <a:r>
              <a:rPr kumimoji="1" lang="ja-JP" altLang="en-US" sz="1200" b="1" i="1" u="none" strike="noStrike" kern="1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月期</a:t>
            </a:r>
            <a:r>
              <a:rPr kumimoji="0" lang="ja-JP" altLang="en-US" sz="1200" b="1" i="1" u="none" strike="noStrike" kern="1200" cap="none" spc="0" normalizeH="0" baseline="0" noProof="0" dirty="0">
                <a:ln>
                  <a:noFill/>
                </a:ln>
                <a:solidFill>
                  <a:srgbClr val="0070C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1" lang="ja-JP"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DADDC114-B7DE-E821-9A75-B395A4B7CA62}"/>
              </a:ext>
            </a:extLst>
          </p:cNvPr>
          <p:cNvSpPr txBox="1"/>
          <p:nvPr/>
        </p:nvSpPr>
        <p:spPr>
          <a:xfrm>
            <a:off x="352189" y="8371262"/>
            <a:ext cx="3350017" cy="1846659"/>
          </a:xfrm>
          <a:prstGeom prst="rect">
            <a:avLst/>
          </a:prstGeom>
          <a:noFill/>
        </p:spPr>
        <p:txBody>
          <a:bodyPr wrap="square">
            <a:spAutoFit/>
          </a:bodyPr>
          <a:lstStyle/>
          <a:p>
            <a:r>
              <a:rPr lang="ja-JP" altLang="en-US" sz="1000" dirty="0">
                <a:latin typeface="ＭＳ ゴシック" panose="020B0609070205080204" pitchFamily="49" charset="-128"/>
                <a:ea typeface="ＭＳ ゴシック" panose="020B0609070205080204" pitchFamily="49" charset="-128"/>
              </a:rPr>
              <a:t>　岐阜県内の事業所で支払われる現金給与総額（賞与等も含む）は、従業員</a:t>
            </a:r>
            <a:r>
              <a:rPr lang="en-US" altLang="ja-JP" sz="1000" dirty="0">
                <a:latin typeface="ＭＳ ゴシック" panose="020B0609070205080204" pitchFamily="49" charset="-128"/>
                <a:ea typeface="ＭＳ ゴシック" panose="020B0609070205080204" pitchFamily="49" charset="-128"/>
              </a:rPr>
              <a:t>5</a:t>
            </a:r>
            <a:r>
              <a:rPr lang="ja-JP" altLang="en-US" sz="1000" dirty="0">
                <a:latin typeface="ＭＳ ゴシック" panose="020B0609070205080204" pitchFamily="49" charset="-128"/>
                <a:ea typeface="ＭＳ ゴシック" panose="020B0609070205080204" pitchFamily="49" charset="-128"/>
              </a:rPr>
              <a:t>人以上及び従業員</a:t>
            </a:r>
            <a:r>
              <a:rPr lang="en-US" altLang="ja-JP" sz="1000" dirty="0">
                <a:latin typeface="ＭＳ ゴシック" panose="020B0609070205080204" pitchFamily="49" charset="-128"/>
                <a:ea typeface="ＭＳ ゴシック" panose="020B0609070205080204" pitchFamily="49" charset="-128"/>
              </a:rPr>
              <a:t>30</a:t>
            </a:r>
            <a:r>
              <a:rPr lang="ja-JP" altLang="en-US" sz="1000" dirty="0">
                <a:latin typeface="ＭＳ ゴシック" panose="020B0609070205080204" pitchFamily="49" charset="-128"/>
                <a:ea typeface="ＭＳ ゴシック" panose="020B0609070205080204" pitchFamily="49" charset="-128"/>
              </a:rPr>
              <a:t>人以上の事業者ともに、令和</a:t>
            </a:r>
            <a:r>
              <a:rPr lang="en-US" altLang="ja-JP" sz="1000" dirty="0">
                <a:latin typeface="ＭＳ ゴシック" panose="020B0609070205080204" pitchFamily="49" charset="-128"/>
                <a:ea typeface="ＭＳ ゴシック" panose="020B0609070205080204" pitchFamily="49" charset="-128"/>
              </a:rPr>
              <a:t>7</a:t>
            </a:r>
            <a:r>
              <a:rPr lang="ja-JP" altLang="en-US" sz="1000" dirty="0">
                <a:latin typeface="ＭＳ ゴシック" panose="020B0609070205080204" pitchFamily="49" charset="-128"/>
                <a:ea typeface="ＭＳ ゴシック" panose="020B0609070205080204" pitchFamily="49" charset="-128"/>
              </a:rPr>
              <a:t>年</a:t>
            </a:r>
            <a:r>
              <a:rPr lang="en-US" altLang="ja-JP" sz="1000" dirty="0">
                <a:latin typeface="ＭＳ ゴシック" panose="020B0609070205080204" pitchFamily="49" charset="-128"/>
                <a:ea typeface="ＭＳ ゴシック" panose="020B0609070205080204" pitchFamily="49" charset="-128"/>
              </a:rPr>
              <a:t>4</a:t>
            </a:r>
            <a:r>
              <a:rPr lang="ja-JP" altLang="en-US" sz="1000" dirty="0">
                <a:latin typeface="ＭＳ ゴシック" panose="020B0609070205080204" pitchFamily="49" charset="-128"/>
                <a:ea typeface="ＭＳ ゴシック" panose="020B0609070205080204" pitchFamily="49" charset="-128"/>
              </a:rPr>
              <a:t>月に</a:t>
            </a:r>
            <a:r>
              <a:rPr lang="en-US" altLang="ja-JP" sz="1000" dirty="0">
                <a:latin typeface="ＭＳ ゴシック" panose="020B0609070205080204" pitchFamily="49" charset="-128"/>
                <a:ea typeface="ＭＳ ゴシック" panose="020B0609070205080204" pitchFamily="49" charset="-128"/>
              </a:rPr>
              <a:t>9</a:t>
            </a:r>
            <a:r>
              <a:rPr lang="ja-JP" altLang="en-US" sz="1000" dirty="0">
                <a:latin typeface="ＭＳ ゴシック" panose="020B0609070205080204" pitchFamily="49" charset="-128"/>
                <a:ea typeface="ＭＳ ゴシック" panose="020B0609070205080204" pitchFamily="49" charset="-128"/>
              </a:rPr>
              <a:t>ヶ月ぶりに前年同月を下回りました。業種別の前年同月比では、電気・ガス・熱供給・水道業や教育、学習支援業が大きく上昇したのに対し、建設業や運輸業、生活関連サービス業などは下回る結果となりました。なお令和</a:t>
            </a:r>
            <a:r>
              <a:rPr lang="en-US" altLang="ja-JP" sz="1000" dirty="0">
                <a:latin typeface="ＭＳ ゴシック" panose="020B0609070205080204" pitchFamily="49" charset="-128"/>
                <a:ea typeface="ＭＳ ゴシック" panose="020B0609070205080204" pitchFamily="49" charset="-128"/>
              </a:rPr>
              <a:t>7</a:t>
            </a:r>
            <a:r>
              <a:rPr lang="ja-JP" altLang="en-US" sz="1000" dirty="0">
                <a:latin typeface="ＭＳ ゴシック" panose="020B0609070205080204" pitchFamily="49" charset="-128"/>
                <a:ea typeface="ＭＳ ゴシック" panose="020B0609070205080204" pitchFamily="49" charset="-128"/>
              </a:rPr>
              <a:t>年</a:t>
            </a:r>
            <a:r>
              <a:rPr lang="en-US" altLang="ja-JP" sz="1000" dirty="0">
                <a:latin typeface="ＭＳ ゴシック" panose="020B0609070205080204" pitchFamily="49" charset="-128"/>
                <a:ea typeface="ＭＳ ゴシック" panose="020B0609070205080204" pitchFamily="49" charset="-128"/>
              </a:rPr>
              <a:t>4</a:t>
            </a:r>
            <a:r>
              <a:rPr lang="ja-JP" altLang="en-US" sz="1000" dirty="0">
                <a:latin typeface="ＭＳ ゴシック" panose="020B0609070205080204" pitchFamily="49" charset="-128"/>
                <a:ea typeface="ＭＳ ゴシック" panose="020B0609070205080204" pitchFamily="49" charset="-128"/>
              </a:rPr>
              <a:t>月データで現金給与総額は、従業員</a:t>
            </a:r>
            <a:r>
              <a:rPr lang="en-US" altLang="ja-JP" sz="1000" dirty="0">
                <a:latin typeface="ＭＳ ゴシック" panose="020B0609070205080204" pitchFamily="49" charset="-128"/>
                <a:ea typeface="ＭＳ ゴシック" panose="020B0609070205080204" pitchFamily="49" charset="-128"/>
              </a:rPr>
              <a:t>5</a:t>
            </a:r>
            <a:r>
              <a:rPr lang="ja-JP" altLang="en-US" sz="1000" dirty="0">
                <a:latin typeface="ＭＳ ゴシック" panose="020B0609070205080204" pitchFamily="49" charset="-128"/>
                <a:ea typeface="ＭＳ ゴシック" panose="020B0609070205080204" pitchFamily="49" charset="-128"/>
              </a:rPr>
              <a:t>人以上で</a:t>
            </a:r>
            <a:r>
              <a:rPr lang="en-US" altLang="ja-JP" sz="1000" dirty="0">
                <a:latin typeface="ＭＳ ゴシック" panose="020B0609070205080204" pitchFamily="49" charset="-128"/>
                <a:ea typeface="ＭＳ ゴシック" panose="020B0609070205080204" pitchFamily="49" charset="-128"/>
              </a:rPr>
              <a:t>257,298</a:t>
            </a:r>
            <a:r>
              <a:rPr lang="ja-JP" altLang="en-US" sz="1000" dirty="0">
                <a:latin typeface="ＭＳ ゴシック" panose="020B0609070205080204" pitchFamily="49" charset="-128"/>
                <a:ea typeface="ＭＳ ゴシック" panose="020B0609070205080204" pitchFamily="49" charset="-128"/>
              </a:rPr>
              <a:t>円、従業員</a:t>
            </a:r>
            <a:r>
              <a:rPr lang="en-US" altLang="ja-JP" sz="1000" dirty="0">
                <a:latin typeface="ＭＳ ゴシック" panose="020B0609070205080204" pitchFamily="49" charset="-128"/>
                <a:ea typeface="ＭＳ ゴシック" panose="020B0609070205080204" pitchFamily="49" charset="-128"/>
              </a:rPr>
              <a:t>30</a:t>
            </a:r>
            <a:r>
              <a:rPr lang="ja-JP" altLang="en-US" sz="1000" dirty="0">
                <a:latin typeface="ＭＳ ゴシック" panose="020B0609070205080204" pitchFamily="49" charset="-128"/>
                <a:ea typeface="ＭＳ ゴシック" panose="020B0609070205080204" pitchFamily="49" charset="-128"/>
              </a:rPr>
              <a:t>人以上では</a:t>
            </a:r>
            <a:r>
              <a:rPr lang="en-US" altLang="ja-JP" sz="1000" dirty="0">
                <a:latin typeface="ＭＳ ゴシック" panose="020B0609070205080204" pitchFamily="49" charset="-128"/>
                <a:ea typeface="ＭＳ ゴシック" panose="020B0609070205080204" pitchFamily="49" charset="-128"/>
              </a:rPr>
              <a:t>290,160</a:t>
            </a:r>
            <a:r>
              <a:rPr lang="ja-JP" altLang="en-US" sz="1000" dirty="0">
                <a:latin typeface="ＭＳ ゴシック" panose="020B0609070205080204" pitchFamily="49" charset="-128"/>
                <a:ea typeface="ＭＳ ゴシック" panose="020B0609070205080204" pitchFamily="49" charset="-128"/>
              </a:rPr>
              <a:t>円となっています。</a:t>
            </a:r>
            <a:endParaRPr lang="en-US" altLang="ja-JP" sz="10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000" dirty="0">
                <a:latin typeface="ＭＳ ゴシック" panose="020B0609070205080204" pitchFamily="49" charset="-128"/>
                <a:ea typeface="ＭＳ ゴシック" panose="020B0609070205080204" pitchFamily="49" charset="-128"/>
              </a:rPr>
              <a:t>［出典：岐阜県統計情報　毎月勤労統計調査］</a:t>
            </a:r>
          </a:p>
        </p:txBody>
      </p:sp>
      <p:graphicFrame>
        <p:nvGraphicFramePr>
          <p:cNvPr id="4" name="グラフ 3">
            <a:extLst>
              <a:ext uri="{FF2B5EF4-FFF2-40B4-BE49-F238E27FC236}">
                <a16:creationId xmlns:a16="http://schemas.microsoft.com/office/drawing/2014/main" id="{A1994B4D-C4A4-BF0B-9DDD-F186662280B2}"/>
              </a:ext>
            </a:extLst>
          </p:cNvPr>
          <p:cNvGraphicFramePr>
            <a:graphicFrameLocks/>
          </p:cNvGraphicFramePr>
          <p:nvPr>
            <p:extLst>
              <p:ext uri="{D42A27DB-BD31-4B8C-83A1-F6EECF244321}">
                <p14:modId xmlns:p14="http://schemas.microsoft.com/office/powerpoint/2010/main" val="2336600026"/>
              </p:ext>
            </p:extLst>
          </p:nvPr>
        </p:nvGraphicFramePr>
        <p:xfrm>
          <a:off x="307286" y="5881275"/>
          <a:ext cx="3383280" cy="21793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a:extLst>
              <a:ext uri="{FF2B5EF4-FFF2-40B4-BE49-F238E27FC236}">
                <a16:creationId xmlns:a16="http://schemas.microsoft.com/office/drawing/2014/main" id="{996F4E12-9FB9-5CB6-2609-2A1484D23561}"/>
              </a:ext>
            </a:extLst>
          </p:cNvPr>
          <p:cNvGraphicFramePr>
            <a:graphicFrameLocks/>
          </p:cNvGraphicFramePr>
          <p:nvPr>
            <p:extLst>
              <p:ext uri="{D42A27DB-BD31-4B8C-83A1-F6EECF244321}">
                <p14:modId xmlns:p14="http://schemas.microsoft.com/office/powerpoint/2010/main" val="1667176840"/>
              </p:ext>
            </p:extLst>
          </p:nvPr>
        </p:nvGraphicFramePr>
        <p:xfrm>
          <a:off x="3921010" y="5983332"/>
          <a:ext cx="3573780" cy="2089287"/>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a:extLst>
              <a:ext uri="{FF2B5EF4-FFF2-40B4-BE49-F238E27FC236}">
                <a16:creationId xmlns:a16="http://schemas.microsoft.com/office/drawing/2014/main" id="{17FBCAB8-DF9F-37E3-3559-59779491B094}"/>
              </a:ext>
            </a:extLst>
          </p:cNvPr>
          <p:cNvSpPr txBox="1"/>
          <p:nvPr/>
        </p:nvSpPr>
        <p:spPr>
          <a:xfrm>
            <a:off x="3847988" y="8371262"/>
            <a:ext cx="3519097" cy="1785104"/>
          </a:xfrm>
          <a:prstGeom prst="rect">
            <a:avLst/>
          </a:prstGeom>
          <a:noFill/>
        </p:spPr>
        <p:txBody>
          <a:bodyPr wrap="square">
            <a:spAutoFit/>
          </a:bodyPr>
          <a:lstStyle/>
          <a:p>
            <a:r>
              <a:rPr lang="ja-JP" altLang="en-US" sz="1000" dirty="0">
                <a:latin typeface="ＭＳ ゴシック" panose="020B0609070205080204" pitchFamily="49" charset="-128"/>
                <a:ea typeface="ＭＳ ゴシック" panose="020B0609070205080204" pitchFamily="49" charset="-128"/>
              </a:rPr>
              <a:t>　ここ数か月の岐阜県内の有効求人倍率は全体的に減少傾向でしたが、</a:t>
            </a:r>
            <a:r>
              <a:rPr lang="en-US" altLang="ja-JP" sz="1000" dirty="0">
                <a:latin typeface="ＭＳ ゴシック" panose="020B0609070205080204" pitchFamily="49" charset="-128"/>
                <a:ea typeface="ＭＳ ゴシック" panose="020B0609070205080204" pitchFamily="49" charset="-128"/>
              </a:rPr>
              <a:t>5</a:t>
            </a:r>
            <a:r>
              <a:rPr lang="ja-JP" altLang="en-US" sz="1000" dirty="0">
                <a:latin typeface="ＭＳ ゴシック" panose="020B0609070205080204" pitchFamily="49" charset="-128"/>
                <a:ea typeface="ＭＳ ゴシック" panose="020B0609070205080204" pitchFamily="49" charset="-128"/>
              </a:rPr>
              <a:t>月は前月から横ばいとなり全国順位は第</a:t>
            </a:r>
            <a:r>
              <a:rPr lang="en-US" altLang="ja-JP" sz="1000" dirty="0">
                <a:latin typeface="ＭＳ ゴシック" panose="020B0609070205080204" pitchFamily="49" charset="-128"/>
                <a:ea typeface="ＭＳ ゴシック" panose="020B0609070205080204" pitchFamily="49" charset="-128"/>
              </a:rPr>
              <a:t>9</a:t>
            </a:r>
            <a:r>
              <a:rPr lang="ja-JP" altLang="en-US" sz="1000" dirty="0">
                <a:latin typeface="ＭＳ ゴシック" panose="020B0609070205080204" pitchFamily="49" charset="-128"/>
                <a:ea typeface="ＭＳ ゴシック" panose="020B0609070205080204" pitchFamily="49" charset="-128"/>
              </a:rPr>
              <a:t>位となっています。岐阜県内の雇用情勢は求人が求職を上回って推移しているものの、引き続き、物価上昇等が雇用に与える影響に注意する必要があります。（岐阜労働局）</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業種別では建設業・保安・介護の求人倍率が特に高く、地域別では中津川と恵那は昨年同月比で有効求人倍率は増加しましたが、その他地域における昨年同月比では、減少で推移しています。</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［出典：岐阜労働局職業安定部］</a:t>
            </a:r>
            <a:endParaRPr lang="en-US" altLang="ja-JP" sz="1000" dirty="0">
              <a:latin typeface="ＭＳ ゴシック" panose="020B0609070205080204" pitchFamily="49" charset="-128"/>
              <a:ea typeface="ＭＳ ゴシック" panose="020B0609070205080204" pitchFamily="49" charset="-128"/>
            </a:endParaRPr>
          </a:p>
        </p:txBody>
      </p:sp>
      <p:graphicFrame>
        <p:nvGraphicFramePr>
          <p:cNvPr id="8" name="グラフ 7">
            <a:extLst>
              <a:ext uri="{FF2B5EF4-FFF2-40B4-BE49-F238E27FC236}">
                <a16:creationId xmlns:a16="http://schemas.microsoft.com/office/drawing/2014/main" id="{5434CCED-9A11-3F2A-C31A-85C9B176B545}"/>
              </a:ext>
            </a:extLst>
          </p:cNvPr>
          <p:cNvGraphicFramePr>
            <a:graphicFrameLocks/>
          </p:cNvGraphicFramePr>
          <p:nvPr>
            <p:extLst>
              <p:ext uri="{D42A27DB-BD31-4B8C-83A1-F6EECF244321}">
                <p14:modId xmlns:p14="http://schemas.microsoft.com/office/powerpoint/2010/main" val="1791588921"/>
              </p:ext>
            </p:extLst>
          </p:nvPr>
        </p:nvGraphicFramePr>
        <p:xfrm>
          <a:off x="3564607" y="573555"/>
          <a:ext cx="3702666" cy="1911856"/>
        </p:xfrm>
        <a:graphic>
          <a:graphicData uri="http://schemas.openxmlformats.org/drawingml/2006/chart">
            <c:chart xmlns:c="http://schemas.openxmlformats.org/drawingml/2006/chart" xmlns:r="http://schemas.openxmlformats.org/officeDocument/2006/relationships" r:id="rId4"/>
          </a:graphicData>
        </a:graphic>
      </p:graphicFrame>
      <p:sp>
        <p:nvSpPr>
          <p:cNvPr id="12" name="テキスト ボックス 11">
            <a:extLst>
              <a:ext uri="{FF2B5EF4-FFF2-40B4-BE49-F238E27FC236}">
                <a16:creationId xmlns:a16="http://schemas.microsoft.com/office/drawing/2014/main" id="{6827B288-E245-EE26-4122-733665A8450C}"/>
              </a:ext>
            </a:extLst>
          </p:cNvPr>
          <p:cNvSpPr txBox="1"/>
          <p:nvPr/>
        </p:nvSpPr>
        <p:spPr>
          <a:xfrm>
            <a:off x="356106" y="603426"/>
            <a:ext cx="3094098" cy="2043560"/>
          </a:xfrm>
          <a:prstGeom prst="rect">
            <a:avLst/>
          </a:prstGeom>
          <a:noFill/>
        </p:spPr>
        <p:txBody>
          <a:bodyPr wrap="square" lIns="0" tIns="0" rIns="0" bIns="0" rtlCol="0">
            <a:noAutofit/>
          </a:bodyPr>
          <a:lstStyle/>
          <a:p>
            <a:r>
              <a:rPr lang="ja-JP" altLang="en-US" sz="1200" dirty="0"/>
              <a:t>　岐阜県と全国の消費動向を比較すると、全国では横ばい</a:t>
            </a:r>
            <a:r>
              <a:rPr lang="en-US" altLang="ja-JP" sz="1200" dirty="0"/>
              <a:t>〜</a:t>
            </a:r>
            <a:r>
              <a:rPr lang="ja-JP" altLang="en-US" sz="1200" dirty="0"/>
              <a:t>緩増傾向にあります。県内では同期間、気候の季節変動により季節商品への支出回復が見られたものの、地域経済の落ち込みや物価上昇の影響から、同様に伸び率は小さく、緩やかな上昇にとどまる傾向が続いています。令和７年８月以降、全国では物価上昇圧力は残るものの、賃上げの広がりにより実質的な消費が徐々に回復に向かう見通しです。県内でも、</a:t>
            </a:r>
            <a:endParaRPr lang="en-US" altLang="ja-JP" sz="1200" dirty="0"/>
          </a:p>
          <a:p>
            <a:r>
              <a:rPr lang="ja-JP" altLang="en-US" sz="1200" dirty="0"/>
              <a:t>同様の傾向が予想され、全国にやや遅れつつも緩やかな回復が続きそうです。</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A63DE4AA-BEE1-8D61-FB1C-9FD4E8DA1A2C}"/>
              </a:ext>
            </a:extLst>
          </p:cNvPr>
          <p:cNvSpPr txBox="1"/>
          <p:nvPr/>
        </p:nvSpPr>
        <p:spPr>
          <a:xfrm>
            <a:off x="3705963" y="2485411"/>
            <a:ext cx="3419308" cy="214548"/>
          </a:xfrm>
          <a:prstGeom prst="rect">
            <a:avLst/>
          </a:prstGeom>
          <a:noFill/>
        </p:spPr>
        <p:txBody>
          <a:bodyPr wrap="square" lIns="36000" tIns="36000" rIns="36000" bIns="36000" rtlCol="0">
            <a:noAutofit/>
          </a:bodyPr>
          <a:lstStyle/>
          <a:p>
            <a:pPr algn="ctr">
              <a:spcBef>
                <a:spcPts val="300"/>
              </a:spcBef>
            </a:pPr>
            <a:r>
              <a:rPr lang="ja-JP" altLang="en-US" sz="1000" dirty="0">
                <a:latin typeface="BIZ UDPゴシック" panose="020B0400000000000000" pitchFamily="50" charset="-128"/>
                <a:ea typeface="BIZ UDPゴシック" panose="020B0400000000000000" pitchFamily="50" charset="-128"/>
              </a:rPr>
              <a:t>　</a:t>
            </a:r>
            <a:r>
              <a:rPr lang="en-US" altLang="ja-JP" sz="1000" b="1" dirty="0">
                <a:latin typeface="ＭＳ ゴシック" panose="020B0609070205080204" pitchFamily="49" charset="-128"/>
                <a:ea typeface="ＭＳ ゴシック" panose="020B0609070205080204" pitchFamily="49" charset="-128"/>
              </a:rPr>
              <a:t>【</a:t>
            </a:r>
            <a:r>
              <a:rPr lang="ja-JP" altLang="en-US" sz="1000" b="1" dirty="0">
                <a:latin typeface="ＭＳ ゴシック" panose="020B0609070205080204" pitchFamily="49" charset="-128"/>
                <a:ea typeface="ＭＳ ゴシック" panose="020B0609070205080204" pitchFamily="49" charset="-128"/>
              </a:rPr>
              <a:t>出典：岐阜県統計情報　経済指標</a:t>
            </a:r>
            <a:r>
              <a:rPr lang="en-US" altLang="ja-JP" sz="1000" b="1" dirty="0">
                <a:latin typeface="ＭＳ ゴシック" panose="020B0609070205080204" pitchFamily="49" charset="-128"/>
                <a:ea typeface="ＭＳ ゴシック" panose="020B0609070205080204" pitchFamily="49" charset="-128"/>
              </a:rPr>
              <a:t>】</a:t>
            </a:r>
            <a:endParaRPr kumimoji="1" lang="en-US" altLang="ja-JP" sz="1000" b="1" dirty="0">
              <a:latin typeface="ＭＳ ゴシック" panose="020B0609070205080204" pitchFamily="49" charset="-128"/>
              <a:ea typeface="ＭＳ ゴシック" panose="020B0609070205080204" pitchFamily="49" charset="-128"/>
            </a:endParaRPr>
          </a:p>
          <a:p>
            <a:pPr>
              <a:spcBef>
                <a:spcPts val="600"/>
              </a:spcBef>
            </a:pPr>
            <a:r>
              <a:rPr lang="ja-JP" altLang="en-US" sz="1000" dirty="0">
                <a:latin typeface="BIZ UDPゴシック" panose="020B0400000000000000" pitchFamily="50" charset="-128"/>
                <a:ea typeface="BIZ UDPゴシック" panose="020B0400000000000000" pitchFamily="50" charset="-128"/>
              </a:rPr>
              <a:t>　</a:t>
            </a:r>
            <a:endParaRPr kumimoji="1" lang="ja-JP" altLang="en-US" sz="1000" dirty="0">
              <a:latin typeface="BIZ UDPゴシック" panose="020B0400000000000000" pitchFamily="50" charset="-128"/>
              <a:ea typeface="BIZ UDPゴシック" panose="020B0400000000000000" pitchFamily="50" charset="-128"/>
            </a:endParaRPr>
          </a:p>
        </p:txBody>
      </p:sp>
      <p:pic>
        <p:nvPicPr>
          <p:cNvPr id="18" name="図 17">
            <a:extLst>
              <a:ext uri="{FF2B5EF4-FFF2-40B4-BE49-F238E27FC236}">
                <a16:creationId xmlns:a16="http://schemas.microsoft.com/office/drawing/2014/main" id="{F6F9669C-48B8-357B-554D-1BB0268207AD}"/>
              </a:ext>
            </a:extLst>
          </p:cNvPr>
          <p:cNvPicPr>
            <a:picLocks noChangeAspect="1"/>
          </p:cNvPicPr>
          <p:nvPr/>
        </p:nvPicPr>
        <p:blipFill>
          <a:blip r:embed="rId5"/>
          <a:stretch>
            <a:fillRect/>
          </a:stretch>
        </p:blipFill>
        <p:spPr>
          <a:xfrm>
            <a:off x="232670" y="2762120"/>
            <a:ext cx="4700089" cy="2497836"/>
          </a:xfrm>
          <a:prstGeom prst="rect">
            <a:avLst/>
          </a:prstGeom>
        </p:spPr>
      </p:pic>
      <p:sp>
        <p:nvSpPr>
          <p:cNvPr id="20" name="テキスト ボックス 3">
            <a:extLst>
              <a:ext uri="{FF2B5EF4-FFF2-40B4-BE49-F238E27FC236}">
                <a16:creationId xmlns:a16="http://schemas.microsoft.com/office/drawing/2014/main" id="{DD38F0D8-7434-EF66-D72C-50F3F42F9C9F}"/>
              </a:ext>
            </a:extLst>
          </p:cNvPr>
          <p:cNvSpPr txBox="1"/>
          <p:nvPr/>
        </p:nvSpPr>
        <p:spPr>
          <a:xfrm>
            <a:off x="3811934" y="5091959"/>
            <a:ext cx="3550920" cy="20955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ja-JP" altLang="en-US" sz="800" kern="100" dirty="0">
                <a:solidFill>
                  <a:sysClr val="windowText" lastClr="000000"/>
                </a:solidFill>
                <a:latin typeface="+mn-ea"/>
                <a:cs typeface="Times New Roman" panose="02020603050405020304" pitchFamily="18" charset="0"/>
              </a:rPr>
              <a:t>［</a:t>
            </a:r>
            <a:r>
              <a:rPr kumimoji="0" lang="ja-JP" alt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出典：㈱</a:t>
            </a:r>
            <a:r>
              <a:rPr kumimoji="0" 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OKB</a:t>
            </a:r>
            <a:r>
              <a:rPr kumimoji="0" lang="ja-JP" alt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総研 景況指数調査（公開値の加工編集を施しております）］</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p:txBody>
      </p:sp>
      <p:sp>
        <p:nvSpPr>
          <p:cNvPr id="22" name="テキスト ボックス 21">
            <a:extLst>
              <a:ext uri="{FF2B5EF4-FFF2-40B4-BE49-F238E27FC236}">
                <a16:creationId xmlns:a16="http://schemas.microsoft.com/office/drawing/2014/main" id="{D1B11655-15A4-1E9E-D979-44B7DA00FBE2}"/>
              </a:ext>
            </a:extLst>
          </p:cNvPr>
          <p:cNvSpPr txBox="1"/>
          <p:nvPr/>
        </p:nvSpPr>
        <p:spPr>
          <a:xfrm>
            <a:off x="4212679" y="3044245"/>
            <a:ext cx="3168352" cy="2123658"/>
          </a:xfrm>
          <a:prstGeom prst="rect">
            <a:avLst/>
          </a:prstGeom>
          <a:noFill/>
        </p:spPr>
        <p:txBody>
          <a:bodyPr wrap="square" rtlCol="0">
            <a:spAutoFit/>
          </a:bodyPr>
          <a:lstStyle/>
          <a:p>
            <a:r>
              <a:rPr lang="ja-JP" altLang="en-US" sz="1200" dirty="0"/>
              <a:t>　岐阜県ではトランプ関税について現段階で直接的な影響は見られませんが、今後において警戒感を強めている企業は多いと思われます。</a:t>
            </a:r>
            <a:endParaRPr lang="en-US" altLang="ja-JP" sz="1200" dirty="0"/>
          </a:p>
          <a:p>
            <a:r>
              <a:rPr lang="ja-JP" altLang="en-US" sz="1200" dirty="0"/>
              <a:t>コメなどの食品、 電気・ガス・ガソリンなどの価格高騰が続いており、節約意識は高くなっています。</a:t>
            </a:r>
            <a:endParaRPr lang="en-US" altLang="ja-JP" sz="1200" dirty="0"/>
          </a:p>
          <a:p>
            <a:r>
              <a:rPr lang="ja-JP" altLang="en-US" sz="1200" dirty="0"/>
              <a:t>　東濃・可茂地区は、個人消費は物価高に賃上げが追いつかず節約傾向が強まり、今後は若干悪化見込みです。一方で、自動車関連の生産回復に伴い二次・三次下請け企業の受注と設備投資は徐々に回復する見込みです。</a:t>
            </a:r>
            <a:endParaRPr lang="en-US" altLang="ja-JP" sz="1200" dirty="0">
              <a:solidFill>
                <a:srgbClr val="000000"/>
              </a:solidFill>
              <a:latin typeface="+mn-ea"/>
            </a:endParaRPr>
          </a:p>
        </p:txBody>
      </p:sp>
    </p:spTree>
    <p:extLst>
      <p:ext uri="{BB962C8B-B14F-4D97-AF65-F5344CB8AC3E}">
        <p14:creationId xmlns:p14="http://schemas.microsoft.com/office/powerpoint/2010/main" val="7340766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51E62B-5042-4C2F-84BF-087733CA8974}">
  <ds:schemaRefs>
    <ds:schemaRef ds:uri="http://purl.org/dc/dcmitype/"/>
    <ds:schemaRef ds:uri="1119c2e5-8fb9-4d5f-baf1-202c530f2c34"/>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53939EDA-EE09-4224-82B0-6C4936D0A4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サークル部員募集チラシ</Template>
  <TotalTime>5145</TotalTime>
  <Words>1415</Words>
  <Application>Microsoft Office PowerPoint</Application>
  <PresentationFormat>ユーザー設定</PresentationFormat>
  <Paragraphs>75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ＭＳ ゴシック</vt:lpstr>
      <vt:lpstr>Arial</vt:lpstr>
      <vt:lpstr>Bahnschrift SemiBold SemiConden</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岐阜県商工会連合会</dc:creator>
  <cp:lastModifiedBy>岐阜県商工会連合会</cp:lastModifiedBy>
  <cp:revision>95</cp:revision>
  <cp:lastPrinted>2025-07-30T03:00:12Z</cp:lastPrinted>
  <dcterms:created xsi:type="dcterms:W3CDTF">2023-08-08T02:22:22Z</dcterms:created>
  <dcterms:modified xsi:type="dcterms:W3CDTF">2025-08-05T02:13:09Z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