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5"/>
  </p:notesMasterIdLst>
  <p:sldIdLst>
    <p:sldId id="257" r:id="rId2"/>
    <p:sldId id="259" r:id="rId3"/>
    <p:sldId id="258" r:id="rId4"/>
  </p:sldIdLst>
  <p:sldSz cx="12801600" cy="9601200" type="A3"/>
  <p:notesSz cx="6797675" cy="9926638"/>
  <p:defaultTextStyle>
    <a:defPPr>
      <a:defRPr lang="en-US"/>
    </a:defPPr>
    <a:lvl1pPr marL="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4572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5B1C1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中間スタイル 2 - アクセント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000" autoAdjust="0"/>
    <p:restoredTop sz="94660"/>
  </p:normalViewPr>
  <p:slideViewPr>
    <p:cSldViewPr snapToGrid="0">
      <p:cViewPr varScale="1">
        <p:scale>
          <a:sx n="56" d="100"/>
          <a:sy n="56" d="100"/>
        </p:scale>
        <p:origin x="1603" y="4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presProps" Target="presProps.xml"/><Relationship Id="rId5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ヘッダー プレースホルダー 1"/>
          <p:cNvSpPr>
            <a:spLocks noGrp="1"/>
          </p:cNvSpPr>
          <p:nvPr>
            <p:ph type="hdr" sz="quarter"/>
          </p:nvPr>
        </p:nvSpPr>
        <p:spPr>
          <a:xfrm>
            <a:off x="0" y="1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3" name="日付プレースホルダー 2"/>
          <p:cNvSpPr>
            <a:spLocks noGrp="1"/>
          </p:cNvSpPr>
          <p:nvPr>
            <p:ph type="dt" idx="1"/>
          </p:nvPr>
        </p:nvSpPr>
        <p:spPr>
          <a:xfrm>
            <a:off x="3850530" y="1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/>
          <a:lstStyle>
            <a:lvl1pPr algn="r">
              <a:defRPr sz="800"/>
            </a:lvl1pPr>
          </a:lstStyle>
          <a:p>
            <a:fld id="{CAC96944-7B77-4B31-8629-6C868F775423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4" name="スライド イメージ プレースホルダー 3"/>
          <p:cNvSpPr>
            <a:spLocks noGrp="1" noRot="1" noChangeAspect="1"/>
          </p:cNvSpPr>
          <p:nvPr>
            <p:ph type="sldImg" idx="2"/>
          </p:nvPr>
        </p:nvSpPr>
        <p:spPr>
          <a:xfrm>
            <a:off x="1165225" y="1239838"/>
            <a:ext cx="4467225" cy="3351212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62970" tIns="31485" rIns="62970" bIns="31485" rtlCol="0" anchor="ctr"/>
          <a:lstStyle/>
          <a:p>
            <a:endParaRPr lang="ja-JP" altLang="en-US"/>
          </a:p>
        </p:txBody>
      </p:sp>
      <p:sp>
        <p:nvSpPr>
          <p:cNvPr id="5" name="ノート プレースホルダー 4"/>
          <p:cNvSpPr>
            <a:spLocks noGrp="1"/>
          </p:cNvSpPr>
          <p:nvPr>
            <p:ph type="body" sz="quarter" idx="3"/>
          </p:nvPr>
        </p:nvSpPr>
        <p:spPr>
          <a:xfrm>
            <a:off x="679442" y="4777256"/>
            <a:ext cx="5438792" cy="3908964"/>
          </a:xfrm>
          <a:prstGeom prst="rect">
            <a:avLst/>
          </a:prstGeom>
        </p:spPr>
        <p:txBody>
          <a:bodyPr vert="horz" lIns="62970" tIns="31485" rIns="62970" bIns="31485" rtlCol="0"/>
          <a:lstStyle/>
          <a:p>
            <a:pPr lvl="0"/>
            <a:r>
              <a:rPr kumimoji="1" lang="ja-JP" altLang="en-US"/>
              <a:t>マスター テキストの書式設定</a:t>
            </a:r>
          </a:p>
          <a:p>
            <a:pPr lvl="1"/>
            <a:r>
              <a:rPr kumimoji="1" lang="ja-JP" altLang="en-US"/>
              <a:t>第 </a:t>
            </a:r>
            <a:r>
              <a:rPr kumimoji="1" lang="en-US" altLang="ja-JP"/>
              <a:t>2 </a:t>
            </a:r>
            <a:r>
              <a:rPr kumimoji="1" lang="ja-JP" altLang="en-US"/>
              <a:t>レベル</a:t>
            </a:r>
          </a:p>
          <a:p>
            <a:pPr lvl="2"/>
            <a:r>
              <a:rPr kumimoji="1" lang="ja-JP" altLang="en-US"/>
              <a:t>第 </a:t>
            </a:r>
            <a:r>
              <a:rPr kumimoji="1" lang="en-US" altLang="ja-JP"/>
              <a:t>3 </a:t>
            </a:r>
            <a:r>
              <a:rPr kumimoji="1" lang="ja-JP" altLang="en-US"/>
              <a:t>レベル</a:t>
            </a:r>
          </a:p>
          <a:p>
            <a:pPr lvl="3"/>
            <a:r>
              <a:rPr kumimoji="1" lang="ja-JP" altLang="en-US"/>
              <a:t>第 </a:t>
            </a:r>
            <a:r>
              <a:rPr kumimoji="1" lang="en-US" altLang="ja-JP"/>
              <a:t>4 </a:t>
            </a:r>
            <a:r>
              <a:rPr kumimoji="1" lang="ja-JP" altLang="en-US"/>
              <a:t>レベル</a:t>
            </a:r>
          </a:p>
          <a:p>
            <a:pPr lvl="4"/>
            <a:r>
              <a:rPr kumimoji="1" lang="ja-JP" altLang="en-US"/>
              <a:t>第 </a:t>
            </a:r>
            <a:r>
              <a:rPr kumimoji="1" lang="en-US" altLang="ja-JP"/>
              <a:t>5 </a:t>
            </a:r>
            <a:r>
              <a:rPr kumimoji="1" lang="ja-JP" altLang="en-US"/>
              <a:t>レベル</a:t>
            </a:r>
          </a:p>
        </p:txBody>
      </p:sp>
      <p:sp>
        <p:nvSpPr>
          <p:cNvPr id="6" name="フッター プレースホルダー 5"/>
          <p:cNvSpPr>
            <a:spLocks noGrp="1"/>
          </p:cNvSpPr>
          <p:nvPr>
            <p:ph type="ftr" sz="quarter" idx="4"/>
          </p:nvPr>
        </p:nvSpPr>
        <p:spPr>
          <a:xfrm>
            <a:off x="0" y="9429374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 anchor="b"/>
          <a:lstStyle>
            <a:lvl1pPr algn="l">
              <a:defRPr sz="800"/>
            </a:lvl1pPr>
          </a:lstStyle>
          <a:p>
            <a:endParaRPr kumimoji="1" lang="ja-JP" altLang="en-US"/>
          </a:p>
        </p:txBody>
      </p:sp>
      <p:sp>
        <p:nvSpPr>
          <p:cNvPr id="7" name="スライド番号プレースホルダー 6"/>
          <p:cNvSpPr>
            <a:spLocks noGrp="1"/>
          </p:cNvSpPr>
          <p:nvPr>
            <p:ph type="sldNum" sz="quarter" idx="5"/>
          </p:nvPr>
        </p:nvSpPr>
        <p:spPr>
          <a:xfrm>
            <a:off x="3850530" y="9429374"/>
            <a:ext cx="2946058" cy="497265"/>
          </a:xfrm>
          <a:prstGeom prst="rect">
            <a:avLst/>
          </a:prstGeom>
        </p:spPr>
        <p:txBody>
          <a:bodyPr vert="horz" lIns="62970" tIns="31485" rIns="62970" bIns="31485" rtlCol="0" anchor="b"/>
          <a:lstStyle>
            <a:lvl1pPr algn="r">
              <a:defRPr sz="800"/>
            </a:lvl1pPr>
          </a:lstStyle>
          <a:p>
            <a:fld id="{81100050-7931-472B-83FD-A9114EF6B5B1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81458511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kumimoji="1"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スライド イメージ プレースホルダー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ノート プレースホルダー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kumimoji="1" lang="ja-JP" altLang="en-US" dirty="0"/>
          </a:p>
        </p:txBody>
      </p:sp>
      <p:sp>
        <p:nvSpPr>
          <p:cNvPr id="4" name="スライド番号プレースホルダー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81100050-7931-472B-83FD-A9114EF6B5B1}" type="slidenum">
              <a:rPr kumimoji="1" lang="ja-JP" altLang="en-US" smtClean="0"/>
              <a:t>3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829910593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タイトル スライド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960120" y="1571308"/>
            <a:ext cx="10881360" cy="3342640"/>
          </a:xfrm>
        </p:spPr>
        <p:txBody>
          <a:bodyPr anchor="b"/>
          <a:lstStyle>
            <a:lvl1pPr algn="ctr"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600200" y="5042853"/>
            <a:ext cx="9601200" cy="2318067"/>
          </a:xfrm>
        </p:spPr>
        <p:txBody>
          <a:bodyPr/>
          <a:lstStyle>
            <a:lvl1pPr marL="0" indent="0" algn="ctr">
              <a:buNone/>
              <a:defRPr sz="3360"/>
            </a:lvl1pPr>
            <a:lvl2pPr marL="640080" indent="0" algn="ctr">
              <a:buNone/>
              <a:defRPr sz="2800"/>
            </a:lvl2pPr>
            <a:lvl3pPr marL="1280160" indent="0" algn="ctr">
              <a:buNone/>
              <a:defRPr sz="2520"/>
            </a:lvl3pPr>
            <a:lvl4pPr marL="1920240" indent="0" algn="ctr">
              <a:buNone/>
              <a:defRPr sz="2240"/>
            </a:lvl4pPr>
            <a:lvl5pPr marL="2560320" indent="0" algn="ctr">
              <a:buNone/>
              <a:defRPr sz="2240"/>
            </a:lvl5pPr>
            <a:lvl6pPr marL="3200400" indent="0" algn="ctr">
              <a:buNone/>
              <a:defRPr sz="2240"/>
            </a:lvl6pPr>
            <a:lvl7pPr marL="3840480" indent="0" algn="ctr">
              <a:buNone/>
              <a:defRPr sz="2240"/>
            </a:lvl7pPr>
            <a:lvl8pPr marL="4480560" indent="0" algn="ctr">
              <a:buNone/>
              <a:defRPr sz="2240"/>
            </a:lvl8pPr>
            <a:lvl9pPr marL="5120640" indent="0" algn="ctr">
              <a:buNone/>
              <a:defRPr sz="2240"/>
            </a:lvl9pPr>
          </a:lstStyle>
          <a:p>
            <a:r>
              <a:rPr lang="ja-JP" altLang="en-US"/>
              <a:t>マスター サブタイトルの書式設定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3304503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タイトルと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16770793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縦書きタイトルと&#10;縦書きテキスト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9161146" y="511175"/>
            <a:ext cx="2760345" cy="8136573"/>
          </a:xfrm>
        </p:spPr>
        <p:txBody>
          <a:bodyPr vert="eaVert"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80111" y="511175"/>
            <a:ext cx="8121015" cy="8136573"/>
          </a:xfrm>
        </p:spPr>
        <p:txBody>
          <a:bodyPr vert="eaVert"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3520783716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タイトルと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95025028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セクション見出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73443" y="2393635"/>
            <a:ext cx="11041380" cy="3993832"/>
          </a:xfrm>
        </p:spPr>
        <p:txBody>
          <a:bodyPr anchor="b"/>
          <a:lstStyle>
            <a:lvl1pPr>
              <a:defRPr sz="840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73443" y="6425250"/>
            <a:ext cx="11041380" cy="2100262"/>
          </a:xfrm>
        </p:spPr>
        <p:txBody>
          <a:bodyPr/>
          <a:lstStyle>
            <a:lvl1pPr marL="0" indent="0">
              <a:buNone/>
              <a:defRPr sz="3360">
                <a:solidFill>
                  <a:schemeClr val="tx1"/>
                </a:solidFill>
              </a:defRPr>
            </a:lvl1pPr>
            <a:lvl2pPr marL="640080" indent="0">
              <a:buNone/>
              <a:defRPr sz="2800">
                <a:solidFill>
                  <a:schemeClr val="tx1">
                    <a:tint val="75000"/>
                  </a:schemeClr>
                </a:solidFill>
              </a:defRPr>
            </a:lvl2pPr>
            <a:lvl3pPr marL="1280160" indent="0">
              <a:buNone/>
              <a:defRPr sz="2520">
                <a:solidFill>
                  <a:schemeClr val="tx1">
                    <a:tint val="75000"/>
                  </a:schemeClr>
                </a:solidFill>
              </a:defRPr>
            </a:lvl3pPr>
            <a:lvl4pPr marL="19202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4pPr>
            <a:lvl5pPr marL="256032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5pPr>
            <a:lvl6pPr marL="320040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6pPr>
            <a:lvl7pPr marL="384048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7pPr>
            <a:lvl8pPr marL="448056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8pPr>
            <a:lvl9pPr marL="5120640" indent="0">
              <a:buNone/>
              <a:defRPr sz="224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61990228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2 つ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801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80810" y="2555875"/>
            <a:ext cx="5440680" cy="609187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202343659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7" y="511177"/>
            <a:ext cx="11041380" cy="1855788"/>
          </a:xfrm>
        </p:spPr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1779" y="2353628"/>
            <a:ext cx="5415676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81779" y="3507105"/>
            <a:ext cx="5415676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80811" y="2353628"/>
            <a:ext cx="5442347" cy="1153477"/>
          </a:xfrm>
        </p:spPr>
        <p:txBody>
          <a:bodyPr anchor="b"/>
          <a:lstStyle>
            <a:lvl1pPr marL="0" indent="0">
              <a:buNone/>
              <a:defRPr sz="3360" b="1"/>
            </a:lvl1pPr>
            <a:lvl2pPr marL="640080" indent="0">
              <a:buNone/>
              <a:defRPr sz="2800" b="1"/>
            </a:lvl2pPr>
            <a:lvl3pPr marL="1280160" indent="0">
              <a:buNone/>
              <a:defRPr sz="2520" b="1"/>
            </a:lvl3pPr>
            <a:lvl4pPr marL="1920240" indent="0">
              <a:buNone/>
              <a:defRPr sz="2240" b="1"/>
            </a:lvl4pPr>
            <a:lvl5pPr marL="2560320" indent="0">
              <a:buNone/>
              <a:defRPr sz="2240" b="1"/>
            </a:lvl5pPr>
            <a:lvl6pPr marL="3200400" indent="0">
              <a:buNone/>
              <a:defRPr sz="2240" b="1"/>
            </a:lvl6pPr>
            <a:lvl7pPr marL="3840480" indent="0">
              <a:buNone/>
              <a:defRPr sz="2240" b="1"/>
            </a:lvl7pPr>
            <a:lvl8pPr marL="4480560" indent="0">
              <a:buNone/>
              <a:defRPr sz="2240" b="1"/>
            </a:lvl8pPr>
            <a:lvl9pPr marL="5120640" indent="0">
              <a:buNone/>
              <a:defRPr sz="2240" b="1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80811" y="3507105"/>
            <a:ext cx="5442347" cy="5158423"/>
          </a:xfrm>
        </p:spPr>
        <p:txBody>
          <a:bodyPr/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55318678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タイトルのみ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79921821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白紙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4262586624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タイトル付きのコンテンツ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442347" y="1382397"/>
            <a:ext cx="6480810" cy="6823075"/>
          </a:xfrm>
        </p:spPr>
        <p:txBody>
          <a:bodyPr/>
          <a:lstStyle>
            <a:lvl1pPr>
              <a:defRPr sz="4480"/>
            </a:lvl1pPr>
            <a:lvl2pPr>
              <a:defRPr sz="3920"/>
            </a:lvl2pPr>
            <a:lvl3pPr>
              <a:defRPr sz="3360"/>
            </a:lvl3pPr>
            <a:lvl4pPr>
              <a:defRPr sz="2800"/>
            </a:lvl4pPr>
            <a:lvl5pPr>
              <a:defRPr sz="2800"/>
            </a:lvl5pPr>
            <a:lvl6pPr>
              <a:defRPr sz="2800"/>
            </a:lvl6pPr>
            <a:lvl7pPr>
              <a:defRPr sz="2800"/>
            </a:lvl7pPr>
            <a:lvl8pPr>
              <a:defRPr sz="2800"/>
            </a:lvl8pPr>
            <a:lvl9pPr>
              <a:defRPr sz="28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69330566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タイトル付きの図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81778" y="640080"/>
            <a:ext cx="4128849" cy="2240280"/>
          </a:xfrm>
        </p:spPr>
        <p:txBody>
          <a:bodyPr anchor="b"/>
          <a:lstStyle>
            <a:lvl1pPr>
              <a:defRPr sz="4480"/>
            </a:lvl1pPr>
          </a:lstStyle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5442347" y="1382397"/>
            <a:ext cx="6480810" cy="6823075"/>
          </a:xfrm>
        </p:spPr>
        <p:txBody>
          <a:bodyPr anchor="t"/>
          <a:lstStyle>
            <a:lvl1pPr marL="0" indent="0">
              <a:buNone/>
              <a:defRPr sz="4480"/>
            </a:lvl1pPr>
            <a:lvl2pPr marL="640080" indent="0">
              <a:buNone/>
              <a:defRPr sz="3920"/>
            </a:lvl2pPr>
            <a:lvl3pPr marL="1280160" indent="0">
              <a:buNone/>
              <a:defRPr sz="3360"/>
            </a:lvl3pPr>
            <a:lvl4pPr marL="1920240" indent="0">
              <a:buNone/>
              <a:defRPr sz="2800"/>
            </a:lvl4pPr>
            <a:lvl5pPr marL="2560320" indent="0">
              <a:buNone/>
              <a:defRPr sz="2800"/>
            </a:lvl5pPr>
            <a:lvl6pPr marL="3200400" indent="0">
              <a:buNone/>
              <a:defRPr sz="2800"/>
            </a:lvl6pPr>
            <a:lvl7pPr marL="3840480" indent="0">
              <a:buNone/>
              <a:defRPr sz="2800"/>
            </a:lvl7pPr>
            <a:lvl8pPr marL="4480560" indent="0">
              <a:buNone/>
              <a:defRPr sz="2800"/>
            </a:lvl8pPr>
            <a:lvl9pPr marL="5120640" indent="0">
              <a:buNone/>
              <a:defRPr sz="2800"/>
            </a:lvl9pPr>
          </a:lstStyle>
          <a:p>
            <a:r>
              <a:rPr lang="ja-JP" altLang="en-US"/>
              <a:t>アイコンをクリックして図を追加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81778" y="2880360"/>
            <a:ext cx="4128849" cy="5336223"/>
          </a:xfrm>
        </p:spPr>
        <p:txBody>
          <a:bodyPr/>
          <a:lstStyle>
            <a:lvl1pPr marL="0" indent="0">
              <a:buNone/>
              <a:defRPr sz="2240"/>
            </a:lvl1pPr>
            <a:lvl2pPr marL="640080" indent="0">
              <a:buNone/>
              <a:defRPr sz="1960"/>
            </a:lvl2pPr>
            <a:lvl3pPr marL="1280160" indent="0">
              <a:buNone/>
              <a:defRPr sz="1680"/>
            </a:lvl3pPr>
            <a:lvl4pPr marL="1920240" indent="0">
              <a:buNone/>
              <a:defRPr sz="1400"/>
            </a:lvl4pPr>
            <a:lvl5pPr marL="2560320" indent="0">
              <a:buNone/>
              <a:defRPr sz="1400"/>
            </a:lvl5pPr>
            <a:lvl6pPr marL="3200400" indent="0">
              <a:buNone/>
              <a:defRPr sz="1400"/>
            </a:lvl6pPr>
            <a:lvl7pPr marL="3840480" indent="0">
              <a:buNone/>
              <a:defRPr sz="1400"/>
            </a:lvl7pPr>
            <a:lvl8pPr marL="4480560" indent="0">
              <a:buNone/>
              <a:defRPr sz="1400"/>
            </a:lvl8pPr>
            <a:lvl9pPr marL="5120640" indent="0">
              <a:buNone/>
              <a:defRPr sz="1400"/>
            </a:lvl9pPr>
          </a:lstStyle>
          <a:p>
            <a:pPr lvl="0"/>
            <a:r>
              <a:rPr lang="ja-JP" altLang="en-US"/>
              <a:t>マスター テキストの書式設定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kumimoji="1" lang="ja-JP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1066927261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80110" y="511177"/>
            <a:ext cx="11041380" cy="1855788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ja-JP" altLang="en-US"/>
              <a:t>マスター タイトルの書式設定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80110" y="2555875"/>
            <a:ext cx="11041380" cy="609187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ja-JP" altLang="en-US"/>
              <a:t>マスター テキストの書式設定</a:t>
            </a:r>
          </a:p>
          <a:p>
            <a:pPr lvl="1"/>
            <a:r>
              <a:rPr lang="ja-JP" altLang="en-US"/>
              <a:t>第 </a:t>
            </a:r>
            <a:r>
              <a:rPr lang="en-US" altLang="ja-JP"/>
              <a:t>2 </a:t>
            </a:r>
            <a:r>
              <a:rPr lang="ja-JP" altLang="en-US"/>
              <a:t>レベル</a:t>
            </a:r>
          </a:p>
          <a:p>
            <a:pPr lvl="2"/>
            <a:r>
              <a:rPr lang="ja-JP" altLang="en-US"/>
              <a:t>第 </a:t>
            </a:r>
            <a:r>
              <a:rPr lang="en-US" altLang="ja-JP"/>
              <a:t>3 </a:t>
            </a:r>
            <a:r>
              <a:rPr lang="ja-JP" altLang="en-US"/>
              <a:t>レベル</a:t>
            </a:r>
          </a:p>
          <a:p>
            <a:pPr lvl="3"/>
            <a:r>
              <a:rPr lang="ja-JP" altLang="en-US"/>
              <a:t>第 </a:t>
            </a:r>
            <a:r>
              <a:rPr lang="en-US" altLang="ja-JP"/>
              <a:t>4 </a:t>
            </a:r>
            <a:r>
              <a:rPr lang="ja-JP" altLang="en-US"/>
              <a:t>レベル</a:t>
            </a:r>
          </a:p>
          <a:p>
            <a:pPr lvl="4"/>
            <a:r>
              <a:rPr lang="ja-JP" altLang="en-US"/>
              <a:t>第 </a:t>
            </a:r>
            <a:r>
              <a:rPr lang="en-US" altLang="ja-JP"/>
              <a:t>5 </a:t>
            </a:r>
            <a:r>
              <a:rPr lang="ja-JP" altLang="en-US"/>
              <a:t>レベル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8011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20D4FE86-F769-4C4F-A4B8-9FD2504C0EFE}" type="datetimeFigureOut">
              <a:rPr kumimoji="1" lang="ja-JP" altLang="en-US" smtClean="0"/>
              <a:t>2025/8/25</a:t>
            </a:fld>
            <a:endParaRPr kumimoji="1" lang="ja-JP" alt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240530" y="8898892"/>
            <a:ext cx="432054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kumimoji="1" lang="ja-JP" alt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9041130" y="8898892"/>
            <a:ext cx="2880360" cy="51117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68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1752821C-61AB-4A50-9D0D-63DDEBD68720}" type="slidenum">
              <a:rPr kumimoji="1" lang="ja-JP" altLang="en-US" smtClean="0"/>
              <a:t>‹#›</a:t>
            </a:fld>
            <a:endParaRPr kumimoji="1" lang="ja-JP" altLang="en-US"/>
          </a:p>
        </p:txBody>
      </p:sp>
    </p:spTree>
    <p:extLst>
      <p:ext uri="{BB962C8B-B14F-4D97-AF65-F5344CB8AC3E}">
        <p14:creationId xmlns:p14="http://schemas.microsoft.com/office/powerpoint/2010/main" val="21283688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1280160" rtl="0" eaLnBrk="1" latinLnBrk="0" hangingPunct="1">
        <a:lnSpc>
          <a:spcPct val="90000"/>
        </a:lnSpc>
        <a:spcBef>
          <a:spcPct val="0"/>
        </a:spcBef>
        <a:buNone/>
        <a:defRPr kumimoji="1" sz="616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20040" indent="-320040" algn="l" defTabSz="1280160" rtl="0" eaLnBrk="1" latinLnBrk="0" hangingPunct="1">
        <a:lnSpc>
          <a:spcPct val="90000"/>
        </a:lnSpc>
        <a:spcBef>
          <a:spcPts val="1400"/>
        </a:spcBef>
        <a:buFont typeface="Arial" panose="020B0604020202020204" pitchFamily="34" charset="0"/>
        <a:buChar char="•"/>
        <a:defRPr kumimoji="1" sz="3920" kern="1200">
          <a:solidFill>
            <a:schemeClr val="tx1"/>
          </a:solidFill>
          <a:latin typeface="+mn-lt"/>
          <a:ea typeface="+mn-ea"/>
          <a:cs typeface="+mn-cs"/>
        </a:defRPr>
      </a:lvl1pPr>
      <a:lvl2pPr marL="9601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3360" kern="1200">
          <a:solidFill>
            <a:schemeClr val="tx1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800" kern="1200">
          <a:solidFill>
            <a:schemeClr val="tx1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lnSpc>
          <a:spcPct val="90000"/>
        </a:lnSpc>
        <a:spcBef>
          <a:spcPts val="700"/>
        </a:spcBef>
        <a:buFont typeface="Arial" panose="020B0604020202020204" pitchFamily="34" charset="0"/>
        <a:buChar char="•"/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kumimoji="1" sz="252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hyperlink" Target="https://www.jizokukanb.com/jizokuka_r6h/shinsei.html#kobo" TargetMode="External"/><Relationship Id="rId2" Type="http://schemas.openxmlformats.org/officeDocument/2006/relationships/hyperlink" Target="https://r6.jizokukahojokin.info/sogyo/" TargetMode="External"/><Relationship Id="rId1" Type="http://schemas.openxmlformats.org/officeDocument/2006/relationships/slideLayout" Target="../slideLayouts/slideLayout1.xml"/><Relationship Id="rId5" Type="http://schemas.openxmlformats.org/officeDocument/2006/relationships/hyperlink" Target="https://portal.monodukuri-hojo.jp/index.html" TargetMode="External"/><Relationship Id="rId4" Type="http://schemas.openxmlformats.org/officeDocument/2006/relationships/hyperlink" Target="https://www.gifushoko.or.jp/gifu-jizokuka-r7/" TargetMode="Externa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hyperlink" Target="https://shoryokuka.smrj.go.jp/ippan/" TargetMode="External"/><Relationship Id="rId2" Type="http://schemas.openxmlformats.org/officeDocument/2006/relationships/hyperlink" Target="https://shoryokuka.smrj.go.jp/catalog/product_catalog/" TargetMode="External"/><Relationship Id="rId1" Type="http://schemas.openxmlformats.org/officeDocument/2006/relationships/slideLayout" Target="../slideLayouts/slideLayout1.xml"/><Relationship Id="rId4" Type="http://schemas.openxmlformats.org/officeDocument/2006/relationships/hyperlink" Target="https://it-shien.smrj.go.jp/" TargetMode="External"/></Relationships>
</file>

<file path=ppt/slides/_rels/slide3.xml.rels><?xml version="1.0" encoding="UTF-8" standalone="yes"?>
<Relationships xmlns="http://schemas.openxmlformats.org/package/2006/relationships"><Relationship Id="rId8" Type="http://schemas.openxmlformats.org/officeDocument/2006/relationships/hyperlink" Target="https://www.gpc-gifu.or.jp/topics/2025070104/index.asp" TargetMode="External"/><Relationship Id="rId3" Type="http://schemas.openxmlformats.org/officeDocument/2006/relationships/hyperlink" Target="https://shoukei-mahojokin.go.jp/r6h/" TargetMode="External"/><Relationship Id="rId7" Type="http://schemas.openxmlformats.org/officeDocument/2006/relationships/hyperlink" Target="https://www.gpc-gifu.or.jp/fund/chiiki/index.asp" TargetMode="External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hyperlink" Target="https://shinjigyou-shinshutsu.smrj.go.jp/" TargetMode="External"/><Relationship Id="rId5" Type="http://schemas.openxmlformats.org/officeDocument/2006/relationships/hyperlink" Target="https://syouenehojyokin.sii.or.jp/34business/" TargetMode="External"/><Relationship Id="rId4" Type="http://schemas.openxmlformats.org/officeDocument/2006/relationships/hyperlink" Target="https://www.mhlw.go.jp/stf/seisakunitsuite/bunya/koyou_roudou/roudoukijun/zigyonushi/shienjigyou/03.html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14182CD6-DC88-C721-B3C1-A9331A50E7B1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9E6B3225-2FD7-2897-A837-F7053D79D8DB}"/>
              </a:ext>
            </a:extLst>
          </p:cNvPr>
          <p:cNvSpPr txBox="1"/>
          <p:nvPr/>
        </p:nvSpPr>
        <p:spPr>
          <a:xfrm>
            <a:off x="914400" y="311728"/>
            <a:ext cx="6608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主な補助金の申請期限等一覧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F0516A70-3C21-902E-E288-9DFC35211DE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831824576"/>
              </p:ext>
            </p:extLst>
          </p:nvPr>
        </p:nvGraphicFramePr>
        <p:xfrm>
          <a:off x="329045" y="893194"/>
          <a:ext cx="12143509" cy="7405494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963555">
                  <a:extLst>
                    <a:ext uri="{9D8B030D-6E8A-4147-A177-3AD203B41FA5}">
                      <a16:colId xmlns:a16="http://schemas.microsoft.com/office/drawing/2014/main" val="3290578334"/>
                    </a:ext>
                  </a:extLst>
                </a:gridCol>
                <a:gridCol w="1346200">
                  <a:extLst>
                    <a:ext uri="{9D8B030D-6E8A-4147-A177-3AD203B41FA5}">
                      <a16:colId xmlns:a16="http://schemas.microsoft.com/office/drawing/2014/main" val="1372008635"/>
                    </a:ext>
                  </a:extLst>
                </a:gridCol>
                <a:gridCol w="2933700">
                  <a:extLst>
                    <a:ext uri="{9D8B030D-6E8A-4147-A177-3AD203B41FA5}">
                      <a16:colId xmlns:a16="http://schemas.microsoft.com/office/drawing/2014/main" val="858226697"/>
                    </a:ext>
                  </a:extLst>
                </a:gridCol>
                <a:gridCol w="2146300">
                  <a:extLst>
                    <a:ext uri="{9D8B030D-6E8A-4147-A177-3AD203B41FA5}">
                      <a16:colId xmlns:a16="http://schemas.microsoft.com/office/drawing/2014/main" val="3485213957"/>
                    </a:ext>
                  </a:extLst>
                </a:gridCol>
                <a:gridCol w="1753754">
                  <a:extLst>
                    <a:ext uri="{9D8B030D-6E8A-4147-A177-3AD203B41FA5}">
                      <a16:colId xmlns:a16="http://schemas.microsoft.com/office/drawing/2014/main" val="2490140876"/>
                    </a:ext>
                  </a:extLst>
                </a:gridCol>
              </a:tblGrid>
              <a:tr h="767396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補助金名（直近回数）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補助額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ja-JP" altLang="en-US" sz="2000" b="1" dirty="0"/>
                        <a:t>（万円）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申請期限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/>
                        <a:t>次回公募予定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20556"/>
                  </a:ext>
                </a:extLst>
              </a:tr>
              <a:tr h="714175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ものづくり補助金（</a:t>
                      </a:r>
                      <a:r>
                        <a:rPr kumimoji="1" lang="en-US" altLang="ja-JP" sz="2400" b="1" dirty="0"/>
                        <a:t>21</a:t>
                      </a:r>
                      <a:r>
                        <a:rPr kumimoji="1" lang="ja-JP" altLang="en-US" sz="2400" b="1" dirty="0"/>
                        <a:t>次）</a:t>
                      </a:r>
                      <a:endParaRPr kumimoji="1" lang="en-US" altLang="ja-JP" sz="2400" b="1" dirty="0"/>
                    </a:p>
                    <a:p>
                      <a:r>
                        <a:rPr kumimoji="1" lang="en-US" altLang="ja-JP" sz="1800" b="1" dirty="0"/>
                        <a:t>A</a:t>
                      </a:r>
                      <a:r>
                        <a:rPr kumimoji="1" lang="ja-JP" altLang="en-US" sz="1800" b="1" dirty="0"/>
                        <a:t>）製品・サービス高付加価値化枠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2/3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小規模事業者</a:t>
                      </a:r>
                      <a:r>
                        <a:rPr kumimoji="1" lang="en-US" altLang="ja-JP" sz="1800" b="1" dirty="0"/>
                        <a:t>2/3</a:t>
                      </a:r>
                      <a:endParaRPr kumimoji="1" lang="ja-JP" altLang="en-US" sz="1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100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2,500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※5</a:t>
                      </a:r>
                      <a:r>
                        <a:rPr kumimoji="1" lang="ja-JP" altLang="en-US" sz="1800" b="1" dirty="0"/>
                        <a:t>人以下：最大</a:t>
                      </a:r>
                      <a:r>
                        <a:rPr kumimoji="1" lang="en-US" altLang="ja-JP" sz="1800" b="1" dirty="0"/>
                        <a:t>750</a:t>
                      </a:r>
                      <a:r>
                        <a:rPr kumimoji="1" lang="ja-JP" altLang="en-US" sz="1800" b="1" dirty="0"/>
                        <a:t>万円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10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  <a:p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10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24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/>
                        <a:t>22</a:t>
                      </a:r>
                      <a:r>
                        <a:rPr kumimoji="1" lang="ja-JP" altLang="en-US" sz="1800" b="1" dirty="0"/>
                        <a:t>次：</a:t>
                      </a:r>
                      <a:endParaRPr kumimoji="1" lang="en-US" altLang="ja-JP" sz="1800" b="1" dirty="0"/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公募未定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1092555839"/>
                  </a:ext>
                </a:extLst>
              </a:tr>
              <a:tr h="1130776">
                <a:tc>
                  <a:txBody>
                    <a:bodyPr/>
                    <a:lstStyle/>
                    <a:p>
                      <a:r>
                        <a:rPr kumimoji="1" lang="en-US" altLang="ja-JP" sz="2000" b="1" dirty="0"/>
                        <a:t>B</a:t>
                      </a:r>
                      <a:r>
                        <a:rPr kumimoji="1" lang="ja-JP" altLang="en-US" sz="2000" b="1" dirty="0"/>
                        <a:t>）グローバル枠</a:t>
                      </a:r>
                      <a:endParaRPr kumimoji="1" lang="en-US" altLang="ja-JP" sz="20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algn="ctr"/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100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3,000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規模別上限無し</a:t>
                      </a:r>
                      <a:endParaRPr kumimoji="1" lang="en-US" altLang="ja-JP" sz="1800" b="1" dirty="0"/>
                    </a:p>
                    <a:p>
                      <a:pPr algn="ctr"/>
                      <a:r>
                        <a:rPr kumimoji="1" lang="ja-JP" altLang="en-US" sz="1600" b="1" dirty="0"/>
                        <a:t>▶大幅賃上により上限引上</a:t>
                      </a:r>
                      <a:endParaRPr kumimoji="1" lang="en-US" altLang="ja-JP" sz="1600" b="1" dirty="0"/>
                    </a:p>
                    <a:p>
                      <a:pPr algn="ctr"/>
                      <a:r>
                        <a:rPr kumimoji="1" lang="en-US" altLang="ja-JP" sz="1600" b="1" dirty="0"/>
                        <a:t>5</a:t>
                      </a:r>
                      <a:r>
                        <a:rPr kumimoji="1" lang="ja-JP" altLang="en-US" sz="1600" b="1" dirty="0"/>
                        <a:t>人以下：＋</a:t>
                      </a:r>
                      <a:r>
                        <a:rPr kumimoji="1" lang="en-US" altLang="ja-JP" sz="1600" b="1" dirty="0"/>
                        <a:t>100</a:t>
                      </a:r>
                      <a:r>
                        <a:rPr kumimoji="1" lang="ja-JP" altLang="en-US" sz="1600" b="1" dirty="0"/>
                        <a:t>万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28026832"/>
                  </a:ext>
                </a:extLst>
              </a:tr>
              <a:tr h="862961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持続化補助金</a:t>
                      </a:r>
                      <a:r>
                        <a:rPr kumimoji="1" lang="ja-JP" altLang="en-US" sz="1800" b="1" dirty="0"/>
                        <a:t>（</a:t>
                      </a:r>
                      <a:r>
                        <a:rPr kumimoji="1" lang="en-US" altLang="ja-JP" sz="1800" b="1" dirty="0"/>
                        <a:t>6</a:t>
                      </a:r>
                      <a:r>
                        <a:rPr kumimoji="1" lang="ja-JP" altLang="en-US" sz="1800" b="1" dirty="0"/>
                        <a:t>年補正</a:t>
                      </a:r>
                      <a:r>
                        <a:rPr kumimoji="1" lang="en-US" altLang="ja-JP" sz="1800" b="1" dirty="0"/>
                        <a:t>18</a:t>
                      </a:r>
                      <a:r>
                        <a:rPr kumimoji="1" lang="ja-JP" altLang="en-US" sz="1800" b="1" dirty="0"/>
                        <a:t>回）</a:t>
                      </a:r>
                      <a:endParaRPr kumimoji="1" lang="en-US" altLang="ja-JP" sz="1800" b="1" dirty="0"/>
                    </a:p>
                    <a:p>
                      <a:r>
                        <a:rPr kumimoji="1" lang="ja-JP" altLang="en-US" sz="2000" b="1" dirty="0"/>
                        <a:t>（一般型　通常枠）</a:t>
                      </a:r>
                      <a:endParaRPr kumimoji="1" lang="ja-JP" altLang="en-US" sz="2400" b="1" u="sng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50</a:t>
                      </a:r>
                    </a:p>
                    <a:p>
                      <a:pPr algn="l"/>
                      <a:r>
                        <a:rPr kumimoji="1" lang="ja-JP" altLang="en-US" sz="1600" b="1" dirty="0"/>
                        <a:t>▶インボイス特例</a:t>
                      </a:r>
                      <a:r>
                        <a:rPr kumimoji="1" lang="en-US" altLang="ja-JP" sz="1600" b="1" dirty="0"/>
                        <a:t>:</a:t>
                      </a:r>
                      <a:r>
                        <a:rPr kumimoji="1" lang="ja-JP" altLang="en-US" sz="1600" b="1" dirty="0"/>
                        <a:t>＋</a:t>
                      </a:r>
                      <a:r>
                        <a:rPr kumimoji="1" lang="en-US" altLang="ja-JP" sz="1600" b="1" dirty="0"/>
                        <a:t>50</a:t>
                      </a:r>
                      <a:r>
                        <a:rPr kumimoji="1" lang="ja-JP" altLang="en-US" sz="1600" b="1" dirty="0"/>
                        <a:t>万</a:t>
                      </a:r>
                      <a:endParaRPr kumimoji="1" lang="en-US" altLang="ja-JP" sz="1600" b="1" dirty="0"/>
                    </a:p>
                    <a:p>
                      <a:pPr algn="l"/>
                      <a:r>
                        <a:rPr kumimoji="1" lang="ja-JP" altLang="en-US" sz="1600" b="1" dirty="0"/>
                        <a:t>▶賃金引上げ特例：＋</a:t>
                      </a:r>
                      <a:r>
                        <a:rPr kumimoji="1" lang="en-US" altLang="ja-JP" sz="1600" b="1" dirty="0"/>
                        <a:t>150</a:t>
                      </a:r>
                      <a:r>
                        <a:rPr kumimoji="1" lang="ja-JP" altLang="en-US" sz="1600" b="1" dirty="0"/>
                        <a:t>万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10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日～</a:t>
                      </a:r>
                      <a:endParaRPr kumimoji="1" lang="en-US" altLang="ja-JP" sz="1800" b="1" dirty="0"/>
                    </a:p>
                    <a:p>
                      <a:r>
                        <a:rPr kumimoji="1" lang="en-US" altLang="ja-JP" sz="1800" b="1" dirty="0"/>
                        <a:t>11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28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未定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945645134"/>
                  </a:ext>
                </a:extLst>
              </a:tr>
              <a:tr h="140773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持続化補助金</a:t>
                      </a:r>
                      <a:r>
                        <a:rPr kumimoji="1" lang="ja-JP" altLang="en-US" sz="1800" b="1" dirty="0"/>
                        <a:t>（</a:t>
                      </a:r>
                      <a:r>
                        <a:rPr kumimoji="1" lang="en-US" altLang="ja-JP" sz="1800" b="1" dirty="0"/>
                        <a:t>6</a:t>
                      </a:r>
                      <a:r>
                        <a:rPr kumimoji="1" lang="ja-JP" altLang="en-US" sz="1800" b="1" dirty="0"/>
                        <a:t>年補正</a:t>
                      </a:r>
                      <a:r>
                        <a:rPr kumimoji="1" lang="en-US" altLang="ja-JP" sz="1800" b="1" dirty="0"/>
                        <a:t>2</a:t>
                      </a:r>
                      <a:r>
                        <a:rPr kumimoji="1" lang="ja-JP" altLang="en-US" sz="1800" b="1" dirty="0"/>
                        <a:t>回）</a:t>
                      </a:r>
                      <a:endParaRPr kumimoji="1" lang="en-US" altLang="ja-JP" sz="1800" b="1" dirty="0"/>
                    </a:p>
                    <a:p>
                      <a:r>
                        <a:rPr kumimoji="1" lang="ja-JP" altLang="en-US" sz="2000" b="1" dirty="0"/>
                        <a:t>（創業型）</a:t>
                      </a:r>
                      <a:r>
                        <a:rPr kumimoji="1" lang="ja-JP" altLang="en-US" sz="1400" b="1" dirty="0">
                          <a:hlinkClick r:id="rId2"/>
                        </a:rPr>
                        <a:t>　　</a:t>
                      </a:r>
                      <a:endParaRPr kumimoji="1" lang="en-US" altLang="ja-JP" sz="2000" b="1" dirty="0"/>
                    </a:p>
                    <a:p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創業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年以内・特定創業支援事業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200</a:t>
                      </a:r>
                    </a:p>
                    <a:p>
                      <a:pPr algn="l"/>
                      <a:r>
                        <a:rPr kumimoji="1" lang="ja-JP" altLang="en-US" sz="1600" b="1" dirty="0"/>
                        <a:t>▶インボイス特例</a:t>
                      </a:r>
                      <a:r>
                        <a:rPr kumimoji="1" lang="en-US" altLang="ja-JP" sz="1600" b="1" dirty="0"/>
                        <a:t>:</a:t>
                      </a:r>
                      <a:r>
                        <a:rPr kumimoji="1" lang="ja-JP" altLang="en-US" sz="1600" b="1" dirty="0"/>
                        <a:t>＋</a:t>
                      </a:r>
                      <a:r>
                        <a:rPr kumimoji="1" lang="en-US" altLang="ja-JP" sz="1600" b="1" dirty="0"/>
                        <a:t>50</a:t>
                      </a:r>
                      <a:r>
                        <a:rPr kumimoji="1" lang="ja-JP" altLang="en-US" sz="1600" b="1" dirty="0"/>
                        <a:t>万</a:t>
                      </a:r>
                      <a:endParaRPr kumimoji="1" lang="en-US" altLang="ja-JP" sz="16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10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日～</a:t>
                      </a:r>
                      <a:endParaRPr kumimoji="1" lang="en-US" altLang="ja-JP" sz="1800" b="1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/>
                        <a:t>11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28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未定</a:t>
                      </a:r>
                    </a:p>
                  </a:txBody>
                  <a:tcPr anchor="ctr"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559088136"/>
                  </a:ext>
                </a:extLst>
              </a:tr>
              <a:tr h="803446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小規模事業者パワーアップ応援補助金</a:t>
                      </a:r>
                      <a:r>
                        <a:rPr kumimoji="1" lang="en-US" altLang="ja-JP" sz="20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800" b="1" dirty="0"/>
                        <a:t>県版持続化</a:t>
                      </a:r>
                      <a:r>
                        <a:rPr kumimoji="1" lang="en-US" altLang="ja-JP" sz="1800" b="1" dirty="0"/>
                        <a:t>)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（一般枠）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100</a:t>
                      </a:r>
                      <a:endParaRPr kumimoji="1" lang="ja-JP" altLang="en-US" sz="20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令和</a:t>
                      </a:r>
                      <a:r>
                        <a:rPr kumimoji="1" lang="en-US" altLang="ja-JP" sz="1600" b="1" dirty="0"/>
                        <a:t>7</a:t>
                      </a:r>
                      <a:r>
                        <a:rPr kumimoji="1" lang="ja-JP" altLang="en-US" sz="1600" b="1" dirty="0"/>
                        <a:t>年</a:t>
                      </a:r>
                      <a:r>
                        <a:rPr kumimoji="1" lang="en-US" altLang="ja-JP" sz="1600" b="1" dirty="0"/>
                        <a:t>5</a:t>
                      </a:r>
                      <a:r>
                        <a:rPr kumimoji="1" lang="ja-JP" altLang="en-US" sz="1600" b="1" dirty="0"/>
                        <a:t>月</a:t>
                      </a:r>
                      <a:r>
                        <a:rPr kumimoji="1" lang="en-US" altLang="ja-JP" sz="1600" b="1" dirty="0"/>
                        <a:t>7</a:t>
                      </a:r>
                      <a:r>
                        <a:rPr kumimoji="1" lang="ja-JP" altLang="en-US" sz="1600" b="1" dirty="0"/>
                        <a:t>日～</a:t>
                      </a:r>
                      <a:endParaRPr kumimoji="1" lang="en-US" altLang="ja-JP" sz="1600" b="1" dirty="0"/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/>
                        <a:t>6</a:t>
                      </a:r>
                      <a:r>
                        <a:rPr kumimoji="1" lang="ja-JP" altLang="en-US" sz="1600" b="1" dirty="0"/>
                        <a:t>月</a:t>
                      </a:r>
                      <a:r>
                        <a:rPr kumimoji="1" lang="en-US" altLang="ja-JP" sz="1600" b="1" dirty="0"/>
                        <a:t>6</a:t>
                      </a:r>
                      <a:r>
                        <a:rPr kumimoji="1" lang="ja-JP" altLang="en-US" sz="1600" b="1" dirty="0"/>
                        <a:t>日</a:t>
                      </a:r>
                      <a:endParaRPr kumimoji="1" lang="en-US" altLang="ja-JP" sz="16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次年度</a:t>
                      </a:r>
                      <a:endParaRPr kumimoji="1" lang="en-US" altLang="ja-JP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684484937"/>
                  </a:ext>
                </a:extLst>
              </a:tr>
              <a:tr h="1160534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小規模事業者パワーアップ応援補助金</a:t>
                      </a:r>
                      <a:r>
                        <a:rPr kumimoji="1" lang="en-US" altLang="ja-JP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(</a:t>
                      </a:r>
                      <a:r>
                        <a:rPr kumimoji="1" lang="ja-JP" altLang="en-US" sz="1800" b="1" dirty="0"/>
                        <a:t>県版持続化</a:t>
                      </a:r>
                      <a:r>
                        <a:rPr kumimoji="1" lang="en-US" altLang="ja-JP" sz="1800" b="1" dirty="0"/>
                        <a:t>)</a:t>
                      </a:r>
                    </a:p>
                    <a:p>
                      <a:r>
                        <a:rPr kumimoji="1" lang="ja-JP" altLang="en-US" sz="2400" b="1" dirty="0"/>
                        <a:t>（働いてもらい方改革枠）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250</a:t>
                      </a:r>
                      <a:endParaRPr kumimoji="1" lang="ja-JP" altLang="en-US" sz="2520" b="0" i="0" u="none" strike="noStrike" kern="1200" baseline="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2520" b="0" i="0" u="none" strike="noStrike" kern="1200" baseline="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  <a: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うち「新たな働く環境づくり」に要する経費 </a:t>
                      </a:r>
                      <a: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100</a:t>
                      </a: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万円</a:t>
                      </a:r>
                      <a:b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</a:b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（補助率</a:t>
                      </a:r>
                      <a: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10/10)</a:t>
                      </a: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 </a:t>
                      </a:r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en-US" altLang="ja-JP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pPr marL="0" algn="ctr" defTabSz="1280160" rtl="0" eaLnBrk="1" latinLnBrk="0" hangingPunct="1"/>
                      <a:endParaRPr kumimoji="1" lang="ja-JP" altLang="en-US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834171760"/>
                  </a:ext>
                </a:extLst>
              </a:tr>
            </a:tbl>
          </a:graphicData>
        </a:graphic>
      </p:graphicFrame>
      <p:sp>
        <p:nvSpPr>
          <p:cNvPr id="2" name="テキスト ボックス 1">
            <a:extLst>
              <a:ext uri="{FF2B5EF4-FFF2-40B4-BE49-F238E27FC236}">
                <a16:creationId xmlns:a16="http://schemas.microsoft.com/office/drawing/2014/main" id="{C58D94E8-AD31-A52F-A50D-0A4465F47E4F}"/>
              </a:ext>
            </a:extLst>
          </p:cNvPr>
          <p:cNvSpPr txBox="1"/>
          <p:nvPr/>
        </p:nvSpPr>
        <p:spPr>
          <a:xfrm>
            <a:off x="10188604" y="441010"/>
            <a:ext cx="1295400" cy="338554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en-US" altLang="ja-JP" sz="1600" b="1" dirty="0">
                <a:latin typeface="メイリオ" panose="020B0604030504040204" pitchFamily="50" charset="-128"/>
                <a:ea typeface="メイリオ" panose="020B0604030504040204" pitchFamily="50" charset="-128"/>
              </a:rPr>
              <a:t>R7.8.25 </a:t>
            </a:r>
            <a:endParaRPr kumimoji="1" lang="ja-JP" altLang="en-US" sz="1600" b="1" dirty="0">
              <a:latin typeface="メイリオ" panose="020B0604030504040204" pitchFamily="50" charset="-128"/>
              <a:ea typeface="メイリオ" panose="020B0604030504040204" pitchFamily="50" charset="-128"/>
            </a:endParaRPr>
          </a:p>
        </p:txBody>
      </p:sp>
      <p:sp>
        <p:nvSpPr>
          <p:cNvPr id="3" name="四角形: 角を丸くする 2">
            <a:hlinkClick r:id="rId3"/>
            <a:extLst>
              <a:ext uri="{FF2B5EF4-FFF2-40B4-BE49-F238E27FC236}">
                <a16:creationId xmlns:a16="http://schemas.microsoft.com/office/drawing/2014/main" id="{347A3075-4FFC-5C24-001F-1C3FE929AFC3}"/>
              </a:ext>
            </a:extLst>
          </p:cNvPr>
          <p:cNvSpPr/>
          <p:nvPr/>
        </p:nvSpPr>
        <p:spPr>
          <a:xfrm>
            <a:off x="3437659" y="4053397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7" name="四角形: 角を丸くする 6">
            <a:hlinkClick r:id="rId2"/>
            <a:extLst>
              <a:ext uri="{FF2B5EF4-FFF2-40B4-BE49-F238E27FC236}">
                <a16:creationId xmlns:a16="http://schemas.microsoft.com/office/drawing/2014/main" id="{DF5369ED-FC16-4D79-1BB0-DB1C71E29C56}"/>
              </a:ext>
            </a:extLst>
          </p:cNvPr>
          <p:cNvSpPr/>
          <p:nvPr/>
        </p:nvSpPr>
        <p:spPr>
          <a:xfrm>
            <a:off x="3448050" y="5453888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8" name="四角形: 角を丸くする 7">
            <a:hlinkClick r:id="rId4"/>
            <a:extLst>
              <a:ext uri="{FF2B5EF4-FFF2-40B4-BE49-F238E27FC236}">
                <a16:creationId xmlns:a16="http://schemas.microsoft.com/office/drawing/2014/main" id="{22B8479F-3408-4E1D-BCA6-E0F9EB029378}"/>
              </a:ext>
            </a:extLst>
          </p:cNvPr>
          <p:cNvSpPr/>
          <p:nvPr/>
        </p:nvSpPr>
        <p:spPr>
          <a:xfrm>
            <a:off x="3431309" y="6622288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10" name="四角形: 角を丸くする 9">
            <a:hlinkClick r:id="rId5"/>
            <a:extLst>
              <a:ext uri="{FF2B5EF4-FFF2-40B4-BE49-F238E27FC236}">
                <a16:creationId xmlns:a16="http://schemas.microsoft.com/office/drawing/2014/main" id="{ACB2BD0F-32C3-8899-4317-BD822C3516E0}"/>
              </a:ext>
            </a:extLst>
          </p:cNvPr>
          <p:cNvSpPr/>
          <p:nvPr/>
        </p:nvSpPr>
        <p:spPr>
          <a:xfrm>
            <a:off x="3431309" y="2529397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6" name="四角形: 角を丸くする 5">
            <a:extLst>
              <a:ext uri="{FF2B5EF4-FFF2-40B4-BE49-F238E27FC236}">
                <a16:creationId xmlns:a16="http://schemas.microsoft.com/office/drawing/2014/main" id="{958BBD4F-3AA3-B9B7-6ED5-E199614543E8}"/>
              </a:ext>
            </a:extLst>
          </p:cNvPr>
          <p:cNvSpPr/>
          <p:nvPr/>
        </p:nvSpPr>
        <p:spPr>
          <a:xfrm>
            <a:off x="8968510" y="6016316"/>
            <a:ext cx="1303976" cy="605972"/>
          </a:xfrm>
          <a:prstGeom prst="roundRect">
            <a:avLst/>
          </a:prstGeom>
          <a:solidFill>
            <a:srgbClr val="F5B1C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終了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3FA6B09C-906E-A682-A774-9E9022574AE8}"/>
              </a:ext>
            </a:extLst>
          </p:cNvPr>
          <p:cNvSpPr/>
          <p:nvPr/>
        </p:nvSpPr>
        <p:spPr>
          <a:xfrm>
            <a:off x="11484004" y="212323"/>
            <a:ext cx="806392" cy="5672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１</a:t>
            </a:r>
          </a:p>
        </p:txBody>
      </p:sp>
    </p:spTree>
    <p:extLst>
      <p:ext uri="{BB962C8B-B14F-4D97-AF65-F5344CB8AC3E}">
        <p14:creationId xmlns:p14="http://schemas.microsoft.com/office/powerpoint/2010/main" val="3785240827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F94A3868-FE2F-FA8A-1C6A-4975EE8EE2F8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F834CFA3-52E1-D2A7-2F90-6F39ECBE6B00}"/>
              </a:ext>
            </a:extLst>
          </p:cNvPr>
          <p:cNvSpPr txBox="1"/>
          <p:nvPr/>
        </p:nvSpPr>
        <p:spPr>
          <a:xfrm>
            <a:off x="914400" y="311728"/>
            <a:ext cx="6608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主な補助金の申請期限等一覧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93DC7C20-AB6A-5119-23D5-F14F3D6386A5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3906035189"/>
              </p:ext>
            </p:extLst>
          </p:nvPr>
        </p:nvGraphicFramePr>
        <p:xfrm>
          <a:off x="381000" y="893194"/>
          <a:ext cx="12091554" cy="827120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6900">
                  <a:extLst>
                    <a:ext uri="{9D8B030D-6E8A-4147-A177-3AD203B41FA5}">
                      <a16:colId xmlns:a16="http://schemas.microsoft.com/office/drawing/2014/main" val="3290578334"/>
                    </a:ext>
                  </a:extLst>
                </a:gridCol>
                <a:gridCol w="1418595">
                  <a:extLst>
                    <a:ext uri="{9D8B030D-6E8A-4147-A177-3AD203B41FA5}">
                      <a16:colId xmlns:a16="http://schemas.microsoft.com/office/drawing/2014/main" val="1372008635"/>
                    </a:ext>
                  </a:extLst>
                </a:gridCol>
                <a:gridCol w="3025742">
                  <a:extLst>
                    <a:ext uri="{9D8B030D-6E8A-4147-A177-3AD203B41FA5}">
                      <a16:colId xmlns:a16="http://schemas.microsoft.com/office/drawing/2014/main" val="858226697"/>
                    </a:ext>
                  </a:extLst>
                </a:gridCol>
                <a:gridCol w="1820467">
                  <a:extLst>
                    <a:ext uri="{9D8B030D-6E8A-4147-A177-3AD203B41FA5}">
                      <a16:colId xmlns:a16="http://schemas.microsoft.com/office/drawing/2014/main" val="3485213957"/>
                    </a:ext>
                  </a:extLst>
                </a:gridCol>
                <a:gridCol w="1419850">
                  <a:extLst>
                    <a:ext uri="{9D8B030D-6E8A-4147-A177-3AD203B41FA5}">
                      <a16:colId xmlns:a16="http://schemas.microsoft.com/office/drawing/2014/main" val="2490140876"/>
                    </a:ext>
                  </a:extLst>
                </a:gridCol>
              </a:tblGrid>
              <a:tr h="786034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補助金名（直近回数）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補助額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ja-JP" altLang="en-US" sz="2000" b="1" dirty="0"/>
                        <a:t>（万円）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申請期限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次回公募予定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20556"/>
                  </a:ext>
                </a:extLst>
              </a:tr>
              <a:tr h="786034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中小企業省力化投資補助金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（カタログ型）</a:t>
                      </a:r>
                      <a:r>
                        <a:rPr kumimoji="1" lang="ja-JP" altLang="en-US" sz="1800" b="1" dirty="0"/>
                        <a:t>（</a:t>
                      </a:r>
                      <a:r>
                        <a:rPr kumimoji="1" lang="en-US" altLang="ja-JP" sz="1800" b="1" dirty="0"/>
                        <a:t>5</a:t>
                      </a:r>
                      <a:r>
                        <a:rPr kumimoji="1" lang="ja-JP" altLang="en-US" sz="1800" b="1" dirty="0"/>
                        <a:t>年補正）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200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1,000</a:t>
                      </a:r>
                      <a:endParaRPr kumimoji="1" lang="ja-JP" altLang="en-US" sz="2000" b="1" dirty="0"/>
                    </a:p>
                  </a:txBody>
                  <a:tcPr/>
                </a:tc>
                <a:tc gridSpan="2">
                  <a:txBody>
                    <a:bodyPr/>
                    <a:lstStyle/>
                    <a:p>
                      <a:pPr algn="l"/>
                      <a:r>
                        <a:rPr kumimoji="1" lang="en-US" altLang="ja-JP" sz="1800" b="1" dirty="0"/>
                        <a:t>R6.8.9</a:t>
                      </a:r>
                      <a:r>
                        <a:rPr kumimoji="1" lang="ja-JP" altLang="en-US" sz="1800" b="1" dirty="0"/>
                        <a:t>より随時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600" b="1" dirty="0"/>
                        <a:t>・令和</a:t>
                      </a:r>
                      <a:r>
                        <a:rPr kumimoji="1" lang="en-US" altLang="ja-JP" sz="1600" b="1" dirty="0"/>
                        <a:t>8</a:t>
                      </a:r>
                      <a:r>
                        <a:rPr kumimoji="1" lang="ja-JP" altLang="en-US" sz="1600" b="1" dirty="0"/>
                        <a:t>年</a:t>
                      </a:r>
                      <a:r>
                        <a:rPr kumimoji="1" lang="en-US" altLang="ja-JP" sz="1600" b="1" dirty="0"/>
                        <a:t>9</a:t>
                      </a:r>
                      <a:r>
                        <a:rPr kumimoji="1" lang="ja-JP" altLang="en-US" sz="1600" b="1" dirty="0"/>
                        <a:t>月末頃までの間に複数回の公募予定</a:t>
                      </a:r>
                      <a:endParaRPr kumimoji="1" lang="en-US" altLang="ja-JP" sz="1600" b="1" dirty="0"/>
                    </a:p>
                  </a:txBody>
                  <a:tcPr/>
                </a:tc>
                <a:tc hMerge="1">
                  <a:txBody>
                    <a:bodyPr/>
                    <a:lstStyle/>
                    <a:p>
                      <a:endParaRPr kumimoji="1" lang="en-US" altLang="ja-JP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86997969"/>
                  </a:ext>
                </a:extLst>
              </a:tr>
              <a:tr h="786034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中小企業省力化投資補助金</a:t>
                      </a:r>
                      <a:endParaRPr kumimoji="1" lang="en-US" altLang="ja-JP" sz="2400" b="1" dirty="0"/>
                    </a:p>
                    <a:p>
                      <a:r>
                        <a:rPr kumimoji="1" lang="ja-JP" altLang="en-US" sz="2400" b="1" dirty="0"/>
                        <a:t>（一般型）　</a:t>
                      </a:r>
                      <a:r>
                        <a:rPr kumimoji="1" lang="ja-JP" altLang="en-US" sz="1800" b="1" dirty="0"/>
                        <a:t>（</a:t>
                      </a:r>
                      <a:r>
                        <a:rPr kumimoji="1" lang="en-US" altLang="ja-JP" sz="1800" b="1" dirty="0"/>
                        <a:t>6</a:t>
                      </a:r>
                      <a:r>
                        <a:rPr kumimoji="1" lang="ja-JP" altLang="en-US" sz="1800" b="1" dirty="0"/>
                        <a:t>年補正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回）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400" b="1" dirty="0"/>
                        <a:t>小規模</a:t>
                      </a:r>
                      <a:endParaRPr kumimoji="1" lang="en-US" altLang="ja-JP" sz="2400" b="1" dirty="0"/>
                    </a:p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5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人以下 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750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万</a:t>
                      </a:r>
                      <a:endParaRPr kumimoji="1" lang="en-US" altLang="zh-TW" sz="2000" b="1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（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1,000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万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）</a:t>
                      </a:r>
                      <a:endParaRPr kumimoji="1" lang="en-US" altLang="ja-JP" sz="2000" b="1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6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～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20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人 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1,500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万円（</a:t>
                      </a:r>
                      <a:r>
                        <a:rPr kumimoji="1" lang="en-US" altLang="zh-TW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2,000</a:t>
                      </a:r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万円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）</a:t>
                      </a:r>
                      <a:endParaRPr kumimoji="1" lang="en-US" altLang="ja-JP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algn="ctr" defTabSz="1280160" rtl="0" eaLnBrk="1" latinLnBrk="0" hangingPunct="1"/>
                      <a:r>
                        <a:rPr kumimoji="1" lang="en-US" altLang="ja-JP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6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カッコ内は賃上特例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【</a:t>
                      </a:r>
                      <a:r>
                        <a:rPr kumimoji="1" lang="ja-JP" altLang="en-US" sz="1800" b="1" dirty="0"/>
                        <a:t>第３回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algn="ctr"/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8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4</a:t>
                      </a:r>
                      <a:r>
                        <a:rPr kumimoji="1" lang="ja-JP" altLang="en-US" sz="1800" b="1" dirty="0"/>
                        <a:t>日～</a:t>
                      </a:r>
                      <a:r>
                        <a:rPr kumimoji="1" lang="en-US" altLang="ja-JP" sz="1800" b="1" dirty="0"/>
                        <a:t>8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29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</a:txBody>
                  <a:tcPr anchor="ctr"/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公募回は年</a:t>
                      </a:r>
                      <a:r>
                        <a:rPr kumimoji="1" lang="en-US" altLang="ja-JP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</a:t>
                      </a: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4</a:t>
                      </a: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回を予定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673234614"/>
                  </a:ext>
                </a:extLst>
              </a:tr>
              <a:tr h="905766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dirty="0"/>
                        <a:t>IT</a:t>
                      </a:r>
                      <a:r>
                        <a:rPr kumimoji="1" lang="ja-JP" altLang="en-US" sz="2400" b="1" dirty="0"/>
                        <a:t>導入補助金</a:t>
                      </a:r>
                      <a:r>
                        <a:rPr kumimoji="1" lang="en-US" altLang="ja-JP" sz="2400" b="1" dirty="0"/>
                        <a:t>2025</a:t>
                      </a:r>
                      <a:r>
                        <a:rPr kumimoji="1" lang="ja-JP" altLang="en-US" sz="2000" b="1" dirty="0"/>
                        <a:t>（通常枠）</a:t>
                      </a:r>
                      <a:br>
                        <a:rPr kumimoji="1" lang="en-US" altLang="ja-JP" sz="2000" b="1" dirty="0"/>
                      </a:b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1</a:t>
                      </a:r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プロセス：</a:t>
                      </a:r>
                      <a:r>
                        <a:rPr kumimoji="1" lang="en-US" altLang="ja-JP" sz="1800" b="1" dirty="0"/>
                        <a:t>5</a:t>
                      </a:r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150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4</a:t>
                      </a:r>
                      <a:r>
                        <a:rPr kumimoji="1" lang="ja-JP" altLang="en-US" sz="1800" b="1" dirty="0"/>
                        <a:t>プロセス以上：</a:t>
                      </a:r>
                      <a:r>
                        <a:rPr kumimoji="1" lang="en-US" altLang="ja-JP" sz="1800" b="1" dirty="0"/>
                        <a:t>150</a:t>
                      </a:r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450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rowSpan="4"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【5</a:t>
                      </a:r>
                      <a:r>
                        <a:rPr kumimoji="1" lang="ja-JP" altLang="en-US" sz="1800" b="1" dirty="0"/>
                        <a:t>次締切分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algn="ctr"/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31</a:t>
                      </a:r>
                      <a:r>
                        <a:rPr kumimoji="1" lang="ja-JP" altLang="en-US" sz="1800" b="1" dirty="0"/>
                        <a:t>日～</a:t>
                      </a:r>
                      <a:r>
                        <a:rPr kumimoji="1" lang="en-US" altLang="ja-JP" sz="1800" b="1" dirty="0"/>
                        <a:t>9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22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【</a:t>
                      </a:r>
                      <a:r>
                        <a:rPr kumimoji="1" lang="ja-JP" altLang="en-US" sz="1800" b="1" dirty="0"/>
                        <a:t>第</a:t>
                      </a:r>
                      <a:r>
                        <a:rPr kumimoji="1" lang="en-US" altLang="ja-JP" sz="1800" b="1" dirty="0"/>
                        <a:t>6</a:t>
                      </a:r>
                      <a:r>
                        <a:rPr kumimoji="1" lang="ja-JP" altLang="en-US" sz="1800" b="1" dirty="0"/>
                        <a:t>次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algn="ctr"/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10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31</a:t>
                      </a:r>
                      <a:r>
                        <a:rPr kumimoji="1" lang="ja-JP" altLang="en-US" sz="1800" b="1" dirty="0"/>
                        <a:t>日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23835207"/>
                  </a:ext>
                </a:extLst>
              </a:tr>
              <a:tr h="1123481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/>
                        <a:t>IT</a:t>
                      </a:r>
                      <a:r>
                        <a:rPr kumimoji="1" lang="ja-JP" altLang="en-US" sz="2400" b="1"/>
                        <a:t>導入補助金</a:t>
                      </a:r>
                      <a:r>
                        <a:rPr kumimoji="1" lang="en-US" altLang="ja-JP" sz="2400" b="1"/>
                        <a:t>2025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/>
                        <a:t>（インボイス枠インボイス対応類型）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/>
                        <a:t>2/1</a:t>
                      </a:r>
                      <a:r>
                        <a:rPr kumimoji="1" lang="ja-JP" altLang="en-US" sz="2000" b="1"/>
                        <a:t>～</a:t>
                      </a:r>
                      <a:r>
                        <a:rPr kumimoji="1" lang="en-US" altLang="ja-JP" sz="2000" b="1"/>
                        <a:t>3/4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/>
                        <a:t>※IT</a:t>
                      </a:r>
                      <a:r>
                        <a:rPr kumimoji="1" lang="ja-JP" altLang="en-US" sz="1600" b="1"/>
                        <a:t>ツール機能数等による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/>
                        <a:t>IT</a:t>
                      </a:r>
                      <a:r>
                        <a:rPr kumimoji="1" lang="ja-JP" altLang="en-US" sz="2000" b="1" dirty="0"/>
                        <a:t>ツール：</a:t>
                      </a:r>
                      <a:r>
                        <a:rPr kumimoji="1" lang="en-US" altLang="ja-JP" sz="2000" b="1" dirty="0"/>
                        <a:t>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350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200" b="1" dirty="0"/>
                        <a:t>上記</a:t>
                      </a:r>
                      <a:r>
                        <a:rPr kumimoji="1" lang="en-US" altLang="ja-JP" sz="1200" b="1" dirty="0"/>
                        <a:t>IT</a:t>
                      </a:r>
                      <a:r>
                        <a:rPr kumimoji="1" lang="ja-JP" altLang="en-US" sz="1200" b="1" dirty="0"/>
                        <a:t>ツールに使用に伴う</a:t>
                      </a:r>
                      <a:endParaRPr kumimoji="1" lang="en-US" altLang="ja-JP" sz="1600" b="1" dirty="0"/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/>
                        <a:t>PC</a:t>
                      </a:r>
                      <a:r>
                        <a:rPr kumimoji="1" lang="ja-JP" altLang="en-US" sz="1600" b="1" dirty="0"/>
                        <a:t>・ﾀﾌﾞﾚｯﾄ：</a:t>
                      </a:r>
                      <a:r>
                        <a:rPr kumimoji="1" lang="en-US" altLang="ja-JP" sz="1600" b="1" dirty="0"/>
                        <a:t>10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600" b="1" dirty="0"/>
                        <a:t>レジ・発券機：</a:t>
                      </a:r>
                      <a:r>
                        <a:rPr kumimoji="1" lang="en-US" altLang="ja-JP" sz="1600" b="1" dirty="0"/>
                        <a:t>20</a:t>
                      </a:r>
                      <a:endParaRPr kumimoji="1" lang="en-US" altLang="ja-JP" sz="18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第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次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algn="ctr"/>
                      <a:r>
                        <a:rPr kumimoji="1" lang="ja-JP" altLang="en-US" sz="1800" b="1" dirty="0"/>
                        <a:t>～</a:t>
                      </a:r>
                      <a:r>
                        <a:rPr kumimoji="1" lang="en-US" altLang="ja-JP" sz="1800" b="1" dirty="0"/>
                        <a:t>12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2</a:t>
                      </a:r>
                      <a:r>
                        <a:rPr kumimoji="1" lang="ja-JP" altLang="en-US" sz="1800" b="1" dirty="0"/>
                        <a:t>日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184719124"/>
                  </a:ext>
                </a:extLst>
              </a:tr>
              <a:tr h="73152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導入補助金</a:t>
                      </a: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dirty="0"/>
                        <a:t>（インボイス枠電子取引類型）</a:t>
                      </a:r>
                      <a:endParaRPr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1" dirty="0"/>
                        <a:t>2/3</a:t>
                      </a:r>
                      <a:endParaRPr lang="ja-JP" alt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0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350</a:t>
                      </a:r>
                      <a:endParaRPr kumimoji="1" lang="ja-JP" altLang="en-US" sz="20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rowSpan="2">
                  <a:txBody>
                    <a:bodyPr/>
                    <a:lstStyle/>
                    <a:p>
                      <a:pPr algn="ctr"/>
                      <a:r>
                        <a:rPr kumimoji="1" lang="ja-JP" altLang="en-US" sz="1800" b="1" dirty="0"/>
                        <a:t>未定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009801523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導入補助金</a:t>
                      </a: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（セキュリティ対策推進枠）</a:t>
                      </a:r>
                      <a:endParaRPr lang="ja-JP" altLang="en-US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altLang="ja-JP" b="1" dirty="0"/>
                        <a:t>2/3</a:t>
                      </a:r>
                      <a:endParaRPr lang="ja-JP" altLang="en-US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algn="ctr" defTabSz="1280160" rtl="0" eaLnBrk="1" latinLnBrk="0" hangingPunct="1"/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～</a:t>
                      </a:r>
                      <a:r>
                        <a:rPr kumimoji="1" lang="en-US" altLang="ja-JP" sz="20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150</a:t>
                      </a:r>
                    </a:p>
                    <a:p>
                      <a:pPr marL="0" algn="ctr" defTabSz="1280160" rtl="0" eaLnBrk="1" latinLnBrk="0" hangingPunct="1"/>
                      <a:r>
                        <a:rPr kumimoji="1" lang="en-US" altLang="ja-JP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サイバーセキュリティお助け隊サービス利用料（最大</a:t>
                      </a:r>
                      <a:r>
                        <a:rPr kumimoji="1" lang="en-US" altLang="ja-JP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2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年分） 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lang="ja-JP" altLang="en-US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769583220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1" lang="ja-JP" altLang="en-US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導入補助金</a:t>
                      </a:r>
                      <a:r>
                        <a:rPr kumimoji="1" lang="en-US" altLang="ja-JP" sz="24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2025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（複数社連携</a:t>
                      </a:r>
                      <a:r>
                        <a:rPr kumimoji="1" lang="en-US" altLang="ja-JP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IT</a:t>
                      </a: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導入枠）</a:t>
                      </a:r>
                      <a:endParaRPr kumimoji="1" lang="en-US" altLang="ja-JP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en-US" altLang="ja-JP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※10</a:t>
                      </a: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者以上の補助対象事業者のまとまり</a:t>
                      </a:r>
                      <a:endParaRPr kumimoji="1" lang="en-US" altLang="ja-JP" sz="1800" b="1" kern="1200" dirty="0">
                        <a:solidFill>
                          <a:schemeClr val="dk1"/>
                        </a:solidFill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kern="1200" dirty="0">
                          <a:solidFill>
                            <a:schemeClr val="dk1"/>
                          </a:solidFill>
                          <a:latin typeface="+mn-lt"/>
                          <a:ea typeface="+mn-ea"/>
                          <a:cs typeface="+mn-cs"/>
                        </a:rPr>
                        <a:t>　商工会等の支援組織も補助対象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l"/>
                      <a:r>
                        <a:rPr kumimoji="1" lang="ja-JP" altLang="en-US" sz="1800" b="1" dirty="0"/>
                        <a:t>①基盤導入経費：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800" b="1" dirty="0"/>
                        <a:t>インボイス対応枠と同様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800" b="1" dirty="0"/>
                        <a:t>②消費動向分析経費：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800" b="1" dirty="0"/>
                        <a:t>　</a:t>
                      </a:r>
                      <a:r>
                        <a:rPr kumimoji="1" lang="en-US" altLang="ja-JP" sz="1800" b="1" dirty="0"/>
                        <a:t>50×</a:t>
                      </a:r>
                      <a:r>
                        <a:rPr kumimoji="1" lang="ja-JP" altLang="en-US" sz="1800" b="1" dirty="0"/>
                        <a:t>連携者数</a:t>
                      </a:r>
                      <a:endParaRPr kumimoji="1" lang="en-US" altLang="ja-JP" sz="1800" b="1" dirty="0"/>
                    </a:p>
                    <a:p>
                      <a:pPr algn="l"/>
                      <a:r>
                        <a:rPr kumimoji="1" lang="ja-JP" altLang="en-US" sz="1800" b="1" dirty="0"/>
                        <a:t>③その他経費：</a:t>
                      </a:r>
                      <a:r>
                        <a:rPr kumimoji="1" lang="en-US" altLang="ja-JP" sz="1800" b="1" dirty="0"/>
                        <a:t>200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1800" b="1" dirty="0"/>
                        <a:t>【3</a:t>
                      </a:r>
                      <a:r>
                        <a:rPr kumimoji="1" lang="ja-JP" altLang="en-US" sz="1800" b="1" dirty="0"/>
                        <a:t>次締切分</a:t>
                      </a:r>
                      <a:r>
                        <a:rPr kumimoji="1" lang="en-US" altLang="ja-JP" sz="1800" b="1" dirty="0"/>
                        <a:t>】</a:t>
                      </a:r>
                    </a:p>
                    <a:p>
                      <a:pPr algn="ctr"/>
                      <a:r>
                        <a:rPr kumimoji="1" lang="ja-JP" altLang="en-US" sz="1800" b="1" dirty="0"/>
                        <a:t>令和</a:t>
                      </a:r>
                      <a:r>
                        <a:rPr kumimoji="1" lang="en-US" altLang="ja-JP" sz="1800" b="1" dirty="0"/>
                        <a:t>7</a:t>
                      </a:r>
                      <a:r>
                        <a:rPr kumimoji="1" lang="ja-JP" altLang="en-US" sz="1800" b="1" dirty="0"/>
                        <a:t>年</a:t>
                      </a:r>
                      <a:r>
                        <a:rPr kumimoji="1" lang="en-US" altLang="ja-JP" sz="1800" b="1" dirty="0"/>
                        <a:t>3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31</a:t>
                      </a:r>
                      <a:r>
                        <a:rPr kumimoji="1" lang="ja-JP" altLang="en-US" sz="1800" b="1" dirty="0"/>
                        <a:t>日～</a:t>
                      </a:r>
                      <a:r>
                        <a:rPr kumimoji="1" lang="en-US" altLang="ja-JP" sz="1800" b="1" dirty="0"/>
                        <a:t>10</a:t>
                      </a:r>
                      <a:r>
                        <a:rPr kumimoji="1" lang="ja-JP" altLang="en-US" sz="1800" b="1" dirty="0"/>
                        <a:t>月</a:t>
                      </a:r>
                      <a:r>
                        <a:rPr kumimoji="1" lang="en-US" altLang="ja-JP" sz="1800" b="1" dirty="0"/>
                        <a:t>31</a:t>
                      </a:r>
                      <a:r>
                        <a:rPr kumimoji="1" lang="ja-JP" altLang="en-US" sz="1800" b="1" dirty="0"/>
                        <a:t>日</a:t>
                      </a:r>
                      <a:endParaRPr kumimoji="1" lang="en-US" altLang="ja-JP" sz="1800" b="1" dirty="0"/>
                    </a:p>
                    <a:p>
                      <a:endParaRPr kumimoji="1" lang="ja-JP" altLang="en-US" sz="2000" b="1" dirty="0"/>
                    </a:p>
                  </a:txBody>
                  <a:tcPr anchor="ctr"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未定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869214682"/>
                  </a:ext>
                </a:extLst>
              </a:tr>
            </a:tbl>
          </a:graphicData>
        </a:graphic>
      </p:graphicFrame>
      <p:sp>
        <p:nvSpPr>
          <p:cNvPr id="6" name="四角形: 角を丸くする 5">
            <a:hlinkClick r:id="rId2"/>
            <a:extLst>
              <a:ext uri="{FF2B5EF4-FFF2-40B4-BE49-F238E27FC236}">
                <a16:creationId xmlns:a16="http://schemas.microsoft.com/office/drawing/2014/main" id="{9AE77A2D-55CF-F650-D850-741CEF7C54B9}"/>
              </a:ext>
            </a:extLst>
          </p:cNvPr>
          <p:cNvSpPr/>
          <p:nvPr/>
        </p:nvSpPr>
        <p:spPr>
          <a:xfrm>
            <a:off x="3844059" y="2135697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7" name="四角形: 角を丸くする 6">
            <a:hlinkClick r:id="rId3"/>
            <a:extLst>
              <a:ext uri="{FF2B5EF4-FFF2-40B4-BE49-F238E27FC236}">
                <a16:creationId xmlns:a16="http://schemas.microsoft.com/office/drawing/2014/main" id="{7BF6B316-F063-47EB-7C8A-0D5021981269}"/>
              </a:ext>
            </a:extLst>
          </p:cNvPr>
          <p:cNvSpPr/>
          <p:nvPr/>
        </p:nvSpPr>
        <p:spPr>
          <a:xfrm>
            <a:off x="3844059" y="353060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8" name="四角形: 角を丸くする 7">
            <a:hlinkClick r:id="rId4"/>
            <a:extLst>
              <a:ext uri="{FF2B5EF4-FFF2-40B4-BE49-F238E27FC236}">
                <a16:creationId xmlns:a16="http://schemas.microsoft.com/office/drawing/2014/main" id="{89069B37-F8C9-2B2E-C8F2-216FE4DF0428}"/>
              </a:ext>
            </a:extLst>
          </p:cNvPr>
          <p:cNvSpPr/>
          <p:nvPr/>
        </p:nvSpPr>
        <p:spPr>
          <a:xfrm>
            <a:off x="3844059" y="452120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3" name="四角形: 角を丸くする 2">
            <a:extLst>
              <a:ext uri="{FF2B5EF4-FFF2-40B4-BE49-F238E27FC236}">
                <a16:creationId xmlns:a16="http://schemas.microsoft.com/office/drawing/2014/main" id="{C698C9EF-4A36-66BE-AE3D-4022726A0AE2}"/>
              </a:ext>
            </a:extLst>
          </p:cNvPr>
          <p:cNvSpPr/>
          <p:nvPr/>
        </p:nvSpPr>
        <p:spPr>
          <a:xfrm>
            <a:off x="11484004" y="212323"/>
            <a:ext cx="806392" cy="5672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２</a:t>
            </a:r>
          </a:p>
        </p:txBody>
      </p:sp>
      <p:sp>
        <p:nvSpPr>
          <p:cNvPr id="2" name="矢印: 左 1">
            <a:extLst>
              <a:ext uri="{FF2B5EF4-FFF2-40B4-BE49-F238E27FC236}">
                <a16:creationId xmlns:a16="http://schemas.microsoft.com/office/drawing/2014/main" id="{B0CA293C-1E0F-FDED-0E4B-2A7BF128A257}"/>
              </a:ext>
            </a:extLst>
          </p:cNvPr>
          <p:cNvSpPr/>
          <p:nvPr/>
        </p:nvSpPr>
        <p:spPr>
          <a:xfrm>
            <a:off x="12952015" y="5686373"/>
            <a:ext cx="1201003" cy="793555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更新</a:t>
            </a:r>
          </a:p>
        </p:txBody>
      </p:sp>
      <p:sp>
        <p:nvSpPr>
          <p:cNvPr id="9" name="矢印: 左 8">
            <a:extLst>
              <a:ext uri="{FF2B5EF4-FFF2-40B4-BE49-F238E27FC236}">
                <a16:creationId xmlns:a16="http://schemas.microsoft.com/office/drawing/2014/main" id="{95D7E9F3-991C-0650-ED1C-8ED256C4382F}"/>
              </a:ext>
            </a:extLst>
          </p:cNvPr>
          <p:cNvSpPr/>
          <p:nvPr/>
        </p:nvSpPr>
        <p:spPr>
          <a:xfrm>
            <a:off x="12952015" y="8022415"/>
            <a:ext cx="1201003" cy="793555"/>
          </a:xfrm>
          <a:prstGeom prst="leftArrow">
            <a:avLst/>
          </a:prstGeom>
          <a:ln/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更新</a:t>
            </a:r>
          </a:p>
        </p:txBody>
      </p:sp>
    </p:spTree>
    <p:extLst>
      <p:ext uri="{BB962C8B-B14F-4D97-AF65-F5344CB8AC3E}">
        <p14:creationId xmlns:p14="http://schemas.microsoft.com/office/powerpoint/2010/main" val="221923189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>
          <a:extLst>
            <a:ext uri="{FF2B5EF4-FFF2-40B4-BE49-F238E27FC236}">
              <a16:creationId xmlns:a16="http://schemas.microsoft.com/office/drawing/2014/main" id="{E01F9F1C-1CE5-5046-071A-525AF118BA16}"/>
            </a:ext>
          </a:extLst>
        </p:cNvPr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テキスト ボックス 3">
            <a:extLst>
              <a:ext uri="{FF2B5EF4-FFF2-40B4-BE49-F238E27FC236}">
                <a16:creationId xmlns:a16="http://schemas.microsoft.com/office/drawing/2014/main" id="{DCE79C2C-3807-216F-A1A3-6E56F702DAFD}"/>
              </a:ext>
            </a:extLst>
          </p:cNvPr>
          <p:cNvSpPr txBox="1"/>
          <p:nvPr/>
        </p:nvSpPr>
        <p:spPr>
          <a:xfrm>
            <a:off x="914400" y="311728"/>
            <a:ext cx="6608618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kumimoji="1" lang="ja-JP" altLang="en-US" sz="2800" b="1" u="sng" dirty="0">
                <a:latin typeface="メイリオ" panose="020B0604030504040204" pitchFamily="50" charset="-128"/>
                <a:ea typeface="メイリオ" panose="020B0604030504040204" pitchFamily="50" charset="-128"/>
              </a:rPr>
              <a:t>主な補助金の申請期限等一覧</a:t>
            </a:r>
          </a:p>
        </p:txBody>
      </p:sp>
      <p:graphicFrame>
        <p:nvGraphicFramePr>
          <p:cNvPr id="5" name="表 4">
            <a:extLst>
              <a:ext uri="{FF2B5EF4-FFF2-40B4-BE49-F238E27FC236}">
                <a16:creationId xmlns:a16="http://schemas.microsoft.com/office/drawing/2014/main" id="{ACFF9BAD-914C-17B2-9574-FD9C027D4562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965438101"/>
              </p:ext>
            </p:extLst>
          </p:nvPr>
        </p:nvGraphicFramePr>
        <p:xfrm>
          <a:off x="381000" y="893194"/>
          <a:ext cx="12091554" cy="855996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4406900">
                  <a:extLst>
                    <a:ext uri="{9D8B030D-6E8A-4147-A177-3AD203B41FA5}">
                      <a16:colId xmlns:a16="http://schemas.microsoft.com/office/drawing/2014/main" val="3290578334"/>
                    </a:ext>
                  </a:extLst>
                </a:gridCol>
                <a:gridCol w="1418595">
                  <a:extLst>
                    <a:ext uri="{9D8B030D-6E8A-4147-A177-3AD203B41FA5}">
                      <a16:colId xmlns:a16="http://schemas.microsoft.com/office/drawing/2014/main" val="1372008635"/>
                    </a:ext>
                  </a:extLst>
                </a:gridCol>
                <a:gridCol w="2689855">
                  <a:extLst>
                    <a:ext uri="{9D8B030D-6E8A-4147-A177-3AD203B41FA5}">
                      <a16:colId xmlns:a16="http://schemas.microsoft.com/office/drawing/2014/main" val="858226697"/>
                    </a:ext>
                  </a:extLst>
                </a:gridCol>
                <a:gridCol w="2156354">
                  <a:extLst>
                    <a:ext uri="{9D8B030D-6E8A-4147-A177-3AD203B41FA5}">
                      <a16:colId xmlns:a16="http://schemas.microsoft.com/office/drawing/2014/main" val="3485213957"/>
                    </a:ext>
                  </a:extLst>
                </a:gridCol>
                <a:gridCol w="1419850">
                  <a:extLst>
                    <a:ext uri="{9D8B030D-6E8A-4147-A177-3AD203B41FA5}">
                      <a16:colId xmlns:a16="http://schemas.microsoft.com/office/drawing/2014/main" val="2490140876"/>
                    </a:ext>
                  </a:extLst>
                </a:gridCol>
              </a:tblGrid>
              <a:tr h="688863"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補助金名（直近回数）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補助率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補助額（万円）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申請期限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/>
                        <a:t>次回公募予定</a:t>
                      </a:r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9420556"/>
                  </a:ext>
                </a:extLst>
              </a:tr>
              <a:tr h="1061880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事業承継・</a:t>
                      </a:r>
                      <a:r>
                        <a:rPr kumimoji="1" lang="en-US" altLang="ja-JP" sz="2400" b="1" dirty="0"/>
                        <a:t>M</a:t>
                      </a:r>
                      <a:r>
                        <a:rPr kumimoji="1" lang="ja-JP" altLang="en-US" sz="2400" b="1" dirty="0"/>
                        <a:t>＆</a:t>
                      </a:r>
                      <a:r>
                        <a:rPr kumimoji="1" lang="en-US" altLang="ja-JP" sz="2400" b="1" dirty="0"/>
                        <a:t>A</a:t>
                      </a:r>
                      <a:r>
                        <a:rPr kumimoji="1" lang="ja-JP" altLang="en-US" sz="2400" b="1" dirty="0"/>
                        <a:t>補助金</a:t>
                      </a:r>
                      <a:r>
                        <a:rPr kumimoji="1" lang="ja-JP" altLang="en-US" sz="2000" b="1" dirty="0"/>
                        <a:t>（</a:t>
                      </a:r>
                      <a:r>
                        <a:rPr kumimoji="1" lang="en-US" altLang="ja-JP" sz="2000" b="1" dirty="0"/>
                        <a:t>12</a:t>
                      </a:r>
                      <a:r>
                        <a:rPr kumimoji="1" lang="ja-JP" altLang="en-US" sz="2000" b="1" dirty="0"/>
                        <a:t>次）</a:t>
                      </a:r>
                      <a:endParaRPr kumimoji="1" lang="en-US" altLang="ja-JP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2/3</a:t>
                      </a:r>
                      <a:endParaRPr kumimoji="1" lang="ja-JP" altLang="en-US" sz="24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50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600</a:t>
                      </a:r>
                    </a:p>
                    <a:p>
                      <a:pPr algn="ctr"/>
                      <a:r>
                        <a:rPr kumimoji="1" lang="en-US" altLang="ja-JP" sz="1600" b="1" dirty="0"/>
                        <a:t>※</a:t>
                      </a:r>
                      <a:r>
                        <a:rPr kumimoji="1" lang="ja-JP" altLang="en-US" sz="1600" b="1" dirty="0"/>
                        <a:t>上乗せ額有り</a:t>
                      </a:r>
                      <a:endParaRPr kumimoji="1" lang="en-US" altLang="ja-JP" sz="16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令和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年</a:t>
                      </a:r>
                      <a:r>
                        <a:rPr kumimoji="1" lang="en-US" altLang="ja-JP" sz="2000" b="1" dirty="0"/>
                        <a:t>8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22</a:t>
                      </a:r>
                      <a:r>
                        <a:rPr kumimoji="1" lang="ja-JP" altLang="en-US" sz="2000" b="1" dirty="0"/>
                        <a:t>日～</a:t>
                      </a:r>
                      <a:r>
                        <a:rPr kumimoji="1" lang="en-US" altLang="ja-JP" sz="2000" b="1" dirty="0"/>
                        <a:t>9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19</a:t>
                      </a:r>
                      <a:r>
                        <a:rPr kumimoji="1" lang="ja-JP" altLang="en-US" sz="2000" b="1" dirty="0"/>
                        <a:t>日</a:t>
                      </a:r>
                      <a:endParaRPr kumimoji="1" lang="en-US" altLang="ja-JP" sz="20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000" b="1" dirty="0"/>
                        <a:t>13</a:t>
                      </a:r>
                      <a:r>
                        <a:rPr kumimoji="1" lang="ja-JP" altLang="en-US" sz="2000" b="1" dirty="0"/>
                        <a:t>次：未定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732406932"/>
                  </a:ext>
                </a:extLst>
              </a:tr>
              <a:tr h="390652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業務改善助成金（第</a:t>
                      </a:r>
                      <a:r>
                        <a:rPr kumimoji="1" lang="en-US" altLang="ja-JP" sz="2400" b="1" dirty="0"/>
                        <a:t>2</a:t>
                      </a:r>
                      <a:r>
                        <a:rPr kumimoji="1" lang="ja-JP" altLang="en-US" sz="2400" b="1" dirty="0"/>
                        <a:t>期）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3/4</a:t>
                      </a:r>
                      <a:endParaRPr kumimoji="1" lang="ja-JP" altLang="en-US" sz="2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30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600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/>
                        <a:t>※</a:t>
                      </a:r>
                      <a:r>
                        <a:rPr kumimoji="1" lang="ja-JP" altLang="en-US" sz="1600" b="1" dirty="0"/>
                        <a:t>最低賃金引き上げ額と労働者数による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1400" b="1" dirty="0"/>
                        <a:t>令和</a:t>
                      </a:r>
                      <a:r>
                        <a:rPr kumimoji="1" lang="en-US" altLang="ja-JP" sz="1400" b="1" dirty="0"/>
                        <a:t>7</a:t>
                      </a:r>
                      <a:r>
                        <a:rPr kumimoji="1" lang="ja-JP" altLang="en-US" sz="1400" b="1" dirty="0"/>
                        <a:t>年</a:t>
                      </a:r>
                      <a:r>
                        <a:rPr kumimoji="1" lang="en-US" altLang="ja-JP" sz="1400" b="1" dirty="0"/>
                        <a:t>6</a:t>
                      </a:r>
                      <a:r>
                        <a:rPr kumimoji="1" lang="ja-JP" altLang="en-US" sz="1400" b="1" dirty="0"/>
                        <a:t>月</a:t>
                      </a:r>
                      <a:r>
                        <a:rPr kumimoji="1" lang="en-US" altLang="ja-JP" sz="1400" b="1" dirty="0"/>
                        <a:t>14</a:t>
                      </a:r>
                      <a:r>
                        <a:rPr kumimoji="1" lang="ja-JP" altLang="en-US" sz="1400" b="1" dirty="0"/>
                        <a:t>日～</a:t>
                      </a:r>
                      <a:r>
                        <a:rPr lang="ja-JP" altLang="en-US" sz="1400" b="1" dirty="0"/>
                        <a:t>申請事業場に適用され る地域別最低賃金改定 日の前日</a:t>
                      </a:r>
                      <a:endParaRPr kumimoji="1" lang="en-US" altLang="ja-JP" sz="1400" b="1" dirty="0"/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未定</a:t>
                      </a:r>
                    </a:p>
                  </a:txBody>
                  <a:tcPr>
                    <a:solidFill>
                      <a:schemeClr val="accent2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2359664515"/>
                  </a:ext>
                </a:extLst>
              </a:tr>
              <a:tr h="175772">
                <a:tc>
                  <a:txBody>
                    <a:bodyPr/>
                    <a:lstStyle/>
                    <a:p>
                      <a:r>
                        <a:rPr kumimoji="1" lang="ja-JP" altLang="en-US" sz="2200" b="1" strike="noStrike" dirty="0"/>
                        <a:t>地域活性化ファンド事業費助成金</a:t>
                      </a:r>
                      <a:r>
                        <a:rPr kumimoji="1" lang="en-US" altLang="ja-JP" sz="2200" b="1" strike="noStrike" dirty="0"/>
                        <a:t>【</a:t>
                      </a:r>
                      <a:r>
                        <a:rPr kumimoji="1" lang="ja-JP" altLang="en-US" sz="2200" b="1" strike="noStrike" dirty="0"/>
                        <a:t>第</a:t>
                      </a:r>
                      <a:r>
                        <a:rPr kumimoji="1" lang="en-US" altLang="ja-JP" sz="2200" b="1" strike="noStrike" dirty="0"/>
                        <a:t>1</a:t>
                      </a:r>
                      <a:r>
                        <a:rPr kumimoji="1" lang="ja-JP" altLang="en-US" sz="2200" b="1" strike="noStrike" dirty="0"/>
                        <a:t>回</a:t>
                      </a:r>
                      <a:r>
                        <a:rPr kumimoji="1" lang="en-US" altLang="ja-JP" sz="2200" b="1" strike="noStrike" dirty="0"/>
                        <a:t>】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strike="noStrike" dirty="0"/>
                        <a:t>1/2</a:t>
                      </a:r>
                      <a:endParaRPr kumimoji="1" lang="ja-JP" altLang="en-US" sz="2400" b="1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strike="noStrike" dirty="0"/>
                        <a:t>50</a:t>
                      </a:r>
                      <a:r>
                        <a:rPr kumimoji="1" lang="ja-JP" altLang="en-US" sz="2000" b="1" strike="noStrike" dirty="0"/>
                        <a:t>～</a:t>
                      </a:r>
                      <a:r>
                        <a:rPr kumimoji="1" lang="en-US" altLang="ja-JP" sz="2000" b="1" strike="noStrike" dirty="0"/>
                        <a:t>200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r>
                        <a:rPr kumimoji="1" lang="ja-JP" altLang="en-US" sz="1800" b="1" strike="noStrike" dirty="0"/>
                        <a:t>令和</a:t>
                      </a:r>
                      <a:r>
                        <a:rPr kumimoji="1" lang="en-US" altLang="ja-JP" sz="1800" b="1" strike="noStrike" dirty="0"/>
                        <a:t>7</a:t>
                      </a:r>
                      <a:r>
                        <a:rPr kumimoji="1" lang="ja-JP" altLang="en-US" sz="1800" b="1" strike="noStrike" dirty="0"/>
                        <a:t>年</a:t>
                      </a:r>
                      <a:r>
                        <a:rPr kumimoji="1" lang="en-US" altLang="ja-JP" sz="1800" b="1" strike="noStrike" dirty="0"/>
                        <a:t>6</a:t>
                      </a:r>
                      <a:r>
                        <a:rPr kumimoji="1" lang="ja-JP" altLang="en-US" sz="1800" b="1" strike="noStrike" dirty="0"/>
                        <a:t>月</a:t>
                      </a:r>
                      <a:r>
                        <a:rPr kumimoji="1" lang="en-US" altLang="ja-JP" sz="1800" b="1" strike="noStrike" dirty="0"/>
                        <a:t>13</a:t>
                      </a:r>
                      <a:r>
                        <a:rPr kumimoji="1" lang="ja-JP" altLang="en-US" sz="1800" b="1" strike="noStrike" dirty="0"/>
                        <a:t>日～令和</a:t>
                      </a:r>
                      <a:r>
                        <a:rPr kumimoji="1" lang="en-US" altLang="ja-JP" sz="1800" b="1" strike="noStrike" dirty="0"/>
                        <a:t>7</a:t>
                      </a:r>
                      <a:r>
                        <a:rPr kumimoji="1" lang="ja-JP" altLang="en-US" sz="1800" b="1" strike="noStrike" dirty="0"/>
                        <a:t>年</a:t>
                      </a:r>
                      <a:r>
                        <a:rPr kumimoji="1" lang="en-US" altLang="ja-JP" sz="1800" b="1" strike="noStrike" dirty="0"/>
                        <a:t>7</a:t>
                      </a:r>
                      <a:r>
                        <a:rPr kumimoji="1" lang="ja-JP" altLang="en-US" sz="1800" b="1" strike="noStrike" dirty="0"/>
                        <a:t>月</a:t>
                      </a:r>
                      <a:r>
                        <a:rPr kumimoji="1" lang="en-US" altLang="ja-JP" sz="1800" b="1" strike="noStrike" dirty="0"/>
                        <a:t>31</a:t>
                      </a:r>
                      <a:r>
                        <a:rPr kumimoji="1" lang="ja-JP" altLang="en-US" sz="1800" b="1" strike="noStrike" dirty="0"/>
                        <a:t>日</a:t>
                      </a:r>
                      <a:endParaRPr kumimoji="1" lang="en-US" altLang="ja-JP" sz="1800" b="1" strike="noStrike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strike="noStrike" dirty="0"/>
                        <a:t>第</a:t>
                      </a:r>
                      <a:r>
                        <a:rPr kumimoji="1" lang="en-US" altLang="ja-JP" sz="2000" b="1" strike="noStrike" dirty="0"/>
                        <a:t>2</a:t>
                      </a:r>
                      <a:r>
                        <a:rPr kumimoji="1" lang="ja-JP" altLang="en-US" sz="2000" b="1" strike="noStrike" dirty="0"/>
                        <a:t>回：秋頃予定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44429739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省エネ補助金</a:t>
                      </a:r>
                      <a:r>
                        <a:rPr kumimoji="1" lang="ja-JP" altLang="en-US" sz="2000" b="1" dirty="0"/>
                        <a:t>（</a:t>
                      </a:r>
                      <a:r>
                        <a:rPr kumimoji="1" lang="en-US" altLang="ja-JP" sz="2000" b="1" dirty="0"/>
                        <a:t>2025</a:t>
                      </a:r>
                      <a:r>
                        <a:rPr kumimoji="1" lang="ja-JP" altLang="en-US" sz="2000" b="1" dirty="0"/>
                        <a:t>年版</a:t>
                      </a:r>
                      <a:r>
                        <a:rPr kumimoji="1" lang="en-US" altLang="ja-JP" sz="2000" b="1" dirty="0"/>
                        <a:t>3</a:t>
                      </a:r>
                      <a:r>
                        <a:rPr kumimoji="1" lang="ja-JP" altLang="en-US" sz="2000" b="1" dirty="0"/>
                        <a:t>次）</a:t>
                      </a:r>
                      <a:r>
                        <a:rPr kumimoji="1" lang="ja-JP" altLang="en-US" sz="1800" b="1" dirty="0"/>
                        <a:t>「省エネルギー投資促進・需要構造転換支援事業費補助金」</a:t>
                      </a:r>
                      <a:endParaRPr kumimoji="1" lang="en-US" altLang="ja-JP" sz="1800" b="1" dirty="0"/>
                    </a:p>
                    <a:p>
                      <a:r>
                        <a:rPr kumimoji="1" lang="ja-JP" altLang="en-US" sz="1800" b="1" dirty="0"/>
                        <a:t>　</a:t>
                      </a:r>
                      <a:r>
                        <a:rPr kumimoji="1" lang="en-US" altLang="ja-JP" sz="1800" b="1" dirty="0"/>
                        <a:t>Ⅰ</a:t>
                      </a:r>
                      <a:r>
                        <a:rPr kumimoji="1" lang="ja-JP" altLang="en-US" sz="1800" b="1" dirty="0"/>
                        <a:t>：工場・事業場型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Ⅱ</a:t>
                      </a: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：電化・脱炭素燃転型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1" dirty="0"/>
                        <a:t>　</a:t>
                      </a:r>
                      <a:r>
                        <a:rPr kumimoji="1" lang="en-US" altLang="ja-JP" sz="1800" b="1" dirty="0"/>
                        <a:t>Ⅳ</a:t>
                      </a:r>
                      <a:r>
                        <a:rPr kumimoji="1" lang="ja-JP" altLang="en-US" sz="1800" b="1" dirty="0"/>
                        <a:t>：</a:t>
                      </a: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エネルギー需要最適化型</a:t>
                      </a:r>
                      <a:endParaRPr kumimoji="1" lang="en-US" altLang="ja-JP" sz="24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2/3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中小企業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30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15</a:t>
                      </a:r>
                      <a:r>
                        <a:rPr kumimoji="1" lang="ja-JP" altLang="en-US" sz="2000" b="1" dirty="0"/>
                        <a:t>億</a:t>
                      </a:r>
                      <a:endParaRPr kumimoji="1" lang="en-US" altLang="ja-JP" sz="2000" b="1" dirty="0"/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助成対象類型による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令和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年</a:t>
                      </a:r>
                      <a:r>
                        <a:rPr kumimoji="1" lang="en-US" altLang="ja-JP" sz="2000" b="1" dirty="0"/>
                        <a:t>8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13</a:t>
                      </a:r>
                      <a:r>
                        <a:rPr kumimoji="1" lang="ja-JP" altLang="en-US" sz="2000" b="1" dirty="0"/>
                        <a:t>日～</a:t>
                      </a:r>
                      <a:r>
                        <a:rPr kumimoji="1" lang="en-US" altLang="ja-JP" sz="2000" b="1" dirty="0"/>
                        <a:t>9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24</a:t>
                      </a:r>
                      <a:r>
                        <a:rPr kumimoji="1" lang="ja-JP" altLang="en-US" sz="2000" b="1" dirty="0"/>
                        <a:t>日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rowSpan="2"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未定</a:t>
                      </a:r>
                    </a:p>
                  </a:txBody>
                  <a:tcPr anchor="ctr"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271927359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r>
                        <a:rPr kumimoji="1" lang="ja-JP" altLang="en-US" sz="2400" b="1" dirty="0"/>
                        <a:t>省エネ補助金</a:t>
                      </a:r>
                      <a:r>
                        <a:rPr kumimoji="1" lang="ja-JP" altLang="en-US" sz="2000" b="1" dirty="0"/>
                        <a:t>（</a:t>
                      </a:r>
                      <a:r>
                        <a:rPr kumimoji="1" lang="en-US" altLang="ja-JP" sz="2000" b="1" dirty="0"/>
                        <a:t>2025</a:t>
                      </a:r>
                      <a:r>
                        <a:rPr kumimoji="1" lang="ja-JP" altLang="en-US" sz="2000" b="1" dirty="0"/>
                        <a:t>年版</a:t>
                      </a:r>
                      <a:r>
                        <a:rPr kumimoji="1" lang="en-US" altLang="ja-JP" sz="2000" b="1" dirty="0"/>
                        <a:t>3</a:t>
                      </a:r>
                      <a:r>
                        <a:rPr kumimoji="1" lang="ja-JP" altLang="en-US" sz="2000" b="1" dirty="0"/>
                        <a:t>次）</a:t>
                      </a:r>
                      <a:endParaRPr kumimoji="1" lang="en-US" altLang="ja-JP" sz="2000" b="1" dirty="0"/>
                    </a:p>
                    <a:p>
                      <a:r>
                        <a:rPr kumimoji="1" lang="ja-JP" altLang="en-US" sz="16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「省エネルギー投資促進支援事業費補助金」</a:t>
                      </a:r>
                      <a:endParaRPr kumimoji="1" lang="en-US" altLang="ja-JP" sz="16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Ⅲ</a:t>
                      </a: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：設備単位型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</a:t>
                      </a:r>
                      <a:r>
                        <a:rPr kumimoji="1" lang="en-US" altLang="ja-JP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Ⅳ</a:t>
                      </a: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：エネルギー需要最適化型</a:t>
                      </a:r>
                      <a:endParaRPr kumimoji="1" lang="en-US" altLang="ja-JP" sz="18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2400" b="1" dirty="0"/>
                        <a:t>1/2</a:t>
                      </a:r>
                      <a:r>
                        <a:rPr kumimoji="1" lang="ja-JP" altLang="en-US" sz="2400" b="1" dirty="0"/>
                        <a:t>～</a:t>
                      </a:r>
                      <a:r>
                        <a:rPr kumimoji="1" lang="en-US" altLang="ja-JP" sz="2400" b="1" dirty="0"/>
                        <a:t>2/3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中小企業</a:t>
                      </a:r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30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1</a:t>
                      </a:r>
                      <a:r>
                        <a:rPr kumimoji="1" lang="ja-JP" altLang="en-US" sz="2000" b="1" dirty="0"/>
                        <a:t>億</a:t>
                      </a:r>
                      <a:endParaRPr kumimoji="1" lang="en-US" altLang="ja-JP" sz="2000" b="1" dirty="0"/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助成対象類型による</a:t>
                      </a:r>
                    </a:p>
                    <a:p>
                      <a:pPr algn="ctr"/>
                      <a:endParaRPr kumimoji="1" lang="ja-JP" altLang="en-US" sz="2000" b="1" dirty="0"/>
                    </a:p>
                  </a:txBody>
                  <a:tcPr>
                    <a:solidFill>
                      <a:schemeClr val="accent5">
                        <a:lumMod val="20000"/>
                        <a:lumOff val="80000"/>
                      </a:schemeClr>
                    </a:solidFill>
                  </a:tcPr>
                </a:tc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/>
                </a:tc>
                <a:tc vMerge="1">
                  <a:txBody>
                    <a:bodyPr/>
                    <a:lstStyle/>
                    <a:p>
                      <a:endParaRPr kumimoji="1" lang="ja-JP" altLang="en-US" sz="20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378226613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r>
                        <a:rPr kumimoji="1" lang="zh-TW" altLang="en-US" sz="2000" b="1" kern="1200" dirty="0">
                          <a:solidFill>
                            <a:schemeClr val="dk1"/>
                          </a:solidFill>
                          <a:latin typeface="游ゴシック" panose="020B0400000000000000" pitchFamily="50" charset="-128"/>
                          <a:ea typeface="游ゴシック" panose="020B0400000000000000" pitchFamily="50" charset="-128"/>
                          <a:cs typeface="+mn-cs"/>
                        </a:rPr>
                        <a:t>中小企業新事業進出促進補助金</a:t>
                      </a:r>
                      <a:endParaRPr kumimoji="1" lang="en-US" altLang="ja-JP" sz="2000" b="1" kern="1200" dirty="0">
                        <a:solidFill>
                          <a:schemeClr val="dk1"/>
                        </a:solidFill>
                        <a:latin typeface="游ゴシック" panose="020B0400000000000000" pitchFamily="50" charset="-128"/>
                        <a:ea typeface="游ゴシック" panose="020B0400000000000000" pitchFamily="50" charset="-128"/>
                        <a:cs typeface="+mn-cs"/>
                      </a:endParaRP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000" b="1" dirty="0"/>
                        <a:t>750</a:t>
                      </a:r>
                      <a:r>
                        <a:rPr kumimoji="1" lang="ja-JP" altLang="en-US" sz="2000" b="1" dirty="0"/>
                        <a:t>～</a:t>
                      </a:r>
                      <a:r>
                        <a:rPr kumimoji="1" lang="en-US" altLang="ja-JP" sz="2000" b="1" dirty="0"/>
                        <a:t>2,500</a:t>
                      </a:r>
                    </a:p>
                    <a:p>
                      <a:pPr algn="ctr"/>
                      <a:r>
                        <a:rPr kumimoji="1" lang="en-US" altLang="ja-JP" sz="1800" b="1" dirty="0"/>
                        <a:t>※</a:t>
                      </a:r>
                      <a:r>
                        <a:rPr kumimoji="1" lang="ja-JP" altLang="en-US" sz="1800" b="1" dirty="0"/>
                        <a:t>従業員</a:t>
                      </a:r>
                      <a:r>
                        <a:rPr kumimoji="1" lang="en-US" altLang="ja-JP" sz="1800" b="1" dirty="0"/>
                        <a:t>20</a:t>
                      </a:r>
                      <a:r>
                        <a:rPr kumimoji="1" lang="ja-JP" altLang="en-US" sz="1800" b="1" dirty="0"/>
                        <a:t>人以下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/>
                        <a:t>令和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年</a:t>
                      </a:r>
                      <a:r>
                        <a:rPr kumimoji="1" lang="en-US" altLang="ja-JP" sz="2000" b="1" dirty="0"/>
                        <a:t>4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22</a:t>
                      </a:r>
                      <a:r>
                        <a:rPr kumimoji="1" lang="ja-JP" altLang="en-US" sz="2000" b="1" dirty="0"/>
                        <a:t>日～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15</a:t>
                      </a:r>
                      <a:r>
                        <a:rPr kumimoji="1" lang="ja-JP" altLang="en-US" sz="2000" b="1" dirty="0"/>
                        <a:t>日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r>
                        <a:rPr kumimoji="1" lang="ja-JP" altLang="en-US" sz="2000" b="1" dirty="0"/>
                        <a:t>次回公募未定</a:t>
                      </a:r>
                    </a:p>
                  </a:txBody>
                  <a:tcPr>
                    <a:solidFill>
                      <a:schemeClr val="accent4">
                        <a:lumMod val="40000"/>
                        <a:lumOff val="6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587015726"/>
                  </a:ext>
                </a:extLst>
              </a:tr>
              <a:tr h="395916"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4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スタートアップ支援補助金</a:t>
                      </a:r>
                      <a:endParaRPr kumimoji="1" lang="en-US" altLang="ja-JP" sz="24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①スタートアップ等創業支援補助金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1800" b="1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　②スタートアップ事業加速化補助金</a:t>
                      </a:r>
                      <a:endParaRPr kumimoji="1" lang="en-US" altLang="ja-JP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※</a:t>
                      </a: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創業者、第</a:t>
                      </a:r>
                      <a:r>
                        <a:rPr kumimoji="1" lang="en-US" altLang="ja-JP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2</a:t>
                      </a: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創業者、創業後</a:t>
                      </a:r>
                      <a:r>
                        <a:rPr kumimoji="1" lang="en-US" altLang="ja-JP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5</a:t>
                      </a:r>
                      <a:r>
                        <a:rPr kumimoji="1" lang="ja-JP" altLang="en-US" sz="1400" b="0" i="0" kern="1200" dirty="0">
                          <a:solidFill>
                            <a:schemeClr val="dk1"/>
                          </a:solidFill>
                          <a:effectLst/>
                          <a:latin typeface="+mn-lt"/>
                          <a:ea typeface="+mn-ea"/>
                          <a:cs typeface="+mn-cs"/>
                        </a:rPr>
                        <a:t>年未満等要件有り</a:t>
                      </a:r>
                      <a:endParaRPr kumimoji="1" lang="ja-JP" altLang="en-US" sz="1800" b="1" i="0" kern="1200" dirty="0">
                        <a:solidFill>
                          <a:schemeClr val="dk1"/>
                        </a:solidFill>
                        <a:effectLst/>
                        <a:latin typeface="+mn-lt"/>
                        <a:ea typeface="+mn-ea"/>
                        <a:cs typeface="+mn-cs"/>
                      </a:endParaRP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en-US" altLang="ja-JP" sz="2400" b="1" dirty="0"/>
                        <a:t>1/2</a:t>
                      </a:r>
                    </a:p>
                    <a:p>
                      <a:pPr marL="0" marR="0" lvl="0" indent="0" algn="ctr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en-US" altLang="ja-JP" sz="1600" b="1" dirty="0"/>
                        <a:t>※</a:t>
                      </a:r>
                      <a:r>
                        <a:rPr kumimoji="1" lang="ja-JP" altLang="en-US" sz="1600" b="1" dirty="0"/>
                        <a:t>女性・障がい者</a:t>
                      </a:r>
                      <a:r>
                        <a:rPr kumimoji="1" lang="en-US" altLang="ja-JP" sz="1600" b="1" dirty="0"/>
                        <a:t>2/3</a:t>
                      </a:r>
                      <a:endParaRPr kumimoji="1" lang="ja-JP" altLang="en-US" sz="1600" b="1" dirty="0"/>
                    </a:p>
                    <a:p>
                      <a:pPr algn="ctr"/>
                      <a:endParaRPr kumimoji="1" lang="en-US" altLang="ja-JP" sz="24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algn="ctr"/>
                      <a:r>
                        <a:rPr kumimoji="1" lang="ja-JP" altLang="en-US" sz="2000" b="1" dirty="0"/>
                        <a:t>①</a:t>
                      </a:r>
                      <a:r>
                        <a:rPr kumimoji="1" lang="en-US" altLang="ja-JP" sz="2000" b="1" dirty="0"/>
                        <a:t>200</a:t>
                      </a:r>
                      <a:r>
                        <a:rPr kumimoji="1" lang="ja-JP" altLang="en-US" sz="2000" b="1" dirty="0"/>
                        <a:t>　②</a:t>
                      </a:r>
                      <a:r>
                        <a:rPr kumimoji="1" lang="en-US" altLang="ja-JP" sz="2000" b="1" dirty="0"/>
                        <a:t>300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/>
                        <a:t>令和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年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1</a:t>
                      </a:r>
                      <a:r>
                        <a:rPr kumimoji="1" lang="ja-JP" altLang="en-US" sz="2000" b="1" dirty="0"/>
                        <a:t>日～</a:t>
                      </a:r>
                      <a:r>
                        <a:rPr kumimoji="1" lang="en-US" altLang="ja-JP" sz="2000" b="1" dirty="0"/>
                        <a:t>7</a:t>
                      </a:r>
                      <a:r>
                        <a:rPr kumimoji="1" lang="ja-JP" altLang="en-US" sz="2000" b="1" dirty="0"/>
                        <a:t>月</a:t>
                      </a:r>
                      <a:r>
                        <a:rPr kumimoji="1" lang="en-US" altLang="ja-JP" sz="2000" b="1" dirty="0"/>
                        <a:t>31</a:t>
                      </a:r>
                      <a:r>
                        <a:rPr kumimoji="1" lang="ja-JP" altLang="en-US" sz="2000" b="1" dirty="0"/>
                        <a:t>日</a:t>
                      </a:r>
                    </a:p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endParaRPr kumimoji="1" lang="ja-JP" altLang="en-US" sz="2000" b="1" dirty="0"/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tc>
                  <a:txBody>
                    <a:bodyPr/>
                    <a:lstStyle/>
                    <a:p>
                      <a:pPr marL="0" marR="0" lvl="0" indent="0" algn="l" defTabSz="128016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kumimoji="1" lang="ja-JP" altLang="en-US" sz="2000" b="1" dirty="0"/>
                        <a:t>次回公募未定</a:t>
                      </a:r>
                    </a:p>
                  </a:txBody>
                  <a:tcPr>
                    <a:solidFill>
                      <a:schemeClr val="accent2">
                        <a:lumMod val="20000"/>
                        <a:lumOff val="80000"/>
                      </a:schemeClr>
                    </a:solidFill>
                  </a:tcPr>
                </a:tc>
                <a:extLst>
                  <a:ext uri="{0D108BD9-81ED-4DB2-BD59-A6C34878D82A}">
                    <a16:rowId xmlns:a16="http://schemas.microsoft.com/office/drawing/2014/main" val="3460676684"/>
                  </a:ext>
                </a:extLst>
              </a:tr>
            </a:tbl>
          </a:graphicData>
        </a:graphic>
      </p:graphicFrame>
      <p:sp>
        <p:nvSpPr>
          <p:cNvPr id="3" name="四角形: 角を丸くする 2">
            <a:hlinkClick r:id="rId3"/>
            <a:extLst>
              <a:ext uri="{FF2B5EF4-FFF2-40B4-BE49-F238E27FC236}">
                <a16:creationId xmlns:a16="http://schemas.microsoft.com/office/drawing/2014/main" id="{62740E0C-FE0B-08B8-BA3F-06561F73189D}"/>
              </a:ext>
            </a:extLst>
          </p:cNvPr>
          <p:cNvSpPr/>
          <p:nvPr/>
        </p:nvSpPr>
        <p:spPr>
          <a:xfrm>
            <a:off x="3844059" y="212090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6" name="四角形: 角を丸くする 5">
            <a:hlinkClick r:id="rId4"/>
            <a:extLst>
              <a:ext uri="{FF2B5EF4-FFF2-40B4-BE49-F238E27FC236}">
                <a16:creationId xmlns:a16="http://schemas.microsoft.com/office/drawing/2014/main" id="{1925D6D6-EF25-F0E6-0E9D-B639258CF52A}"/>
              </a:ext>
            </a:extLst>
          </p:cNvPr>
          <p:cNvSpPr/>
          <p:nvPr/>
        </p:nvSpPr>
        <p:spPr>
          <a:xfrm>
            <a:off x="3844059" y="293370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7" name="四角形: 角を丸くする 6">
            <a:hlinkClick r:id="rId5"/>
            <a:extLst>
              <a:ext uri="{FF2B5EF4-FFF2-40B4-BE49-F238E27FC236}">
                <a16:creationId xmlns:a16="http://schemas.microsoft.com/office/drawing/2014/main" id="{B7766108-FAB9-4C2C-F569-6072CEDE0A85}"/>
              </a:ext>
            </a:extLst>
          </p:cNvPr>
          <p:cNvSpPr/>
          <p:nvPr/>
        </p:nvSpPr>
        <p:spPr>
          <a:xfrm>
            <a:off x="3878118" y="5101772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8" name="四角形: 角を丸くする 7">
            <a:hlinkClick r:id="rId6"/>
            <a:extLst>
              <a:ext uri="{FF2B5EF4-FFF2-40B4-BE49-F238E27FC236}">
                <a16:creationId xmlns:a16="http://schemas.microsoft.com/office/drawing/2014/main" id="{16ACD1C4-0B5F-112F-1A8F-1285C6F99375}"/>
              </a:ext>
            </a:extLst>
          </p:cNvPr>
          <p:cNvSpPr/>
          <p:nvPr/>
        </p:nvSpPr>
        <p:spPr>
          <a:xfrm>
            <a:off x="3878118" y="7775180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9" name="四角形: 角を丸くする 8">
            <a:hlinkClick r:id="rId7"/>
            <a:extLst>
              <a:ext uri="{FF2B5EF4-FFF2-40B4-BE49-F238E27FC236}">
                <a16:creationId xmlns:a16="http://schemas.microsoft.com/office/drawing/2014/main" id="{889EEB11-A6F0-6536-0E2F-CFC1530D720A}"/>
              </a:ext>
            </a:extLst>
          </p:cNvPr>
          <p:cNvSpPr/>
          <p:nvPr/>
        </p:nvSpPr>
        <p:spPr>
          <a:xfrm>
            <a:off x="3878118" y="4049768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/>
              <a:t>HP</a:t>
            </a:r>
            <a:r>
              <a:rPr kumimoji="1" lang="ja-JP" altLang="en-US" b="1" dirty="0"/>
              <a:t>へ</a:t>
            </a:r>
          </a:p>
        </p:txBody>
      </p:sp>
      <p:sp>
        <p:nvSpPr>
          <p:cNvPr id="10" name="四角形: 角を丸くする 9">
            <a:hlinkClick r:id="rId8" tooltip="HP"/>
            <a:extLst>
              <a:ext uri="{FF2B5EF4-FFF2-40B4-BE49-F238E27FC236}">
                <a16:creationId xmlns:a16="http://schemas.microsoft.com/office/drawing/2014/main" id="{F47A2889-2322-75C9-F166-4B611116E0C8}"/>
              </a:ext>
            </a:extLst>
          </p:cNvPr>
          <p:cNvSpPr/>
          <p:nvPr/>
        </p:nvSpPr>
        <p:spPr>
          <a:xfrm>
            <a:off x="4455968" y="9043648"/>
            <a:ext cx="749300" cy="304800"/>
          </a:xfrm>
          <a:prstGeom prst="roundRect">
            <a:avLst/>
          </a:prstGeom>
          <a:solidFill>
            <a:schemeClr val="accent2">
              <a:lumMod val="75000"/>
            </a:schemeClr>
          </a:solidFill>
          <a:ln>
            <a:noFill/>
          </a:ln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en-US" altLang="ja-JP" b="1" dirty="0">
                <a:solidFill>
                  <a:schemeClr val="bg1"/>
                </a:solidFill>
              </a:rPr>
              <a:t>HP</a:t>
            </a:r>
            <a:r>
              <a:rPr kumimoji="1" lang="ja-JP" altLang="en-US" b="1" dirty="0">
                <a:solidFill>
                  <a:schemeClr val="bg1"/>
                </a:solidFill>
              </a:rPr>
              <a:t>へ</a:t>
            </a:r>
          </a:p>
        </p:txBody>
      </p:sp>
      <p:sp>
        <p:nvSpPr>
          <p:cNvPr id="13" name="四角形: 角を丸くする 12">
            <a:extLst>
              <a:ext uri="{FF2B5EF4-FFF2-40B4-BE49-F238E27FC236}">
                <a16:creationId xmlns:a16="http://schemas.microsoft.com/office/drawing/2014/main" id="{E91AEBF0-D272-FD15-372F-EE43CEF26903}"/>
              </a:ext>
            </a:extLst>
          </p:cNvPr>
          <p:cNvSpPr/>
          <p:nvPr/>
        </p:nvSpPr>
        <p:spPr>
          <a:xfrm>
            <a:off x="11484004" y="212323"/>
            <a:ext cx="806392" cy="567241"/>
          </a:xfrm>
          <a:prstGeom prst="roundRect">
            <a:avLst/>
          </a:prstGeom>
          <a:solidFill>
            <a:schemeClr val="bg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chemeClr val="tx1"/>
                </a:solidFill>
              </a:rPr>
              <a:t>３</a:t>
            </a:r>
          </a:p>
        </p:txBody>
      </p:sp>
      <p:sp>
        <p:nvSpPr>
          <p:cNvPr id="11" name="四角形: 角を丸くする 10">
            <a:extLst>
              <a:ext uri="{FF2B5EF4-FFF2-40B4-BE49-F238E27FC236}">
                <a16:creationId xmlns:a16="http://schemas.microsoft.com/office/drawing/2014/main" id="{FF5E6815-91D9-4495-A9F0-045CEEB3C8AA}"/>
              </a:ext>
            </a:extLst>
          </p:cNvPr>
          <p:cNvSpPr/>
          <p:nvPr/>
        </p:nvSpPr>
        <p:spPr>
          <a:xfrm>
            <a:off x="10180028" y="7775552"/>
            <a:ext cx="749300" cy="304428"/>
          </a:xfrm>
          <a:prstGeom prst="roundRect">
            <a:avLst/>
          </a:prstGeom>
          <a:solidFill>
            <a:srgbClr val="F5B1C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終了</a:t>
            </a:r>
          </a:p>
        </p:txBody>
      </p:sp>
      <p:sp>
        <p:nvSpPr>
          <p:cNvPr id="12" name="四角形: 角を丸くする 11">
            <a:extLst>
              <a:ext uri="{FF2B5EF4-FFF2-40B4-BE49-F238E27FC236}">
                <a16:creationId xmlns:a16="http://schemas.microsoft.com/office/drawing/2014/main" id="{B6F442DD-09A5-C8C3-A02D-106BC7FB810B}"/>
              </a:ext>
            </a:extLst>
          </p:cNvPr>
          <p:cNvSpPr/>
          <p:nvPr/>
        </p:nvSpPr>
        <p:spPr>
          <a:xfrm>
            <a:off x="8124536" y="3898245"/>
            <a:ext cx="749300" cy="304428"/>
          </a:xfrm>
          <a:prstGeom prst="roundRect">
            <a:avLst/>
          </a:prstGeom>
          <a:solidFill>
            <a:srgbClr val="F5B1C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終了</a:t>
            </a:r>
          </a:p>
        </p:txBody>
      </p:sp>
      <p:sp>
        <p:nvSpPr>
          <p:cNvPr id="16" name="四角形: 角を丸くする 15">
            <a:extLst>
              <a:ext uri="{FF2B5EF4-FFF2-40B4-BE49-F238E27FC236}">
                <a16:creationId xmlns:a16="http://schemas.microsoft.com/office/drawing/2014/main" id="{BEA83870-84C0-2A42-1B61-1F0D6C5EB039}"/>
              </a:ext>
            </a:extLst>
          </p:cNvPr>
          <p:cNvSpPr/>
          <p:nvPr/>
        </p:nvSpPr>
        <p:spPr>
          <a:xfrm>
            <a:off x="9522892" y="8795870"/>
            <a:ext cx="1081417" cy="552578"/>
          </a:xfrm>
          <a:prstGeom prst="roundRect">
            <a:avLst/>
          </a:prstGeom>
          <a:solidFill>
            <a:srgbClr val="F5B1C1"/>
          </a:solidFill>
        </p:spPr>
        <p:style>
          <a:lnRef idx="2">
            <a:schemeClr val="accent1">
              <a:shade val="15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kumimoji="1" lang="ja-JP" altLang="en-US" b="1" dirty="0">
                <a:solidFill>
                  <a:srgbClr val="FF0000"/>
                </a:solidFill>
              </a:rPr>
              <a:t>終了</a:t>
            </a:r>
          </a:p>
        </p:txBody>
      </p:sp>
    </p:spTree>
    <p:extLst>
      <p:ext uri="{BB962C8B-B14F-4D97-AF65-F5344CB8AC3E}">
        <p14:creationId xmlns:p14="http://schemas.microsoft.com/office/powerpoint/2010/main" val="368333099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テーマ">
  <a:themeElements>
    <a:clrScheme name="Office テーマ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テーマ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テーマ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2013 - 2022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テーマ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游ゴシック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游ゴシック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2013 - 2022 Theme</Template>
  <TotalTime>1169</TotalTime>
  <Words>987</Words>
  <Application>Microsoft Office PowerPoint</Application>
  <PresentationFormat>A3 297x420 mm</PresentationFormat>
  <Paragraphs>198</Paragraphs>
  <Slides>3</Slides>
  <Notes>1</Notes>
  <HiddenSlides>0</HiddenSlides>
  <MMClips>0</MMClips>
  <ScaleCrop>false</ScaleCrop>
  <HeadingPairs>
    <vt:vector size="6" baseType="variant">
      <vt:variant>
        <vt:lpstr>使用されているフォント</vt:lpstr>
      </vt:variant>
      <vt:variant>
        <vt:i4>5</vt:i4>
      </vt:variant>
      <vt:variant>
        <vt:lpstr>テーマ</vt:lpstr>
      </vt:variant>
      <vt:variant>
        <vt:i4>1</vt:i4>
      </vt:variant>
      <vt:variant>
        <vt:lpstr>スライド タイトル</vt:lpstr>
      </vt:variant>
      <vt:variant>
        <vt:i4>3</vt:i4>
      </vt:variant>
    </vt:vector>
  </HeadingPairs>
  <TitlesOfParts>
    <vt:vector size="9" baseType="lpstr">
      <vt:lpstr>メイリオ</vt:lpstr>
      <vt:lpstr>游ゴシック</vt:lpstr>
      <vt:lpstr>Arial</vt:lpstr>
      <vt:lpstr>Calibri</vt:lpstr>
      <vt:lpstr>Calibri Light</vt:lpstr>
      <vt:lpstr>Office テーマ</vt:lpstr>
      <vt:lpstr>PowerPoint プレゼンテーション</vt:lpstr>
      <vt:lpstr>PowerPoint プレゼンテーション</vt:lpstr>
      <vt:lpstr>PowerPoint プレゼンテーション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/>
  <dc:creator>健也 宮嶋</dc:creator>
  <cp:lastModifiedBy>岐阜県商工会連合会</cp:lastModifiedBy>
  <cp:revision>68</cp:revision>
  <cp:lastPrinted>2025-03-10T05:11:32Z</cp:lastPrinted>
  <dcterms:created xsi:type="dcterms:W3CDTF">2024-08-02T08:05:54Z</dcterms:created>
  <dcterms:modified xsi:type="dcterms:W3CDTF">2025-08-25T00:29:35Z</dcterms:modified>
</cp:coreProperties>
</file>