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58" r:id="rId4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CAC96944-7B77-4B31-8629-6C868F77542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81100050-7931-472B-83FD-A9114EF6B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00050-7931-472B-83FD-A9114EF6B5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1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0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4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1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2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8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0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2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FE86-F769-4C4F-A4B8-9FD2504C0EFE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6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zokukanb.com/jizokuka_r6h/shinsei.html#kobo" TargetMode="External"/><Relationship Id="rId2" Type="http://schemas.openxmlformats.org/officeDocument/2006/relationships/hyperlink" Target="https://r6.jizokukahojokin.info/sogyo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al.monodukuri-hojo.jp/index.html" TargetMode="External"/><Relationship Id="rId4" Type="http://schemas.openxmlformats.org/officeDocument/2006/relationships/hyperlink" Target="https://www.gifushoko.or.jp/gifu-jizokuka-r7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yokuka.smrj.go.jp/ippan/" TargetMode="External"/><Relationship Id="rId2" Type="http://schemas.openxmlformats.org/officeDocument/2006/relationships/hyperlink" Target="https://shoryokuka.smrj.go.jp/catalog/product_catalo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-shien.smrj.go.jp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pc-gifu.or.jp/topics/2025070104/index.asp" TargetMode="External"/><Relationship Id="rId3" Type="http://schemas.openxmlformats.org/officeDocument/2006/relationships/hyperlink" Target="https://shoukei-mahojokin.go.jp/r6h/" TargetMode="External"/><Relationship Id="rId7" Type="http://schemas.openxmlformats.org/officeDocument/2006/relationships/hyperlink" Target="https://www.gpc-gifu.or.jp/fund/chiiki/index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hinjigyou-shinshutsu.smrj.go.jp/" TargetMode="External"/><Relationship Id="rId5" Type="http://schemas.openxmlformats.org/officeDocument/2006/relationships/hyperlink" Target="https://syouenehojyokin.sii.or.jp/34business/" TargetMode="External"/><Relationship Id="rId4" Type="http://schemas.openxmlformats.org/officeDocument/2006/relationships/hyperlink" Target="https://www.mhlw.go.jp/stf/seisakunitsuite/bunya/koyou_roudou/roudoukijun/zigyonushi/shienjigyou/0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2CD6-DC88-C721-B3C1-A9331A50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6B3225-2FD7-2897-A837-F7053D79D8DB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0516A70-3C21-902E-E288-9DFC35211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824576"/>
              </p:ext>
            </p:extLst>
          </p:nvPr>
        </p:nvGraphicFramePr>
        <p:xfrm>
          <a:off x="329045" y="893194"/>
          <a:ext cx="12143509" cy="740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3555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753754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673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14175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ものづくり補助金（</a:t>
                      </a:r>
                      <a:r>
                        <a:rPr kumimoji="1" lang="en-US" altLang="ja-JP" sz="2400" b="1" dirty="0"/>
                        <a:t>21</a:t>
                      </a:r>
                      <a:r>
                        <a:rPr kumimoji="1" lang="ja-JP" altLang="en-US" sz="2400" b="1" dirty="0"/>
                        <a:t>次）</a:t>
                      </a:r>
                      <a:endParaRPr kumimoji="1" lang="en-US" altLang="ja-JP" sz="2400" b="1" dirty="0"/>
                    </a:p>
                    <a:p>
                      <a:r>
                        <a:rPr kumimoji="1" lang="en-US" altLang="ja-JP" sz="1800" b="1" dirty="0"/>
                        <a:t>A</a:t>
                      </a:r>
                      <a:r>
                        <a:rPr kumimoji="1" lang="ja-JP" altLang="en-US" sz="1800" b="1" dirty="0"/>
                        <a:t>）製品・サービス高付加価値化枠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小規模事業者</a:t>
                      </a:r>
                      <a:r>
                        <a:rPr kumimoji="1" lang="en-US" altLang="ja-JP" sz="1800" b="1" dirty="0"/>
                        <a:t>2/3</a:t>
                      </a:r>
                      <a:endParaRPr kumimoji="1" lang="ja-JP" altLang="en-US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※5</a:t>
                      </a:r>
                      <a:r>
                        <a:rPr kumimoji="1" lang="ja-JP" altLang="en-US" sz="1800" b="1" dirty="0"/>
                        <a:t>人以下：最大</a:t>
                      </a:r>
                      <a:r>
                        <a:rPr kumimoji="1" lang="en-US" altLang="ja-JP" sz="1800" b="1" dirty="0"/>
                        <a:t>750</a:t>
                      </a:r>
                      <a:r>
                        <a:rPr kumimoji="1" lang="ja-JP" altLang="en-US" sz="1800" b="1" dirty="0"/>
                        <a:t>万円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24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22</a:t>
                      </a:r>
                      <a:r>
                        <a:rPr kumimoji="1" lang="ja-JP" altLang="en-US" sz="1800" b="1" dirty="0"/>
                        <a:t>次：</a:t>
                      </a:r>
                      <a:endParaRPr kumimoji="1" lang="en-US" altLang="ja-JP" sz="18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公募未定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5839"/>
                  </a:ext>
                </a:extLst>
              </a:tr>
              <a:tr h="1130776"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B</a:t>
                      </a:r>
                      <a:r>
                        <a:rPr kumimoji="1" lang="ja-JP" altLang="en-US" sz="2000" b="1" dirty="0"/>
                        <a:t>）グローバル枠</a:t>
                      </a:r>
                      <a:endParaRPr kumimoji="1" lang="en-US" altLang="ja-JP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3,000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規模別上限無し</a:t>
                      </a:r>
                      <a:endParaRPr kumimoji="1" lang="en-US" altLang="ja-JP" sz="1800" b="1" dirty="0"/>
                    </a:p>
                    <a:p>
                      <a:pPr algn="ctr"/>
                      <a:r>
                        <a:rPr kumimoji="1" lang="ja-JP" altLang="en-US" sz="1600" b="1" dirty="0"/>
                        <a:t>▶大幅賃上により上限引上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人以下：＋</a:t>
                      </a:r>
                      <a:r>
                        <a:rPr kumimoji="1" lang="en-US" altLang="ja-JP" sz="1600" b="1" dirty="0"/>
                        <a:t>100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026832"/>
                  </a:ext>
                </a:extLst>
              </a:tr>
              <a:tr h="862961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18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（一般型　通常枠）</a:t>
                      </a:r>
                      <a:endParaRPr kumimoji="1" lang="ja-JP" altLang="en-US" sz="2400" b="1" u="sng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  <a:p>
                      <a:pPr algn="l"/>
                      <a:r>
                        <a:rPr kumimoji="1" lang="ja-JP" altLang="en-US" sz="1600" b="1" dirty="0"/>
                        <a:t>▶賃金引上げ特例：＋</a:t>
                      </a:r>
                      <a:r>
                        <a:rPr kumimoji="1" lang="en-US" altLang="ja-JP" sz="1600" b="1" dirty="0"/>
                        <a:t>150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645134"/>
                  </a:ext>
                </a:extLst>
              </a:tr>
              <a:tr h="140773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（創業型）</a:t>
                      </a:r>
                      <a:r>
                        <a:rPr kumimoji="1" lang="ja-JP" altLang="en-US" sz="1400" b="1" dirty="0">
                          <a:hlinkClick r:id="rId2"/>
                        </a:rPr>
                        <a:t>　　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創業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年以内・特定創業支援事業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11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88136"/>
                  </a:ext>
                </a:extLst>
              </a:tr>
              <a:tr h="80344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令和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日～</a:t>
                      </a:r>
                      <a:endParaRPr kumimoji="1" lang="en-US" altLang="ja-JP" sz="16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日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次年度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84937"/>
                  </a:ext>
                </a:extLst>
              </a:tr>
              <a:tr h="116053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</a:p>
                    <a:p>
                      <a:r>
                        <a:rPr kumimoji="1" lang="ja-JP" altLang="en-US" sz="2400" b="1" dirty="0"/>
                        <a:t>（働いてもらい方改革枠）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kumimoji="1" lang="ja-JP" altLang="en-US" sz="252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52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うち「新たな働く環境づくり」に要する経費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万円</a:t>
                      </a:r>
                      <a:b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（補助率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10/10)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80160" rtl="0" eaLnBrk="1" latinLnBrk="0" hangingPunct="1"/>
                      <a:endParaRPr kumimoji="1" lang="ja-JP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7176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94E8-AD31-A52F-A50D-0A4465F47E4F}"/>
              </a:ext>
            </a:extLst>
          </p:cNvPr>
          <p:cNvSpPr txBox="1"/>
          <p:nvPr/>
        </p:nvSpPr>
        <p:spPr>
          <a:xfrm>
            <a:off x="10188604" y="44101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R7.9.16 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347A3075-4FFC-5C24-001F-1C3FE929AFC3}"/>
              </a:ext>
            </a:extLst>
          </p:cNvPr>
          <p:cNvSpPr/>
          <p:nvPr/>
        </p:nvSpPr>
        <p:spPr>
          <a:xfrm>
            <a:off x="3437659" y="4053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2"/>
            <a:extLst>
              <a:ext uri="{FF2B5EF4-FFF2-40B4-BE49-F238E27FC236}">
                <a16:creationId xmlns:a16="http://schemas.microsoft.com/office/drawing/2014/main" id="{DF5369ED-FC16-4D79-1BB0-DB1C71E29C56}"/>
              </a:ext>
            </a:extLst>
          </p:cNvPr>
          <p:cNvSpPr/>
          <p:nvPr/>
        </p:nvSpPr>
        <p:spPr>
          <a:xfrm>
            <a:off x="3448050" y="54538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22B8479F-3408-4E1D-BCA6-E0F9EB029378}"/>
              </a:ext>
            </a:extLst>
          </p:cNvPr>
          <p:cNvSpPr/>
          <p:nvPr/>
        </p:nvSpPr>
        <p:spPr>
          <a:xfrm>
            <a:off x="3431309" y="66222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5"/>
            <a:extLst>
              <a:ext uri="{FF2B5EF4-FFF2-40B4-BE49-F238E27FC236}">
                <a16:creationId xmlns:a16="http://schemas.microsoft.com/office/drawing/2014/main" id="{ACB2BD0F-32C3-8899-4317-BD822C3516E0}"/>
              </a:ext>
            </a:extLst>
          </p:cNvPr>
          <p:cNvSpPr/>
          <p:nvPr/>
        </p:nvSpPr>
        <p:spPr>
          <a:xfrm>
            <a:off x="3431309" y="2529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8BBD4F-3AA3-B9B7-6ED5-E199614543E8}"/>
              </a:ext>
            </a:extLst>
          </p:cNvPr>
          <p:cNvSpPr/>
          <p:nvPr/>
        </p:nvSpPr>
        <p:spPr>
          <a:xfrm>
            <a:off x="8968510" y="6016316"/>
            <a:ext cx="1303976" cy="605972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FA6B09C-906E-A682-A774-9E9022574AE8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7852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3868-FE2F-FA8A-1C6A-4975EE8EE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34CFA3-52E1-D2A7-2F90-6F39ECBE6B00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3DC7C20-AB6A-5119-23D5-F14F3D638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35189"/>
              </p:ext>
            </p:extLst>
          </p:nvPr>
        </p:nvGraphicFramePr>
        <p:xfrm>
          <a:off x="381000" y="893194"/>
          <a:ext cx="12091554" cy="8271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3025742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1820467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86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次回公募予定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8603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（カタログ型）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年補正）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1,000</a:t>
                      </a:r>
                      <a:endParaRPr kumimoji="1" lang="ja-JP" altLang="en-US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R6.8.9</a:t>
                      </a:r>
                      <a:r>
                        <a:rPr kumimoji="1" lang="ja-JP" altLang="en-US" sz="1800" b="1" dirty="0"/>
                        <a:t>より随時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600" b="1" dirty="0"/>
                        <a:t>・令和</a:t>
                      </a:r>
                      <a:r>
                        <a:rPr kumimoji="1" lang="en-US" altLang="ja-JP" sz="1600" b="1" dirty="0"/>
                        <a:t>8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9</a:t>
                      </a:r>
                      <a:r>
                        <a:rPr kumimoji="1" lang="ja-JP" altLang="en-US" sz="1600" b="1" dirty="0"/>
                        <a:t>月末頃までの間に複数回の公募予定</a:t>
                      </a:r>
                      <a:endParaRPr kumimoji="1" lang="en-US" altLang="ja-JP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97969"/>
                  </a:ext>
                </a:extLst>
              </a:tr>
              <a:tr h="78603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（一般型）　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小規模</a:t>
                      </a:r>
                      <a:endParaRPr kumimoji="1" lang="en-US" altLang="ja-JP" sz="2400" b="1" dirty="0"/>
                    </a:p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人以下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750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endParaRPr kumimoji="1" lang="en-US" altLang="zh-TW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1,500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カッコ内は賃上特例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第３回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29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公募回は年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回を予定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34614"/>
                  </a:ext>
                </a:extLst>
              </a:tr>
              <a:tr h="9057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IT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2025</a:t>
                      </a:r>
                      <a:r>
                        <a:rPr kumimoji="1" lang="ja-JP" altLang="en-US" sz="2000" b="1" dirty="0"/>
                        <a:t>（通常枠）</a:t>
                      </a:r>
                      <a:br>
                        <a:rPr kumimoji="1" lang="en-US" altLang="ja-JP" sz="2000" b="1" dirty="0"/>
                      </a:b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プロセス：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150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プロセス以上：</a:t>
                      </a:r>
                      <a:r>
                        <a:rPr kumimoji="1" lang="en-US" altLang="ja-JP" sz="1800" b="1" dirty="0"/>
                        <a:t>150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450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【5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9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22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35207"/>
                  </a:ext>
                </a:extLst>
              </a:tr>
              <a:tr h="11234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/>
                        <a:t>IT</a:t>
                      </a:r>
                      <a:r>
                        <a:rPr kumimoji="1" lang="ja-JP" altLang="en-US" sz="2400" b="1"/>
                        <a:t>導入補助金</a:t>
                      </a:r>
                      <a:r>
                        <a:rPr kumimoji="1" lang="en-US" altLang="ja-JP" sz="2400" b="1"/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/>
                        <a:t>（インボイス枠インボイス対応類型）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/>
                        <a:t>2/1</a:t>
                      </a:r>
                      <a:r>
                        <a:rPr kumimoji="1" lang="ja-JP" altLang="en-US" sz="2000" b="1"/>
                        <a:t>～</a:t>
                      </a:r>
                      <a:r>
                        <a:rPr kumimoji="1" lang="en-US" altLang="ja-JP" sz="2000" b="1"/>
                        <a:t>3/4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/>
                        <a:t>※IT</a:t>
                      </a:r>
                      <a:r>
                        <a:rPr kumimoji="1" lang="ja-JP" altLang="en-US" sz="1600" b="1"/>
                        <a:t>ツール機能数等による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IT</a:t>
                      </a:r>
                      <a:r>
                        <a:rPr kumimoji="1" lang="ja-JP" altLang="en-US" sz="2000" b="1" dirty="0"/>
                        <a:t>ツール：</a:t>
                      </a:r>
                      <a:r>
                        <a:rPr kumimoji="1" lang="en-US" altLang="ja-JP" sz="2000" b="1" dirty="0"/>
                        <a:t>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350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/>
                        <a:t>上記</a:t>
                      </a:r>
                      <a:r>
                        <a:rPr kumimoji="1" lang="en-US" altLang="ja-JP" sz="1200" b="1" dirty="0"/>
                        <a:t>IT</a:t>
                      </a:r>
                      <a:r>
                        <a:rPr kumimoji="1" lang="ja-JP" altLang="en-US" sz="1200" b="1" dirty="0"/>
                        <a:t>ツールに使用に伴う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PC</a:t>
                      </a:r>
                      <a:r>
                        <a:rPr kumimoji="1" lang="ja-JP" altLang="en-US" sz="1600" b="1" dirty="0"/>
                        <a:t>・ﾀﾌﾞﾚｯﾄ：</a:t>
                      </a:r>
                      <a:r>
                        <a:rPr kumimoji="1" lang="en-US" altLang="ja-JP" sz="1600" b="1" dirty="0"/>
                        <a:t>10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レジ・発券機：</a:t>
                      </a:r>
                      <a:r>
                        <a:rPr kumimoji="1" lang="en-US" altLang="ja-JP" sz="1600" b="1" dirty="0"/>
                        <a:t>20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12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1912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（インボイス枠電子取引類型）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kumimoji="1" lang="ja-JP" alt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1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（セキュリティ対策推進枠）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サイバーセキュリティお助け隊サービス利用料（最大</a:t>
                      </a:r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年分）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83220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導入補助金</a:t>
                      </a:r>
                      <a:r>
                        <a:rPr kumimoji="1" lang="en-US" altLang="ja-JP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（複数社連携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導入枠）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※10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者以上の補助対象事業者のまとまり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商工会等の支援組織も補助対象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/>
                        <a:t>①基盤導入経費：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インボイス対応枠と同様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②消費動向分析経費：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50×</a:t>
                      </a:r>
                      <a:r>
                        <a:rPr kumimoji="1" lang="ja-JP" altLang="en-US" sz="1800" b="1" dirty="0"/>
                        <a:t>連携者数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③その他経費：</a:t>
                      </a:r>
                      <a:r>
                        <a:rPr kumimoji="1" lang="en-US" altLang="ja-JP" sz="1800" b="1" dirty="0"/>
                        <a:t>200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【3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日～</a:t>
                      </a:r>
                      <a:r>
                        <a:rPr kumimoji="1" lang="en-US" altLang="ja-JP" sz="1800" b="1" dirty="0"/>
                        <a:t>10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31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endParaRPr kumimoji="1" lang="ja-JP" altLang="en-US" sz="20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214682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hlinkClick r:id="rId2"/>
            <a:extLst>
              <a:ext uri="{FF2B5EF4-FFF2-40B4-BE49-F238E27FC236}">
                <a16:creationId xmlns:a16="http://schemas.microsoft.com/office/drawing/2014/main" id="{9AE77A2D-55CF-F650-D850-741CEF7C54B9}"/>
              </a:ext>
            </a:extLst>
          </p:cNvPr>
          <p:cNvSpPr/>
          <p:nvPr/>
        </p:nvSpPr>
        <p:spPr>
          <a:xfrm>
            <a:off x="3844059" y="21356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3"/>
            <a:extLst>
              <a:ext uri="{FF2B5EF4-FFF2-40B4-BE49-F238E27FC236}">
                <a16:creationId xmlns:a16="http://schemas.microsoft.com/office/drawing/2014/main" id="{7BF6B316-F063-47EB-7C8A-0D5021981269}"/>
              </a:ext>
            </a:extLst>
          </p:cNvPr>
          <p:cNvSpPr/>
          <p:nvPr/>
        </p:nvSpPr>
        <p:spPr>
          <a:xfrm>
            <a:off x="3844059" y="35306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89069B37-F8C9-2B2E-C8F2-216FE4DF0428}"/>
              </a:ext>
            </a:extLst>
          </p:cNvPr>
          <p:cNvSpPr/>
          <p:nvPr/>
        </p:nvSpPr>
        <p:spPr>
          <a:xfrm>
            <a:off x="3844059" y="45212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98C9EF-4A36-66BE-AE3D-4022726A0AE2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D8CD5486-79E1-C56A-837E-42341CB76951}"/>
              </a:ext>
            </a:extLst>
          </p:cNvPr>
          <p:cNvSpPr/>
          <p:nvPr/>
        </p:nvSpPr>
        <p:spPr>
          <a:xfrm>
            <a:off x="10734704" y="3530600"/>
            <a:ext cx="749300" cy="455386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</p:spTree>
    <p:extLst>
      <p:ext uri="{BB962C8B-B14F-4D97-AF65-F5344CB8AC3E}">
        <p14:creationId xmlns:p14="http://schemas.microsoft.com/office/powerpoint/2010/main" val="22192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F9F1C-1CE5-5046-071A-525AF118B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79C2C-3807-216F-A1A3-6E56F702DAFD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FF9BAD-914C-17B2-9574-FD9C027D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650676"/>
              </p:ext>
            </p:extLst>
          </p:nvPr>
        </p:nvGraphicFramePr>
        <p:xfrm>
          <a:off x="381000" y="893194"/>
          <a:ext cx="12091554" cy="85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689855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56354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688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618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事業承継・</a:t>
                      </a:r>
                      <a:r>
                        <a:rPr kumimoji="1" lang="en-US" altLang="ja-JP" sz="2400" b="1" dirty="0"/>
                        <a:t>M</a:t>
                      </a:r>
                      <a:r>
                        <a:rPr kumimoji="1" lang="ja-JP" altLang="en-US" sz="2400" b="1" dirty="0"/>
                        <a:t>＆</a:t>
                      </a:r>
                      <a:r>
                        <a:rPr kumimoji="1" lang="en-US" altLang="ja-JP" sz="2400" b="1" dirty="0"/>
                        <a:t>A</a:t>
                      </a:r>
                      <a:r>
                        <a:rPr kumimoji="1" lang="ja-JP" altLang="en-US" sz="2400" b="1" dirty="0"/>
                        <a:t>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上乗せ額有り</a:t>
                      </a:r>
                      <a:endParaRPr kumimoji="1" lang="en-US" altLang="ja-JP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22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19</a:t>
                      </a:r>
                      <a:r>
                        <a:rPr kumimoji="1" lang="ja-JP" altLang="en-US" sz="2000" b="1" dirty="0"/>
                        <a:t>日</a:t>
                      </a:r>
                      <a:endParaRPr kumimoji="1" lang="en-US" altLang="ja-JP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次：未定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6932"/>
                  </a:ext>
                </a:extLst>
              </a:tr>
              <a:tr h="390652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業務改善助成金（第</a:t>
                      </a:r>
                      <a:r>
                        <a:rPr kumimoji="1" lang="en-US" altLang="ja-JP" sz="2400" b="1" dirty="0"/>
                        <a:t>2</a:t>
                      </a:r>
                      <a:r>
                        <a:rPr kumimoji="1" lang="ja-JP" altLang="en-US" sz="2400" b="1" dirty="0"/>
                        <a:t>期）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3/4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最低賃金引き上げ額と労働者数による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令和</a:t>
                      </a:r>
                      <a:r>
                        <a:rPr kumimoji="1" lang="en-US" altLang="ja-JP" sz="1400" b="1" dirty="0"/>
                        <a:t>7</a:t>
                      </a:r>
                      <a:r>
                        <a:rPr kumimoji="1" lang="ja-JP" altLang="en-US" sz="1400" b="1" dirty="0"/>
                        <a:t>年</a:t>
                      </a:r>
                      <a:r>
                        <a:rPr kumimoji="1" lang="en-US" altLang="ja-JP" sz="1400" b="1" dirty="0"/>
                        <a:t>6</a:t>
                      </a:r>
                      <a:r>
                        <a:rPr kumimoji="1" lang="ja-JP" altLang="en-US" sz="1400" b="1" dirty="0"/>
                        <a:t>月</a:t>
                      </a:r>
                      <a:r>
                        <a:rPr kumimoji="1" lang="en-US" altLang="ja-JP" sz="1400" b="1" dirty="0"/>
                        <a:t>14</a:t>
                      </a:r>
                      <a:r>
                        <a:rPr kumimoji="1" lang="ja-JP" altLang="en-US" sz="1400" b="1" dirty="0"/>
                        <a:t>日～</a:t>
                      </a:r>
                      <a:r>
                        <a:rPr lang="ja-JP" altLang="en-US" sz="1400" b="1" dirty="0"/>
                        <a:t>申請事業場に適用され る地域別最低賃金改定 日の前日</a:t>
                      </a:r>
                      <a:endParaRPr kumimoji="1" lang="en-US" altLang="ja-JP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4515"/>
                  </a:ext>
                </a:extLst>
              </a:tr>
              <a:tr h="175772">
                <a:tc>
                  <a:txBody>
                    <a:bodyPr/>
                    <a:lstStyle/>
                    <a:p>
                      <a:r>
                        <a:rPr kumimoji="1" lang="ja-JP" altLang="en-US" sz="2200" b="1" strike="noStrike" dirty="0"/>
                        <a:t>地域活性化ファンド事業費助成金</a:t>
                      </a:r>
                      <a:r>
                        <a:rPr kumimoji="1" lang="en-US" altLang="ja-JP" sz="2200" b="1" strike="noStrike" dirty="0"/>
                        <a:t>【</a:t>
                      </a:r>
                      <a:r>
                        <a:rPr kumimoji="1" lang="ja-JP" altLang="en-US" sz="2200" b="1" strike="noStrike" dirty="0"/>
                        <a:t>第</a:t>
                      </a:r>
                      <a:r>
                        <a:rPr kumimoji="1" lang="en-US" altLang="ja-JP" sz="2200" b="1" strike="noStrike" dirty="0"/>
                        <a:t>1</a:t>
                      </a:r>
                      <a:r>
                        <a:rPr kumimoji="1" lang="ja-JP" altLang="en-US" sz="2200" b="1" strike="noStrike" dirty="0"/>
                        <a:t>回</a:t>
                      </a:r>
                      <a:r>
                        <a:rPr kumimoji="1" lang="en-US" altLang="ja-JP" sz="2200" b="1" strike="noStrike" dirty="0"/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strike="noStrike" dirty="0"/>
                        <a:t>1/2</a:t>
                      </a:r>
                      <a:endParaRPr kumimoji="1" lang="ja-JP" altLang="en-US" sz="24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strike="noStrike" dirty="0"/>
                        <a:t>50</a:t>
                      </a:r>
                      <a:r>
                        <a:rPr kumimoji="1" lang="ja-JP" altLang="en-US" sz="2000" b="1" strike="noStrike" dirty="0"/>
                        <a:t>～</a:t>
                      </a:r>
                      <a:r>
                        <a:rPr kumimoji="1" lang="en-US" altLang="ja-JP" sz="2000" b="1" strike="noStrike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strike="noStrike" dirty="0"/>
                        <a:t>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6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13</a:t>
                      </a:r>
                      <a:r>
                        <a:rPr kumimoji="1" lang="ja-JP" altLang="en-US" sz="1800" b="1" strike="noStrike" dirty="0"/>
                        <a:t>日～令和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31</a:t>
                      </a:r>
                      <a:r>
                        <a:rPr kumimoji="1" lang="ja-JP" altLang="en-US" sz="1800" b="1" strike="noStrike" dirty="0"/>
                        <a:t>日</a:t>
                      </a:r>
                      <a:endParaRPr kumimoji="1" lang="en-US" altLang="ja-JP" sz="18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strike="noStrike" dirty="0"/>
                        <a:t>第</a:t>
                      </a:r>
                      <a:r>
                        <a:rPr kumimoji="1" lang="en-US" altLang="ja-JP" sz="2000" b="1" strike="noStrike" dirty="0"/>
                        <a:t>2</a:t>
                      </a:r>
                      <a:r>
                        <a:rPr kumimoji="1" lang="ja-JP" altLang="en-US" sz="2000" b="1" strike="noStrike" dirty="0"/>
                        <a:t>回：秋頃予定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2973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r>
                        <a:rPr kumimoji="1" lang="ja-JP" altLang="en-US" sz="1800" b="1" dirty="0"/>
                        <a:t>「省エネルギー投資促進・需要構造転換支援事業費補助金」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Ⅰ</a:t>
                      </a:r>
                      <a:r>
                        <a:rPr kumimoji="1" lang="ja-JP" altLang="en-US" sz="1800" b="1" dirty="0"/>
                        <a:t>：工場・事業場型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：電化・脱炭素燃転型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Ⅳ</a:t>
                      </a:r>
                      <a:r>
                        <a:rPr kumimoji="1" lang="ja-JP" altLang="en-US" sz="1800" b="1" dirty="0"/>
                        <a:t>：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エネルギー需要最適化型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24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2735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000" b="1" dirty="0"/>
                    </a:p>
                    <a:p>
                      <a:r>
                        <a:rPr kumimoji="1" lang="ja-JP" altLang="en-US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「省エネルギー投資促進支援事業費補助金」</a:t>
                      </a:r>
                      <a:endParaRPr kumimoji="1" lang="en-US" altLang="ja-JP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：設備単位型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Ⅳ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：エネルギー需要最適化型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  <a:p>
                      <a:pPr algn="ctr"/>
                      <a:endParaRPr kumimoji="1" lang="ja-JP" altLang="en-US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26613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中小企業新事業進出促進補助金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（第２回）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750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従業員</a:t>
                      </a:r>
                      <a:r>
                        <a:rPr kumimoji="1" lang="en-US" altLang="ja-JP" sz="1800" b="1" dirty="0"/>
                        <a:t>20</a:t>
                      </a:r>
                      <a:r>
                        <a:rPr kumimoji="1" lang="ja-JP" altLang="en-US" sz="1800" b="1" dirty="0"/>
                        <a:t>人以下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/>
                        <a:t>9</a:t>
                      </a:r>
                      <a:r>
                        <a:rPr kumimoji="1" lang="ja-JP" altLang="en-US" sz="2000" b="1"/>
                        <a:t>月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12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19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15726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スタートアップ支援補助金</a:t>
                      </a:r>
                      <a:endParaRPr kumimoji="1" lang="en-US" altLang="ja-JP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①スタートアップ等創業支援補助金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②スタートアップ事業加速化補助金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創業者、第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創業者、創業後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年未満等要件有り</a:t>
                      </a:r>
                      <a:endParaRPr kumimoji="1" lang="ja-JP" altLang="en-U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女性・障がい者</a:t>
                      </a:r>
                      <a:r>
                        <a:rPr kumimoji="1" lang="en-US" altLang="ja-JP" sz="1600" b="1" dirty="0"/>
                        <a:t>2/3</a:t>
                      </a:r>
                      <a:endParaRPr kumimoji="1" lang="ja-JP" altLang="en-US" sz="1600" b="1" dirty="0"/>
                    </a:p>
                    <a:p>
                      <a:pPr algn="ctr"/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①</a:t>
                      </a:r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　②</a:t>
                      </a:r>
                      <a:r>
                        <a:rPr kumimoji="1" lang="en-US" altLang="ja-JP" sz="2000" b="1" dirty="0"/>
                        <a:t>300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7668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62740E0C-FE0B-08B8-BA3F-06561F73189D}"/>
              </a:ext>
            </a:extLst>
          </p:cNvPr>
          <p:cNvSpPr/>
          <p:nvPr/>
        </p:nvSpPr>
        <p:spPr>
          <a:xfrm>
            <a:off x="3844059" y="21209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hlinkClick r:id="rId4"/>
            <a:extLst>
              <a:ext uri="{FF2B5EF4-FFF2-40B4-BE49-F238E27FC236}">
                <a16:creationId xmlns:a16="http://schemas.microsoft.com/office/drawing/2014/main" id="{1925D6D6-EF25-F0E6-0E9D-B639258CF52A}"/>
              </a:ext>
            </a:extLst>
          </p:cNvPr>
          <p:cNvSpPr/>
          <p:nvPr/>
        </p:nvSpPr>
        <p:spPr>
          <a:xfrm>
            <a:off x="3844059" y="29337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5"/>
            <a:extLst>
              <a:ext uri="{FF2B5EF4-FFF2-40B4-BE49-F238E27FC236}">
                <a16:creationId xmlns:a16="http://schemas.microsoft.com/office/drawing/2014/main" id="{B7766108-FAB9-4C2C-F569-6072CEDE0A85}"/>
              </a:ext>
            </a:extLst>
          </p:cNvPr>
          <p:cNvSpPr/>
          <p:nvPr/>
        </p:nvSpPr>
        <p:spPr>
          <a:xfrm>
            <a:off x="3878118" y="5101772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6"/>
            <a:extLst>
              <a:ext uri="{FF2B5EF4-FFF2-40B4-BE49-F238E27FC236}">
                <a16:creationId xmlns:a16="http://schemas.microsoft.com/office/drawing/2014/main" id="{16ACD1C4-0B5F-112F-1A8F-1285C6F99375}"/>
              </a:ext>
            </a:extLst>
          </p:cNvPr>
          <p:cNvSpPr/>
          <p:nvPr/>
        </p:nvSpPr>
        <p:spPr>
          <a:xfrm>
            <a:off x="3878118" y="777518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9" name="四角形: 角を丸くする 8">
            <a:hlinkClick r:id="rId7"/>
            <a:extLst>
              <a:ext uri="{FF2B5EF4-FFF2-40B4-BE49-F238E27FC236}">
                <a16:creationId xmlns:a16="http://schemas.microsoft.com/office/drawing/2014/main" id="{889EEB11-A6F0-6536-0E2F-CFC1530D720A}"/>
              </a:ext>
            </a:extLst>
          </p:cNvPr>
          <p:cNvSpPr/>
          <p:nvPr/>
        </p:nvSpPr>
        <p:spPr>
          <a:xfrm>
            <a:off x="3878118" y="404976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8" tooltip="HP"/>
            <a:extLst>
              <a:ext uri="{FF2B5EF4-FFF2-40B4-BE49-F238E27FC236}">
                <a16:creationId xmlns:a16="http://schemas.microsoft.com/office/drawing/2014/main" id="{F47A2889-2322-75C9-F166-4B611116E0C8}"/>
              </a:ext>
            </a:extLst>
          </p:cNvPr>
          <p:cNvSpPr/>
          <p:nvPr/>
        </p:nvSpPr>
        <p:spPr>
          <a:xfrm>
            <a:off x="4455968" y="904364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</a:rPr>
              <a:t>HP</a:t>
            </a:r>
            <a:r>
              <a:rPr kumimoji="1" lang="ja-JP" altLang="en-US" b="1" dirty="0">
                <a:solidFill>
                  <a:schemeClr val="bg1"/>
                </a:solidFill>
              </a:rPr>
              <a:t>へ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1AEBF0-D272-FD15-372F-EE43CEF26903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6F442DD-09A5-C8C3-A02D-106BC7FB810B}"/>
              </a:ext>
            </a:extLst>
          </p:cNvPr>
          <p:cNvSpPr/>
          <p:nvPr/>
        </p:nvSpPr>
        <p:spPr>
          <a:xfrm>
            <a:off x="8124536" y="3898245"/>
            <a:ext cx="749300" cy="30442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EA83870-84C0-2A42-1B61-1F0D6C5EB039}"/>
              </a:ext>
            </a:extLst>
          </p:cNvPr>
          <p:cNvSpPr/>
          <p:nvPr/>
        </p:nvSpPr>
        <p:spPr>
          <a:xfrm>
            <a:off x="9522892" y="8795870"/>
            <a:ext cx="1081417" cy="55257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A070C8EB-F32E-3CEA-CC0E-929F7E519230}"/>
              </a:ext>
            </a:extLst>
          </p:cNvPr>
          <p:cNvSpPr/>
          <p:nvPr/>
        </p:nvSpPr>
        <p:spPr>
          <a:xfrm>
            <a:off x="13062182" y="7530802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36833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1230</TotalTime>
  <Words>989</Words>
  <Application>Microsoft Office PowerPoint</Application>
  <PresentationFormat>A3 297x420 mm</PresentationFormat>
  <Paragraphs>197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健也 宮嶋</dc:creator>
  <cp:lastModifiedBy>岐阜県商工会連合会</cp:lastModifiedBy>
  <cp:revision>75</cp:revision>
  <cp:lastPrinted>2025-03-10T05:11:32Z</cp:lastPrinted>
  <dcterms:created xsi:type="dcterms:W3CDTF">2024-08-02T08:05:54Z</dcterms:created>
  <dcterms:modified xsi:type="dcterms:W3CDTF">2025-09-16T00:51:00Z</dcterms:modified>
</cp:coreProperties>
</file>