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7" r:id="rId2"/>
    <p:sldId id="259" r:id="rId3"/>
    <p:sldId id="258" r:id="rId4"/>
  </p:sldIdLst>
  <p:sldSz cx="12801600" cy="9601200" type="A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B1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56" d="100"/>
          <a:sy n="56" d="100"/>
        </p:scale>
        <p:origin x="1603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058" cy="497265"/>
          </a:xfrm>
          <a:prstGeom prst="rect">
            <a:avLst/>
          </a:prstGeom>
        </p:spPr>
        <p:txBody>
          <a:bodyPr vert="horz" lIns="62970" tIns="31485" rIns="62970" bIns="31485" rtlCol="0"/>
          <a:lstStyle>
            <a:lvl1pPr algn="l">
              <a:defRPr sz="8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530" y="1"/>
            <a:ext cx="2946058" cy="497265"/>
          </a:xfrm>
          <a:prstGeom prst="rect">
            <a:avLst/>
          </a:prstGeom>
        </p:spPr>
        <p:txBody>
          <a:bodyPr vert="horz" lIns="62970" tIns="31485" rIns="62970" bIns="31485" rtlCol="0"/>
          <a:lstStyle>
            <a:lvl1pPr algn="r">
              <a:defRPr sz="800"/>
            </a:lvl1pPr>
          </a:lstStyle>
          <a:p>
            <a:fld id="{CAC96944-7B77-4B31-8629-6C868F775423}" type="datetimeFigureOut">
              <a:rPr kumimoji="1" lang="ja-JP" altLang="en-US" smtClean="0"/>
              <a:t>2025/11/5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62970" tIns="31485" rIns="62970" bIns="31485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442" y="4777256"/>
            <a:ext cx="5438792" cy="3908964"/>
          </a:xfrm>
          <a:prstGeom prst="rect">
            <a:avLst/>
          </a:prstGeom>
        </p:spPr>
        <p:txBody>
          <a:bodyPr vert="horz" lIns="62970" tIns="31485" rIns="62970" bIns="31485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9374"/>
            <a:ext cx="2946058" cy="497265"/>
          </a:xfrm>
          <a:prstGeom prst="rect">
            <a:avLst/>
          </a:prstGeom>
        </p:spPr>
        <p:txBody>
          <a:bodyPr vert="horz" lIns="62970" tIns="31485" rIns="62970" bIns="31485" rtlCol="0" anchor="b"/>
          <a:lstStyle>
            <a:lvl1pPr algn="l">
              <a:defRPr sz="8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530" y="9429374"/>
            <a:ext cx="2946058" cy="497265"/>
          </a:xfrm>
          <a:prstGeom prst="rect">
            <a:avLst/>
          </a:prstGeom>
        </p:spPr>
        <p:txBody>
          <a:bodyPr vert="horz" lIns="62970" tIns="31485" rIns="62970" bIns="31485" rtlCol="0" anchor="b"/>
          <a:lstStyle>
            <a:lvl1pPr algn="r">
              <a:defRPr sz="800"/>
            </a:lvl1pPr>
          </a:lstStyle>
          <a:p>
            <a:fld id="{81100050-7931-472B-83FD-A9114EF6B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45851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100050-7931-472B-83FD-A9114EF6B5B1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99105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FE86-F769-4C4F-A4B8-9FD2504C0EFE}" type="datetimeFigureOut">
              <a:rPr kumimoji="1" lang="ja-JP" altLang="en-US" smtClean="0"/>
              <a:t>2025/11/5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2821C-61AB-4A50-9D0D-63DDEBD687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30450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FE86-F769-4C4F-A4B8-9FD2504C0EFE}" type="datetimeFigureOut">
              <a:rPr kumimoji="1" lang="ja-JP" altLang="en-US" smtClean="0"/>
              <a:t>2025/11/5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2821C-61AB-4A50-9D0D-63DDEBD687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7707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FE86-F769-4C4F-A4B8-9FD2504C0EFE}" type="datetimeFigureOut">
              <a:rPr kumimoji="1" lang="ja-JP" altLang="en-US" smtClean="0"/>
              <a:t>2025/11/5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2821C-61AB-4A50-9D0D-63DDEBD687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0783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FE86-F769-4C4F-A4B8-9FD2504C0EFE}" type="datetimeFigureOut">
              <a:rPr kumimoji="1" lang="ja-JP" altLang="en-US" smtClean="0"/>
              <a:t>2025/11/5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2821C-61AB-4A50-9D0D-63DDEBD687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0250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FE86-F769-4C4F-A4B8-9FD2504C0EFE}" type="datetimeFigureOut">
              <a:rPr kumimoji="1" lang="ja-JP" altLang="en-US" smtClean="0"/>
              <a:t>2025/11/5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2821C-61AB-4A50-9D0D-63DDEBD687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990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FE86-F769-4C4F-A4B8-9FD2504C0EFE}" type="datetimeFigureOut">
              <a:rPr kumimoji="1" lang="ja-JP" altLang="en-US" smtClean="0"/>
              <a:t>2025/11/5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2821C-61AB-4A50-9D0D-63DDEBD687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2343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FE86-F769-4C4F-A4B8-9FD2504C0EFE}" type="datetimeFigureOut">
              <a:rPr kumimoji="1" lang="ja-JP" altLang="en-US" smtClean="0"/>
              <a:t>2025/11/5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2821C-61AB-4A50-9D0D-63DDEBD687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31867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FE86-F769-4C4F-A4B8-9FD2504C0EFE}" type="datetimeFigureOut">
              <a:rPr kumimoji="1" lang="ja-JP" altLang="en-US" smtClean="0"/>
              <a:t>2025/11/5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2821C-61AB-4A50-9D0D-63DDEBD687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9921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FE86-F769-4C4F-A4B8-9FD2504C0EFE}" type="datetimeFigureOut">
              <a:rPr kumimoji="1" lang="ja-JP" altLang="en-US" smtClean="0"/>
              <a:t>2025/11/5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2821C-61AB-4A50-9D0D-63DDEBD687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2586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FE86-F769-4C4F-A4B8-9FD2504C0EFE}" type="datetimeFigureOut">
              <a:rPr kumimoji="1" lang="ja-JP" altLang="en-US" smtClean="0"/>
              <a:t>2025/11/5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2821C-61AB-4A50-9D0D-63DDEBD687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3305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FE86-F769-4C4F-A4B8-9FD2504C0EFE}" type="datetimeFigureOut">
              <a:rPr kumimoji="1" lang="ja-JP" altLang="en-US" smtClean="0"/>
              <a:t>2025/11/5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2821C-61AB-4A50-9D0D-63DDEBD687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272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D4FE86-F769-4C4F-A4B8-9FD2504C0EFE}" type="datetimeFigureOut">
              <a:rPr kumimoji="1" lang="ja-JP" altLang="en-US" smtClean="0"/>
              <a:t>2025/11/5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52821C-61AB-4A50-9D0D-63DDEBD687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8368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kumimoji="1"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jizokukanb.com/jizokuka_r6h/shinsei.html#kobo" TargetMode="External"/><Relationship Id="rId2" Type="http://schemas.openxmlformats.org/officeDocument/2006/relationships/hyperlink" Target="https://r6.jizokukahojokin.info/sogyo/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portal.monodukuri-hojo.jp/index.html" TargetMode="External"/><Relationship Id="rId4" Type="http://schemas.openxmlformats.org/officeDocument/2006/relationships/hyperlink" Target="https://www.gifushoko.or.jp/gifu-jizokuka-r7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shoryokuka.smrj.go.jp/ippan/" TargetMode="External"/><Relationship Id="rId2" Type="http://schemas.openxmlformats.org/officeDocument/2006/relationships/hyperlink" Target="https://shoryokuka.smrj.go.jp/catalog/product_catalog/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it-shien.smrj.go.jp/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gpc-gifu.or.jp/topics/2025070104/index.asp" TargetMode="External"/><Relationship Id="rId3" Type="http://schemas.openxmlformats.org/officeDocument/2006/relationships/hyperlink" Target="https://shoukei-mahojokin.go.jp/r6h/" TargetMode="External"/><Relationship Id="rId7" Type="http://schemas.openxmlformats.org/officeDocument/2006/relationships/hyperlink" Target="https://www.gpc-gifu.or.jp/fund/chiiki/index.asp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shinjigyou-shinshutsu.smrj.go.jp/" TargetMode="External"/><Relationship Id="rId5" Type="http://schemas.openxmlformats.org/officeDocument/2006/relationships/hyperlink" Target="https://syouenehojyokin.sii.or.jp/34business/" TargetMode="External"/><Relationship Id="rId4" Type="http://schemas.openxmlformats.org/officeDocument/2006/relationships/hyperlink" Target="https://www.mhlw.go.jp/stf/seisakunitsuite/bunya/koyou_roudou/roudoukijun/zigyonushi/shienjigyou/03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182CD6-DC88-C721-B3C1-A9331A50E7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E6B3225-2FD7-2897-A837-F7053D79D8DB}"/>
              </a:ext>
            </a:extLst>
          </p:cNvPr>
          <p:cNvSpPr txBox="1"/>
          <p:nvPr/>
        </p:nvSpPr>
        <p:spPr>
          <a:xfrm>
            <a:off x="914400" y="311728"/>
            <a:ext cx="66086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8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主な補助金の申請期限等一覧</a:t>
            </a:r>
          </a:p>
        </p:txBody>
      </p:sp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F0516A70-3C21-902E-E288-9DFC35211D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8761114"/>
              </p:ext>
            </p:extLst>
          </p:nvPr>
        </p:nvGraphicFramePr>
        <p:xfrm>
          <a:off x="329045" y="893194"/>
          <a:ext cx="12143509" cy="74054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3555">
                  <a:extLst>
                    <a:ext uri="{9D8B030D-6E8A-4147-A177-3AD203B41FA5}">
                      <a16:colId xmlns:a16="http://schemas.microsoft.com/office/drawing/2014/main" val="3290578334"/>
                    </a:ext>
                  </a:extLst>
                </a:gridCol>
                <a:gridCol w="1346200">
                  <a:extLst>
                    <a:ext uri="{9D8B030D-6E8A-4147-A177-3AD203B41FA5}">
                      <a16:colId xmlns:a16="http://schemas.microsoft.com/office/drawing/2014/main" val="1372008635"/>
                    </a:ext>
                  </a:extLst>
                </a:gridCol>
                <a:gridCol w="2933700">
                  <a:extLst>
                    <a:ext uri="{9D8B030D-6E8A-4147-A177-3AD203B41FA5}">
                      <a16:colId xmlns:a16="http://schemas.microsoft.com/office/drawing/2014/main" val="858226697"/>
                    </a:ext>
                  </a:extLst>
                </a:gridCol>
                <a:gridCol w="2146300">
                  <a:extLst>
                    <a:ext uri="{9D8B030D-6E8A-4147-A177-3AD203B41FA5}">
                      <a16:colId xmlns:a16="http://schemas.microsoft.com/office/drawing/2014/main" val="3485213957"/>
                    </a:ext>
                  </a:extLst>
                </a:gridCol>
                <a:gridCol w="1753754">
                  <a:extLst>
                    <a:ext uri="{9D8B030D-6E8A-4147-A177-3AD203B41FA5}">
                      <a16:colId xmlns:a16="http://schemas.microsoft.com/office/drawing/2014/main" val="2490140876"/>
                    </a:ext>
                  </a:extLst>
                </a:gridCol>
              </a:tblGrid>
              <a:tr h="76739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/>
                        <a:t>補助金名（直近回数）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/>
                        <a:t>補助率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/>
                        <a:t>補助額</a:t>
                      </a:r>
                      <a:endParaRPr kumimoji="1" lang="en-US" altLang="ja-JP" sz="2000" b="1" dirty="0"/>
                    </a:p>
                    <a:p>
                      <a:pPr algn="ctr"/>
                      <a:r>
                        <a:rPr kumimoji="1" lang="ja-JP" altLang="en-US" sz="2000" b="1" dirty="0"/>
                        <a:t>（万円）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/>
                        <a:t>申請期限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/>
                        <a:t>次回公募予定</a:t>
                      </a:r>
                      <a:endParaRPr kumimoji="1" lang="ja-JP" altLang="en-US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420556"/>
                  </a:ext>
                </a:extLst>
              </a:tr>
              <a:tr h="714175">
                <a:tc>
                  <a:txBody>
                    <a:bodyPr/>
                    <a:lstStyle/>
                    <a:p>
                      <a:r>
                        <a:rPr kumimoji="1" lang="ja-JP" altLang="en-US" sz="2400" b="1" dirty="0"/>
                        <a:t>ものづくり補助金（</a:t>
                      </a:r>
                      <a:r>
                        <a:rPr kumimoji="1" lang="en-US" altLang="ja-JP" sz="2400" b="1" dirty="0"/>
                        <a:t>22</a:t>
                      </a:r>
                      <a:r>
                        <a:rPr kumimoji="1" lang="ja-JP" altLang="en-US" sz="2400" b="1" dirty="0"/>
                        <a:t>次）</a:t>
                      </a:r>
                      <a:endParaRPr kumimoji="1" lang="en-US" altLang="ja-JP" sz="2400" b="1" dirty="0"/>
                    </a:p>
                    <a:p>
                      <a:r>
                        <a:rPr kumimoji="1" lang="en-US" altLang="ja-JP" sz="1800" b="1" dirty="0"/>
                        <a:t>A</a:t>
                      </a:r>
                      <a:r>
                        <a:rPr kumimoji="1" lang="ja-JP" altLang="en-US" sz="1800" b="1" dirty="0"/>
                        <a:t>）製品・サービス高付加価値化枠</a:t>
                      </a:r>
                      <a:endParaRPr kumimoji="1" lang="en-US" altLang="ja-JP" sz="2400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en-US" altLang="ja-JP" sz="2400" b="1" dirty="0"/>
                        <a:t>1/2</a:t>
                      </a:r>
                      <a:r>
                        <a:rPr kumimoji="1" lang="ja-JP" altLang="en-US" sz="2400" b="1" dirty="0"/>
                        <a:t>～</a:t>
                      </a:r>
                      <a:r>
                        <a:rPr kumimoji="1" lang="en-US" altLang="ja-JP" sz="2400" b="1" dirty="0"/>
                        <a:t>2/3</a:t>
                      </a:r>
                    </a:p>
                    <a:p>
                      <a:pPr algn="ctr"/>
                      <a:r>
                        <a:rPr kumimoji="1" lang="en-US" altLang="ja-JP" sz="1800" b="1" dirty="0"/>
                        <a:t>※</a:t>
                      </a:r>
                      <a:r>
                        <a:rPr kumimoji="1" lang="ja-JP" altLang="en-US" sz="1800" b="1" dirty="0"/>
                        <a:t>小規模事業者</a:t>
                      </a:r>
                      <a:r>
                        <a:rPr kumimoji="1" lang="en-US" altLang="ja-JP" sz="1800" b="1" dirty="0"/>
                        <a:t>2/3</a:t>
                      </a:r>
                      <a:endParaRPr kumimoji="1" lang="ja-JP" altLang="en-US" sz="1800" b="1" dirty="0"/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dirty="0"/>
                        <a:t>100</a:t>
                      </a:r>
                      <a:r>
                        <a:rPr kumimoji="1" lang="ja-JP" altLang="en-US" sz="2000" b="1" dirty="0"/>
                        <a:t>～</a:t>
                      </a:r>
                      <a:r>
                        <a:rPr kumimoji="1" lang="en-US" altLang="ja-JP" sz="2000" b="1" dirty="0"/>
                        <a:t>2,500</a:t>
                      </a:r>
                    </a:p>
                    <a:p>
                      <a:pPr algn="ctr"/>
                      <a:r>
                        <a:rPr kumimoji="1" lang="en-US" altLang="ja-JP" sz="1800" b="1" dirty="0"/>
                        <a:t>※5</a:t>
                      </a:r>
                      <a:r>
                        <a:rPr kumimoji="1" lang="ja-JP" altLang="en-US" sz="1800" b="1" dirty="0"/>
                        <a:t>人以下：最大</a:t>
                      </a:r>
                      <a:r>
                        <a:rPr kumimoji="1" lang="en-US" altLang="ja-JP" sz="1800" b="1" dirty="0"/>
                        <a:t>750</a:t>
                      </a:r>
                      <a:r>
                        <a:rPr kumimoji="1" lang="ja-JP" altLang="en-US" sz="1800" b="1" dirty="0"/>
                        <a:t>万円</a:t>
                      </a: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kumimoji="1" lang="ja-JP" altLang="en-US" sz="1800" b="1" dirty="0"/>
                        <a:t>令和</a:t>
                      </a:r>
                      <a:r>
                        <a:rPr kumimoji="1" lang="en-US" altLang="ja-JP" sz="1800" b="1" dirty="0"/>
                        <a:t>7</a:t>
                      </a:r>
                      <a:r>
                        <a:rPr kumimoji="1" lang="ja-JP" altLang="en-US" sz="1800" b="1" dirty="0"/>
                        <a:t>年</a:t>
                      </a:r>
                      <a:r>
                        <a:rPr kumimoji="1" lang="en-US" altLang="ja-JP" sz="1800" b="1" dirty="0"/>
                        <a:t>10</a:t>
                      </a:r>
                      <a:r>
                        <a:rPr kumimoji="1" lang="ja-JP" altLang="en-US" sz="1800" b="1" dirty="0"/>
                        <a:t>月</a:t>
                      </a:r>
                      <a:r>
                        <a:rPr kumimoji="1" lang="en-US" altLang="ja-JP" sz="1800" b="1" dirty="0"/>
                        <a:t>24</a:t>
                      </a:r>
                      <a:r>
                        <a:rPr kumimoji="1" lang="ja-JP" altLang="en-US" sz="1800" b="1" dirty="0"/>
                        <a:t>日</a:t>
                      </a:r>
                      <a:endParaRPr kumimoji="1" lang="en-US" altLang="ja-JP" sz="1800" b="1" dirty="0"/>
                    </a:p>
                    <a:p>
                      <a:r>
                        <a:rPr kumimoji="1" lang="ja-JP" altLang="en-US" sz="1800" b="1" dirty="0"/>
                        <a:t>～令和</a:t>
                      </a:r>
                      <a:r>
                        <a:rPr kumimoji="1" lang="en-US" altLang="ja-JP" sz="1800" b="1" dirty="0"/>
                        <a:t>8</a:t>
                      </a:r>
                      <a:r>
                        <a:rPr kumimoji="1" lang="ja-JP" altLang="en-US" sz="1800" b="1" dirty="0"/>
                        <a:t>年</a:t>
                      </a:r>
                      <a:r>
                        <a:rPr kumimoji="1" lang="en-US" altLang="ja-JP" sz="1800" b="1" dirty="0"/>
                        <a:t>1</a:t>
                      </a:r>
                      <a:r>
                        <a:rPr kumimoji="1" lang="ja-JP" altLang="en-US" sz="1800" b="1" dirty="0"/>
                        <a:t>月</a:t>
                      </a:r>
                      <a:r>
                        <a:rPr kumimoji="1" lang="en-US" altLang="ja-JP" sz="1800" b="1" dirty="0"/>
                        <a:t>30</a:t>
                      </a:r>
                      <a:r>
                        <a:rPr kumimoji="1" lang="ja-JP" altLang="en-US" sz="1800" b="1" dirty="0"/>
                        <a:t>日</a:t>
                      </a:r>
                      <a:endParaRPr kumimoji="1" lang="en-US" altLang="ja-JP" sz="1800" b="1" dirty="0"/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b="1" dirty="0"/>
                        <a:t>23</a:t>
                      </a:r>
                      <a:r>
                        <a:rPr kumimoji="1" lang="ja-JP" altLang="en-US" sz="1800" b="1" dirty="0"/>
                        <a:t>次：</a:t>
                      </a:r>
                      <a:endParaRPr kumimoji="1" lang="en-US" altLang="ja-JP" sz="1800" b="1" dirty="0"/>
                    </a:p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b="1" dirty="0"/>
                        <a:t>公募未定</a:t>
                      </a: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2555839"/>
                  </a:ext>
                </a:extLst>
              </a:tr>
              <a:tr h="1130776">
                <a:tc>
                  <a:txBody>
                    <a:bodyPr/>
                    <a:lstStyle/>
                    <a:p>
                      <a:r>
                        <a:rPr kumimoji="1" lang="en-US" altLang="ja-JP" sz="2000" b="1" dirty="0"/>
                        <a:t>B</a:t>
                      </a:r>
                      <a:r>
                        <a:rPr kumimoji="1" lang="ja-JP" altLang="en-US" sz="2000" b="1" dirty="0"/>
                        <a:t>）グローバル枠</a:t>
                      </a:r>
                      <a:endParaRPr kumimoji="1" lang="en-US" altLang="ja-JP" sz="2000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dirty="0"/>
                        <a:t>100</a:t>
                      </a:r>
                      <a:r>
                        <a:rPr kumimoji="1" lang="ja-JP" altLang="en-US" sz="2000" b="1" dirty="0"/>
                        <a:t>～</a:t>
                      </a:r>
                      <a:r>
                        <a:rPr kumimoji="1" lang="en-US" altLang="ja-JP" sz="2000" b="1" dirty="0"/>
                        <a:t>3,000</a:t>
                      </a:r>
                    </a:p>
                    <a:p>
                      <a:pPr algn="ctr"/>
                      <a:r>
                        <a:rPr kumimoji="1" lang="en-US" altLang="ja-JP" sz="1800" b="1" dirty="0"/>
                        <a:t>※</a:t>
                      </a:r>
                      <a:r>
                        <a:rPr kumimoji="1" lang="ja-JP" altLang="en-US" sz="1800" b="1" dirty="0"/>
                        <a:t>規模別上限無し</a:t>
                      </a:r>
                      <a:endParaRPr kumimoji="1" lang="en-US" altLang="ja-JP" sz="1800" b="1" dirty="0"/>
                    </a:p>
                    <a:p>
                      <a:pPr algn="ctr"/>
                      <a:r>
                        <a:rPr kumimoji="1" lang="ja-JP" altLang="en-US" sz="1600" b="1" dirty="0"/>
                        <a:t>▶大幅賃上により上限引上</a:t>
                      </a:r>
                      <a:endParaRPr kumimoji="1" lang="en-US" altLang="ja-JP" sz="1600" b="1" dirty="0"/>
                    </a:p>
                    <a:p>
                      <a:pPr algn="ctr"/>
                      <a:r>
                        <a:rPr kumimoji="1" lang="en-US" altLang="ja-JP" sz="1600" b="1" dirty="0"/>
                        <a:t>5</a:t>
                      </a:r>
                      <a:r>
                        <a:rPr kumimoji="1" lang="ja-JP" altLang="en-US" sz="1600" b="1" dirty="0"/>
                        <a:t>人以下：＋</a:t>
                      </a:r>
                      <a:r>
                        <a:rPr kumimoji="1" lang="en-US" altLang="ja-JP" sz="1600" b="1" dirty="0"/>
                        <a:t>100</a:t>
                      </a:r>
                      <a:r>
                        <a:rPr kumimoji="1" lang="ja-JP" altLang="en-US" sz="1600" b="1" dirty="0"/>
                        <a:t>万</a:t>
                      </a: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2000" b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8026832"/>
                  </a:ext>
                </a:extLst>
              </a:tr>
              <a:tr h="862961">
                <a:tc>
                  <a:txBody>
                    <a:bodyPr/>
                    <a:lstStyle/>
                    <a:p>
                      <a:r>
                        <a:rPr kumimoji="1" lang="ja-JP" altLang="en-US" sz="2400" b="1" dirty="0"/>
                        <a:t>持続化補助金</a:t>
                      </a:r>
                      <a:r>
                        <a:rPr kumimoji="1" lang="ja-JP" altLang="en-US" sz="1800" b="1" dirty="0"/>
                        <a:t>（</a:t>
                      </a:r>
                      <a:r>
                        <a:rPr kumimoji="1" lang="en-US" altLang="ja-JP" sz="1800" b="1" dirty="0"/>
                        <a:t>6</a:t>
                      </a:r>
                      <a:r>
                        <a:rPr kumimoji="1" lang="ja-JP" altLang="en-US" sz="1800" b="1" dirty="0"/>
                        <a:t>年補正</a:t>
                      </a:r>
                      <a:r>
                        <a:rPr kumimoji="1" lang="en-US" altLang="ja-JP" sz="1800" b="1" dirty="0"/>
                        <a:t>18</a:t>
                      </a:r>
                      <a:r>
                        <a:rPr kumimoji="1" lang="ja-JP" altLang="en-US" sz="1800" b="1" dirty="0"/>
                        <a:t>回）</a:t>
                      </a:r>
                      <a:endParaRPr kumimoji="1" lang="en-US" altLang="ja-JP" sz="1800" b="1" dirty="0"/>
                    </a:p>
                    <a:p>
                      <a:r>
                        <a:rPr kumimoji="1" lang="ja-JP" altLang="en-US" sz="2000" b="1" dirty="0"/>
                        <a:t>（一般型　通常枠）</a:t>
                      </a:r>
                      <a:endParaRPr kumimoji="1" lang="ja-JP" altLang="en-US" sz="2400" b="1" u="sng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1" dirty="0"/>
                        <a:t>2/3</a:t>
                      </a:r>
                      <a:endParaRPr kumimoji="1" lang="ja-JP" altLang="en-US" sz="2400" b="1" dirty="0"/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dirty="0"/>
                        <a:t>50</a:t>
                      </a:r>
                    </a:p>
                    <a:p>
                      <a:pPr algn="l"/>
                      <a:r>
                        <a:rPr kumimoji="1" lang="ja-JP" altLang="en-US" sz="1600" b="1" dirty="0"/>
                        <a:t>▶インボイス特例</a:t>
                      </a:r>
                      <a:r>
                        <a:rPr kumimoji="1" lang="en-US" altLang="ja-JP" sz="1600" b="1" dirty="0"/>
                        <a:t>:</a:t>
                      </a:r>
                      <a:r>
                        <a:rPr kumimoji="1" lang="ja-JP" altLang="en-US" sz="1600" b="1" dirty="0"/>
                        <a:t>＋</a:t>
                      </a:r>
                      <a:r>
                        <a:rPr kumimoji="1" lang="en-US" altLang="ja-JP" sz="1600" b="1" dirty="0"/>
                        <a:t>50</a:t>
                      </a:r>
                      <a:r>
                        <a:rPr kumimoji="1" lang="ja-JP" altLang="en-US" sz="1600" b="1" dirty="0"/>
                        <a:t>万</a:t>
                      </a:r>
                      <a:endParaRPr kumimoji="1" lang="en-US" altLang="ja-JP" sz="1600" b="1" dirty="0"/>
                    </a:p>
                    <a:p>
                      <a:pPr algn="l"/>
                      <a:r>
                        <a:rPr kumimoji="1" lang="ja-JP" altLang="en-US" sz="1600" b="1" dirty="0"/>
                        <a:t>▶賃金引上げ特例：＋</a:t>
                      </a:r>
                      <a:r>
                        <a:rPr kumimoji="1" lang="en-US" altLang="ja-JP" sz="1600" b="1" dirty="0"/>
                        <a:t>150</a:t>
                      </a:r>
                      <a:r>
                        <a:rPr kumimoji="1" lang="ja-JP" altLang="en-US" sz="1600" b="1" dirty="0"/>
                        <a:t>万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1" dirty="0"/>
                        <a:t>令和</a:t>
                      </a:r>
                      <a:r>
                        <a:rPr kumimoji="1" lang="en-US" altLang="ja-JP" sz="1800" b="1" dirty="0"/>
                        <a:t>7</a:t>
                      </a:r>
                      <a:r>
                        <a:rPr kumimoji="1" lang="ja-JP" altLang="en-US" sz="1800" b="1" dirty="0"/>
                        <a:t>年</a:t>
                      </a:r>
                      <a:r>
                        <a:rPr kumimoji="1" lang="en-US" altLang="ja-JP" sz="1800" b="1" dirty="0"/>
                        <a:t>10</a:t>
                      </a:r>
                      <a:r>
                        <a:rPr kumimoji="1" lang="ja-JP" altLang="en-US" sz="1800" b="1" dirty="0"/>
                        <a:t>月</a:t>
                      </a:r>
                      <a:r>
                        <a:rPr kumimoji="1" lang="en-US" altLang="ja-JP" sz="1800" b="1" dirty="0"/>
                        <a:t>3</a:t>
                      </a:r>
                      <a:r>
                        <a:rPr kumimoji="1" lang="ja-JP" altLang="en-US" sz="1800" b="1" dirty="0"/>
                        <a:t>日～</a:t>
                      </a:r>
                      <a:endParaRPr kumimoji="1" lang="en-US" altLang="ja-JP" sz="1800" b="1" dirty="0"/>
                    </a:p>
                    <a:p>
                      <a:r>
                        <a:rPr kumimoji="1" lang="en-US" altLang="ja-JP" sz="1800" b="1" dirty="0"/>
                        <a:t>11</a:t>
                      </a:r>
                      <a:r>
                        <a:rPr kumimoji="1" lang="ja-JP" altLang="en-US" sz="1800" b="1" dirty="0"/>
                        <a:t>月</a:t>
                      </a:r>
                      <a:r>
                        <a:rPr kumimoji="1" lang="en-US" altLang="ja-JP" sz="1800" b="1" dirty="0"/>
                        <a:t>28</a:t>
                      </a:r>
                      <a:r>
                        <a:rPr kumimoji="1" lang="ja-JP" altLang="en-US" sz="1800" b="1" dirty="0"/>
                        <a:t>日</a:t>
                      </a:r>
                      <a:endParaRPr kumimoji="1" lang="en-US" altLang="ja-JP" sz="1800" b="1" dirty="0"/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b="1" dirty="0"/>
                        <a:t>未定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5645134"/>
                  </a:ext>
                </a:extLst>
              </a:tr>
              <a:tr h="1407730">
                <a:tc>
                  <a:txBody>
                    <a:bodyPr/>
                    <a:lstStyle/>
                    <a:p>
                      <a:r>
                        <a:rPr kumimoji="1" lang="ja-JP" altLang="en-US" sz="2400" b="1" dirty="0"/>
                        <a:t>持続化補助金</a:t>
                      </a:r>
                      <a:r>
                        <a:rPr kumimoji="1" lang="ja-JP" altLang="en-US" sz="1800" b="1" dirty="0"/>
                        <a:t>（</a:t>
                      </a:r>
                      <a:r>
                        <a:rPr kumimoji="1" lang="en-US" altLang="ja-JP" sz="1800" b="1" dirty="0"/>
                        <a:t>6</a:t>
                      </a:r>
                      <a:r>
                        <a:rPr kumimoji="1" lang="ja-JP" altLang="en-US" sz="1800" b="1" dirty="0"/>
                        <a:t>年補正</a:t>
                      </a:r>
                      <a:r>
                        <a:rPr kumimoji="1" lang="en-US" altLang="ja-JP" sz="1800" b="1" dirty="0"/>
                        <a:t>2</a:t>
                      </a:r>
                      <a:r>
                        <a:rPr kumimoji="1" lang="ja-JP" altLang="en-US" sz="1800" b="1" dirty="0"/>
                        <a:t>回）</a:t>
                      </a:r>
                      <a:endParaRPr kumimoji="1" lang="en-US" altLang="ja-JP" sz="1800" b="1" dirty="0"/>
                    </a:p>
                    <a:p>
                      <a:r>
                        <a:rPr kumimoji="1" lang="ja-JP" altLang="en-US" sz="2000" b="1" dirty="0"/>
                        <a:t>（創業型）</a:t>
                      </a:r>
                      <a:r>
                        <a:rPr kumimoji="1" lang="ja-JP" altLang="en-US" sz="1400" b="1" dirty="0">
                          <a:hlinkClick r:id="rId2"/>
                        </a:rPr>
                        <a:t>　　</a:t>
                      </a:r>
                      <a:endParaRPr kumimoji="1" lang="en-US" altLang="ja-JP" sz="2000" b="1" dirty="0"/>
                    </a:p>
                    <a:p>
                      <a:r>
                        <a:rPr kumimoji="1" lang="en-US" altLang="ja-JP" sz="1800" b="1" dirty="0"/>
                        <a:t>※</a:t>
                      </a:r>
                      <a:r>
                        <a:rPr kumimoji="1" lang="ja-JP" altLang="en-US" sz="1800" b="1" dirty="0"/>
                        <a:t>創業</a:t>
                      </a:r>
                      <a:r>
                        <a:rPr kumimoji="1" lang="en-US" altLang="ja-JP" sz="1800" b="1" dirty="0"/>
                        <a:t>3</a:t>
                      </a:r>
                      <a:r>
                        <a:rPr kumimoji="1" lang="ja-JP" altLang="en-US" sz="1800" b="1" dirty="0"/>
                        <a:t>年以内・特定創業支援事業</a:t>
                      </a:r>
                      <a:endParaRPr kumimoji="1" lang="ja-JP" altLang="en-US" sz="24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1" dirty="0"/>
                        <a:t>2/3</a:t>
                      </a:r>
                      <a:endParaRPr kumimoji="1" lang="ja-JP" altLang="en-US" sz="2400" b="1" dirty="0"/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dirty="0"/>
                        <a:t>200</a:t>
                      </a:r>
                    </a:p>
                    <a:p>
                      <a:pPr algn="l"/>
                      <a:r>
                        <a:rPr kumimoji="1" lang="ja-JP" altLang="en-US" sz="1600" b="1" dirty="0"/>
                        <a:t>▶インボイス特例</a:t>
                      </a:r>
                      <a:r>
                        <a:rPr kumimoji="1" lang="en-US" altLang="ja-JP" sz="1600" b="1" dirty="0"/>
                        <a:t>:</a:t>
                      </a:r>
                      <a:r>
                        <a:rPr kumimoji="1" lang="ja-JP" altLang="en-US" sz="1600" b="1" dirty="0"/>
                        <a:t>＋</a:t>
                      </a:r>
                      <a:r>
                        <a:rPr kumimoji="1" lang="en-US" altLang="ja-JP" sz="1600" b="1" dirty="0"/>
                        <a:t>50</a:t>
                      </a:r>
                      <a:r>
                        <a:rPr kumimoji="1" lang="ja-JP" altLang="en-US" sz="1600" b="1" dirty="0"/>
                        <a:t>万</a:t>
                      </a:r>
                      <a:endParaRPr kumimoji="1" lang="en-US" altLang="ja-JP" sz="1600" b="1" dirty="0"/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b="1" dirty="0"/>
                        <a:t>令和</a:t>
                      </a:r>
                      <a:r>
                        <a:rPr kumimoji="1" lang="en-US" altLang="ja-JP" sz="1800" b="1" dirty="0"/>
                        <a:t>7</a:t>
                      </a:r>
                      <a:r>
                        <a:rPr kumimoji="1" lang="ja-JP" altLang="en-US" sz="1800" b="1" dirty="0"/>
                        <a:t>年</a:t>
                      </a:r>
                      <a:r>
                        <a:rPr kumimoji="1" lang="en-US" altLang="ja-JP" sz="1800" b="1" dirty="0"/>
                        <a:t>10</a:t>
                      </a:r>
                      <a:r>
                        <a:rPr kumimoji="1" lang="ja-JP" altLang="en-US" sz="1800" b="1" dirty="0"/>
                        <a:t>月</a:t>
                      </a:r>
                      <a:r>
                        <a:rPr kumimoji="1" lang="en-US" altLang="ja-JP" sz="1800" b="1" dirty="0"/>
                        <a:t>3</a:t>
                      </a:r>
                      <a:r>
                        <a:rPr kumimoji="1" lang="ja-JP" altLang="en-US" sz="1800" b="1" dirty="0"/>
                        <a:t>日～</a:t>
                      </a:r>
                      <a:endParaRPr kumimoji="1" lang="en-US" altLang="ja-JP" sz="1800" b="1" dirty="0"/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b="1" dirty="0"/>
                        <a:t>11</a:t>
                      </a:r>
                      <a:r>
                        <a:rPr kumimoji="1" lang="ja-JP" altLang="en-US" sz="1800" b="1" dirty="0"/>
                        <a:t>月</a:t>
                      </a:r>
                      <a:r>
                        <a:rPr kumimoji="1" lang="en-US" altLang="ja-JP" sz="1800" b="1" dirty="0"/>
                        <a:t>28</a:t>
                      </a:r>
                      <a:r>
                        <a:rPr kumimoji="1" lang="ja-JP" altLang="en-US" sz="1800" b="1" dirty="0"/>
                        <a:t>日</a:t>
                      </a:r>
                      <a:endParaRPr kumimoji="1" lang="en-US" altLang="ja-JP" sz="1800" b="1" dirty="0"/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b="1" dirty="0"/>
                        <a:t>未定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9088136"/>
                  </a:ext>
                </a:extLst>
              </a:tr>
              <a:tr h="803446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小規模事業者パワーアップ応援補助金</a:t>
                      </a:r>
                      <a:r>
                        <a:rPr kumimoji="1" lang="en-US" altLang="ja-JP" sz="20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kumimoji="1" lang="ja-JP" altLang="en-US" sz="1800" b="1" dirty="0"/>
                        <a:t>県版持続化</a:t>
                      </a:r>
                      <a:r>
                        <a:rPr kumimoji="1" lang="en-US" altLang="ja-JP" sz="1800" b="1" dirty="0"/>
                        <a:t>)</a:t>
                      </a:r>
                      <a:endParaRPr kumimoji="1" lang="en-US" altLang="ja-JP" sz="2400" b="1" dirty="0"/>
                    </a:p>
                    <a:p>
                      <a:r>
                        <a:rPr kumimoji="1" lang="ja-JP" altLang="en-US" sz="2400" b="1" dirty="0"/>
                        <a:t>（一般枠）</a:t>
                      </a:r>
                      <a:endParaRPr kumimoji="1" lang="en-US" altLang="ja-JP" sz="2400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1" dirty="0"/>
                        <a:t>1/2</a:t>
                      </a:r>
                      <a:endParaRPr kumimoji="1" lang="ja-JP" altLang="en-US" sz="2400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dirty="0"/>
                        <a:t>100</a:t>
                      </a:r>
                      <a:endParaRPr kumimoji="1" lang="ja-JP" altLang="en-US" sz="2000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dirty="0"/>
                        <a:t>令和</a:t>
                      </a:r>
                      <a:r>
                        <a:rPr kumimoji="1" lang="en-US" altLang="ja-JP" sz="1600" b="1" dirty="0"/>
                        <a:t>7</a:t>
                      </a:r>
                      <a:r>
                        <a:rPr kumimoji="1" lang="ja-JP" altLang="en-US" sz="1600" b="1" dirty="0"/>
                        <a:t>年</a:t>
                      </a:r>
                      <a:r>
                        <a:rPr kumimoji="1" lang="en-US" altLang="ja-JP" sz="1600" b="1" dirty="0"/>
                        <a:t>5</a:t>
                      </a:r>
                      <a:r>
                        <a:rPr kumimoji="1" lang="ja-JP" altLang="en-US" sz="1600" b="1" dirty="0"/>
                        <a:t>月</a:t>
                      </a:r>
                      <a:r>
                        <a:rPr kumimoji="1" lang="en-US" altLang="ja-JP" sz="1600" b="1" dirty="0"/>
                        <a:t>7</a:t>
                      </a:r>
                      <a:r>
                        <a:rPr kumimoji="1" lang="ja-JP" altLang="en-US" sz="1600" b="1" dirty="0"/>
                        <a:t>日～</a:t>
                      </a:r>
                      <a:endParaRPr kumimoji="1" lang="en-US" altLang="ja-JP" sz="1600" b="1" dirty="0"/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b="1" dirty="0"/>
                        <a:t>6</a:t>
                      </a:r>
                      <a:r>
                        <a:rPr kumimoji="1" lang="ja-JP" altLang="en-US" sz="1600" b="1" dirty="0"/>
                        <a:t>月</a:t>
                      </a:r>
                      <a:r>
                        <a:rPr kumimoji="1" lang="en-US" altLang="ja-JP" sz="1600" b="1" dirty="0"/>
                        <a:t>6</a:t>
                      </a:r>
                      <a:r>
                        <a:rPr kumimoji="1" lang="ja-JP" altLang="en-US" sz="1600" b="1" dirty="0"/>
                        <a:t>日</a:t>
                      </a:r>
                      <a:endParaRPr kumimoji="1" lang="en-US" altLang="ja-JP" sz="1600" b="1" dirty="0"/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1280160" rtl="0" eaLnBrk="1" latinLnBrk="0" hangingPunct="1"/>
                      <a:r>
                        <a:rPr kumimoji="1" lang="ja-JP" altLang="en-US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次年度</a:t>
                      </a:r>
                      <a:endParaRPr kumimoji="1" lang="en-US" altLang="ja-JP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4484937"/>
                  </a:ext>
                </a:extLst>
              </a:tr>
              <a:tr h="1160534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小規模事業者パワーアップ応援補助金</a:t>
                      </a:r>
                      <a:r>
                        <a:rPr kumimoji="1" lang="en-US" altLang="ja-JP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kumimoji="1" lang="ja-JP" altLang="en-US" sz="1800" b="1" dirty="0"/>
                        <a:t>県版持続化</a:t>
                      </a:r>
                      <a:r>
                        <a:rPr kumimoji="1" lang="en-US" altLang="ja-JP" sz="1800" b="1" dirty="0"/>
                        <a:t>)</a:t>
                      </a:r>
                    </a:p>
                    <a:p>
                      <a:r>
                        <a:rPr kumimoji="1" lang="ja-JP" altLang="en-US" sz="2400" b="1" dirty="0"/>
                        <a:t>（働いてもらい方改革枠）</a:t>
                      </a:r>
                      <a:endParaRPr kumimoji="1" lang="en-US" altLang="ja-JP" sz="2400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1" dirty="0"/>
                        <a:t>2/3</a:t>
                      </a:r>
                      <a:endParaRPr kumimoji="1" lang="ja-JP" altLang="en-US" sz="2400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latinLnBrk="0" hangingPunct="1"/>
                      <a:r>
                        <a:rPr kumimoji="1" lang="en-US" altLang="ja-JP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250</a:t>
                      </a:r>
                      <a:endParaRPr kumimoji="1" lang="ja-JP" altLang="en-US" sz="252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1" lang="ja-JP" altLang="en-US" sz="252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1" lang="en-US" altLang="ja-JP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※</a:t>
                      </a:r>
                      <a:r>
                        <a:rPr kumimoji="1" lang="ja-JP" altLang="en-US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うち「新たな働く環境づくり」に要する経費 </a:t>
                      </a:r>
                      <a:r>
                        <a:rPr kumimoji="1" lang="en-US" altLang="ja-JP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100</a:t>
                      </a:r>
                      <a:r>
                        <a:rPr kumimoji="1" lang="ja-JP" altLang="en-US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万円</a:t>
                      </a:r>
                      <a:br>
                        <a:rPr kumimoji="1" lang="en-US" altLang="ja-JP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1" lang="ja-JP" altLang="en-US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（補助率</a:t>
                      </a:r>
                      <a:r>
                        <a:rPr kumimoji="1" lang="en-US" altLang="ja-JP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10/10)</a:t>
                      </a:r>
                      <a:r>
                        <a:rPr kumimoji="1" lang="ja-JP" altLang="en-US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en-US" altLang="ja-JP" sz="1800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algn="ctr" defTabSz="1280160" rtl="0" eaLnBrk="1" latinLnBrk="0" hangingPunct="1"/>
                      <a:endParaRPr kumimoji="1" lang="ja-JP" altLang="en-US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4171760"/>
                  </a:ext>
                </a:extLst>
              </a:tr>
            </a:tbl>
          </a:graphicData>
        </a:graphic>
      </p:graphicFrame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58D94E8-AD31-A52F-A50D-0A4465F47E4F}"/>
              </a:ext>
            </a:extLst>
          </p:cNvPr>
          <p:cNvSpPr txBox="1"/>
          <p:nvPr/>
        </p:nvSpPr>
        <p:spPr>
          <a:xfrm>
            <a:off x="10188604" y="441010"/>
            <a:ext cx="1295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R7.11.4 </a:t>
            </a:r>
            <a:endParaRPr kumimoji="1" lang="ja-JP" altLang="en-US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四角形: 角を丸くする 2">
            <a:hlinkClick r:id="rId3"/>
            <a:extLst>
              <a:ext uri="{FF2B5EF4-FFF2-40B4-BE49-F238E27FC236}">
                <a16:creationId xmlns:a16="http://schemas.microsoft.com/office/drawing/2014/main" id="{347A3075-4FFC-5C24-001F-1C3FE929AFC3}"/>
              </a:ext>
            </a:extLst>
          </p:cNvPr>
          <p:cNvSpPr/>
          <p:nvPr/>
        </p:nvSpPr>
        <p:spPr>
          <a:xfrm>
            <a:off x="3437659" y="4053397"/>
            <a:ext cx="749300" cy="3048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b="1" dirty="0"/>
              <a:t>HP</a:t>
            </a:r>
            <a:r>
              <a:rPr kumimoji="1" lang="ja-JP" altLang="en-US" b="1" dirty="0"/>
              <a:t>へ</a:t>
            </a:r>
          </a:p>
        </p:txBody>
      </p:sp>
      <p:sp>
        <p:nvSpPr>
          <p:cNvPr id="7" name="四角形: 角を丸くする 6">
            <a:hlinkClick r:id="rId2"/>
            <a:extLst>
              <a:ext uri="{FF2B5EF4-FFF2-40B4-BE49-F238E27FC236}">
                <a16:creationId xmlns:a16="http://schemas.microsoft.com/office/drawing/2014/main" id="{DF5369ED-FC16-4D79-1BB0-DB1C71E29C56}"/>
              </a:ext>
            </a:extLst>
          </p:cNvPr>
          <p:cNvSpPr/>
          <p:nvPr/>
        </p:nvSpPr>
        <p:spPr>
          <a:xfrm>
            <a:off x="3448050" y="5453888"/>
            <a:ext cx="749300" cy="3048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b="1" dirty="0"/>
              <a:t>HP</a:t>
            </a:r>
            <a:r>
              <a:rPr kumimoji="1" lang="ja-JP" altLang="en-US" b="1" dirty="0"/>
              <a:t>へ</a:t>
            </a:r>
          </a:p>
        </p:txBody>
      </p:sp>
      <p:sp>
        <p:nvSpPr>
          <p:cNvPr id="8" name="四角形: 角を丸くする 7">
            <a:hlinkClick r:id="rId4"/>
            <a:extLst>
              <a:ext uri="{FF2B5EF4-FFF2-40B4-BE49-F238E27FC236}">
                <a16:creationId xmlns:a16="http://schemas.microsoft.com/office/drawing/2014/main" id="{22B8479F-3408-4E1D-BCA6-E0F9EB029378}"/>
              </a:ext>
            </a:extLst>
          </p:cNvPr>
          <p:cNvSpPr/>
          <p:nvPr/>
        </p:nvSpPr>
        <p:spPr>
          <a:xfrm>
            <a:off x="3431309" y="6622288"/>
            <a:ext cx="749300" cy="3048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b="1" dirty="0"/>
              <a:t>HP</a:t>
            </a:r>
            <a:r>
              <a:rPr kumimoji="1" lang="ja-JP" altLang="en-US" b="1" dirty="0"/>
              <a:t>へ</a:t>
            </a:r>
          </a:p>
        </p:txBody>
      </p:sp>
      <p:sp>
        <p:nvSpPr>
          <p:cNvPr id="10" name="四角形: 角を丸くする 9">
            <a:hlinkClick r:id="rId5"/>
            <a:extLst>
              <a:ext uri="{FF2B5EF4-FFF2-40B4-BE49-F238E27FC236}">
                <a16:creationId xmlns:a16="http://schemas.microsoft.com/office/drawing/2014/main" id="{ACB2BD0F-32C3-8899-4317-BD822C3516E0}"/>
              </a:ext>
            </a:extLst>
          </p:cNvPr>
          <p:cNvSpPr/>
          <p:nvPr/>
        </p:nvSpPr>
        <p:spPr>
          <a:xfrm>
            <a:off x="3431309" y="2529397"/>
            <a:ext cx="749300" cy="3048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b="1" dirty="0"/>
              <a:t>HP</a:t>
            </a:r>
            <a:r>
              <a:rPr kumimoji="1" lang="ja-JP" altLang="en-US" b="1" dirty="0"/>
              <a:t>へ</a:t>
            </a:r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958BBD4F-3AA3-B9B7-6ED5-E199614543E8}"/>
              </a:ext>
            </a:extLst>
          </p:cNvPr>
          <p:cNvSpPr/>
          <p:nvPr/>
        </p:nvSpPr>
        <p:spPr>
          <a:xfrm>
            <a:off x="8968510" y="6016316"/>
            <a:ext cx="1303976" cy="605972"/>
          </a:xfrm>
          <a:prstGeom prst="roundRect">
            <a:avLst/>
          </a:prstGeom>
          <a:solidFill>
            <a:srgbClr val="F5B1C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rgbClr val="FF0000"/>
                </a:solidFill>
              </a:rPr>
              <a:t>終了</a:t>
            </a:r>
          </a:p>
        </p:txBody>
      </p:sp>
      <p:sp>
        <p:nvSpPr>
          <p:cNvPr id="12" name="四角形: 角を丸くする 11">
            <a:extLst>
              <a:ext uri="{FF2B5EF4-FFF2-40B4-BE49-F238E27FC236}">
                <a16:creationId xmlns:a16="http://schemas.microsoft.com/office/drawing/2014/main" id="{3FA6B09C-906E-A682-A774-9E9022574AE8}"/>
              </a:ext>
            </a:extLst>
          </p:cNvPr>
          <p:cNvSpPr/>
          <p:nvPr/>
        </p:nvSpPr>
        <p:spPr>
          <a:xfrm>
            <a:off x="11484004" y="212323"/>
            <a:ext cx="806392" cy="56724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chemeClr val="tx1"/>
                </a:solidFill>
              </a:rPr>
              <a:t>１</a:t>
            </a:r>
          </a:p>
        </p:txBody>
      </p:sp>
    </p:spTree>
    <p:extLst>
      <p:ext uri="{BB962C8B-B14F-4D97-AF65-F5344CB8AC3E}">
        <p14:creationId xmlns:p14="http://schemas.microsoft.com/office/powerpoint/2010/main" val="37852408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4A3868-FE2F-FA8A-1C6A-4975EE8EE2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834CFA3-52E1-D2A7-2F90-6F39ECBE6B00}"/>
              </a:ext>
            </a:extLst>
          </p:cNvPr>
          <p:cNvSpPr txBox="1"/>
          <p:nvPr/>
        </p:nvSpPr>
        <p:spPr>
          <a:xfrm>
            <a:off x="914400" y="311728"/>
            <a:ext cx="66086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8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主な補助金の申請期限等一覧</a:t>
            </a:r>
          </a:p>
        </p:txBody>
      </p:sp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93DC7C20-AB6A-5119-23D5-F14F3D6386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895279"/>
              </p:ext>
            </p:extLst>
          </p:nvPr>
        </p:nvGraphicFramePr>
        <p:xfrm>
          <a:off x="381000" y="893194"/>
          <a:ext cx="12091554" cy="84279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06900">
                  <a:extLst>
                    <a:ext uri="{9D8B030D-6E8A-4147-A177-3AD203B41FA5}">
                      <a16:colId xmlns:a16="http://schemas.microsoft.com/office/drawing/2014/main" val="3290578334"/>
                    </a:ext>
                  </a:extLst>
                </a:gridCol>
                <a:gridCol w="1418595">
                  <a:extLst>
                    <a:ext uri="{9D8B030D-6E8A-4147-A177-3AD203B41FA5}">
                      <a16:colId xmlns:a16="http://schemas.microsoft.com/office/drawing/2014/main" val="1372008635"/>
                    </a:ext>
                  </a:extLst>
                </a:gridCol>
                <a:gridCol w="3025742">
                  <a:extLst>
                    <a:ext uri="{9D8B030D-6E8A-4147-A177-3AD203B41FA5}">
                      <a16:colId xmlns:a16="http://schemas.microsoft.com/office/drawing/2014/main" val="858226697"/>
                    </a:ext>
                  </a:extLst>
                </a:gridCol>
                <a:gridCol w="1820467">
                  <a:extLst>
                    <a:ext uri="{9D8B030D-6E8A-4147-A177-3AD203B41FA5}">
                      <a16:colId xmlns:a16="http://schemas.microsoft.com/office/drawing/2014/main" val="3485213957"/>
                    </a:ext>
                  </a:extLst>
                </a:gridCol>
                <a:gridCol w="1419850">
                  <a:extLst>
                    <a:ext uri="{9D8B030D-6E8A-4147-A177-3AD203B41FA5}">
                      <a16:colId xmlns:a16="http://schemas.microsoft.com/office/drawing/2014/main" val="2490140876"/>
                    </a:ext>
                  </a:extLst>
                </a:gridCol>
              </a:tblGrid>
              <a:tr h="78603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/>
                        <a:t>補助金名（直近回数）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/>
                        <a:t>補助率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/>
                        <a:t>補助額</a:t>
                      </a:r>
                      <a:endParaRPr kumimoji="1" lang="en-US" altLang="ja-JP" sz="2000" b="1" dirty="0"/>
                    </a:p>
                    <a:p>
                      <a:pPr algn="ctr"/>
                      <a:r>
                        <a:rPr kumimoji="1" lang="ja-JP" altLang="en-US" sz="2000" b="1" dirty="0"/>
                        <a:t>（万円）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/>
                        <a:t>申請期限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/>
                        <a:t>次回公募予定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420556"/>
                  </a:ext>
                </a:extLst>
              </a:tr>
              <a:tr h="1010214">
                <a:tc>
                  <a:txBody>
                    <a:bodyPr/>
                    <a:lstStyle/>
                    <a:p>
                      <a:r>
                        <a:rPr kumimoji="1" lang="ja-JP" altLang="en-US" sz="2400" b="1" dirty="0"/>
                        <a:t>中小企業省力化投資補助金</a:t>
                      </a:r>
                      <a:endParaRPr kumimoji="1" lang="en-US" altLang="ja-JP" sz="2400" b="1" dirty="0"/>
                    </a:p>
                    <a:p>
                      <a:r>
                        <a:rPr kumimoji="1" lang="ja-JP" altLang="en-US" sz="2400" b="1" dirty="0"/>
                        <a:t>（カタログ型）</a:t>
                      </a:r>
                      <a:r>
                        <a:rPr kumimoji="1" lang="ja-JP" altLang="en-US" sz="1800" b="1" dirty="0"/>
                        <a:t>（</a:t>
                      </a:r>
                      <a:r>
                        <a:rPr kumimoji="1" lang="en-US" altLang="ja-JP" sz="1800" b="1" dirty="0"/>
                        <a:t>5</a:t>
                      </a:r>
                      <a:r>
                        <a:rPr kumimoji="1" lang="ja-JP" altLang="en-US" sz="1800" b="1" dirty="0"/>
                        <a:t>年補正）</a:t>
                      </a:r>
                      <a:endParaRPr kumimoji="1" lang="ja-JP" alt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1" dirty="0"/>
                        <a:t>1/2</a:t>
                      </a:r>
                      <a:endParaRPr kumimoji="1" lang="ja-JP" alt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dirty="0"/>
                        <a:t>200</a:t>
                      </a:r>
                      <a:r>
                        <a:rPr kumimoji="1" lang="ja-JP" altLang="en-US" sz="2000" b="1" dirty="0"/>
                        <a:t>～</a:t>
                      </a:r>
                      <a:r>
                        <a:rPr kumimoji="1" lang="en-US" altLang="ja-JP" sz="2000" b="1" dirty="0"/>
                        <a:t>1,000</a:t>
                      </a:r>
                      <a:endParaRPr kumimoji="1" lang="ja-JP" altLang="en-US" sz="2000" b="1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kumimoji="1" lang="en-US" altLang="ja-JP" sz="1800" b="1" dirty="0"/>
                        <a:t>R6.8.9</a:t>
                      </a:r>
                      <a:r>
                        <a:rPr kumimoji="1" lang="ja-JP" altLang="en-US" sz="1800" b="1" dirty="0"/>
                        <a:t>より随時</a:t>
                      </a:r>
                      <a:endParaRPr kumimoji="1" lang="en-US" altLang="ja-JP" sz="1800" b="1" dirty="0"/>
                    </a:p>
                    <a:p>
                      <a:pPr algn="l"/>
                      <a:r>
                        <a:rPr kumimoji="1" lang="ja-JP" altLang="en-US" sz="1600" b="1" dirty="0"/>
                        <a:t>・令和</a:t>
                      </a:r>
                      <a:r>
                        <a:rPr kumimoji="1" lang="en-US" altLang="ja-JP" sz="1600" b="1" dirty="0"/>
                        <a:t>8</a:t>
                      </a:r>
                      <a:r>
                        <a:rPr kumimoji="1" lang="ja-JP" altLang="en-US" sz="1600" b="1" dirty="0"/>
                        <a:t>年</a:t>
                      </a:r>
                      <a:r>
                        <a:rPr kumimoji="1" lang="en-US" altLang="ja-JP" sz="1600" b="1" dirty="0"/>
                        <a:t>9</a:t>
                      </a:r>
                      <a:r>
                        <a:rPr kumimoji="1" lang="ja-JP" altLang="en-US" sz="1600" b="1" dirty="0"/>
                        <a:t>月末頃までの間に複数回の公募予定</a:t>
                      </a:r>
                      <a:endParaRPr kumimoji="1" lang="en-US" altLang="ja-JP" sz="16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en-US" altLang="ja-JP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6997969"/>
                  </a:ext>
                </a:extLst>
              </a:tr>
              <a:tr h="786034">
                <a:tc>
                  <a:txBody>
                    <a:bodyPr/>
                    <a:lstStyle/>
                    <a:p>
                      <a:r>
                        <a:rPr kumimoji="1" lang="ja-JP" altLang="en-US" sz="2400" b="1" dirty="0"/>
                        <a:t>中小企業省力化投資補助金</a:t>
                      </a:r>
                      <a:endParaRPr kumimoji="1" lang="en-US" altLang="ja-JP" sz="2400" b="1" dirty="0"/>
                    </a:p>
                    <a:p>
                      <a:r>
                        <a:rPr kumimoji="1" lang="ja-JP" altLang="en-US" sz="2400" b="1" dirty="0"/>
                        <a:t>（一般型）　</a:t>
                      </a:r>
                      <a:r>
                        <a:rPr kumimoji="1" lang="ja-JP" altLang="en-US" sz="1800" b="1" dirty="0"/>
                        <a:t>（</a:t>
                      </a:r>
                      <a:r>
                        <a:rPr kumimoji="1" lang="en-US" altLang="ja-JP" sz="1800" b="1" dirty="0"/>
                        <a:t>6</a:t>
                      </a:r>
                      <a:r>
                        <a:rPr kumimoji="1" lang="ja-JP" altLang="en-US" sz="1800" b="1" dirty="0"/>
                        <a:t>年補正</a:t>
                      </a:r>
                      <a:r>
                        <a:rPr kumimoji="1" lang="en-US" altLang="ja-JP" sz="1800" b="1" dirty="0"/>
                        <a:t>3</a:t>
                      </a:r>
                      <a:r>
                        <a:rPr kumimoji="1" lang="ja-JP" altLang="en-US" sz="1800" b="1" dirty="0"/>
                        <a:t>回）</a:t>
                      </a:r>
                      <a:endParaRPr kumimoji="1" lang="ja-JP" alt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1" dirty="0"/>
                        <a:t>小規模</a:t>
                      </a:r>
                      <a:endParaRPr kumimoji="1" lang="en-US" altLang="ja-JP" sz="2400" b="1" dirty="0"/>
                    </a:p>
                    <a:p>
                      <a:pPr algn="ctr"/>
                      <a:r>
                        <a:rPr kumimoji="1" lang="en-US" altLang="ja-JP" sz="2400" b="1" dirty="0"/>
                        <a:t>2/3</a:t>
                      </a:r>
                      <a:endParaRPr kumimoji="1" lang="ja-JP" alt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1280160" rtl="0" eaLnBrk="1" latinLnBrk="0" hangingPunct="1"/>
                      <a:r>
                        <a:rPr kumimoji="1" lang="en-US" altLang="zh-TW" sz="2000" b="1" kern="1200" dirty="0">
                          <a:solidFill>
                            <a:schemeClr val="dk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5</a:t>
                      </a:r>
                      <a:r>
                        <a:rPr kumimoji="1" lang="zh-TW" altLang="en-US" sz="2000" b="1" kern="1200" dirty="0">
                          <a:solidFill>
                            <a:schemeClr val="dk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人以下 </a:t>
                      </a:r>
                      <a:r>
                        <a:rPr kumimoji="1" lang="en-US" altLang="zh-TW" sz="2000" b="1" kern="1200" dirty="0">
                          <a:solidFill>
                            <a:schemeClr val="dk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750</a:t>
                      </a:r>
                      <a:r>
                        <a:rPr kumimoji="1" lang="ja-JP" altLang="en-US" sz="2000" b="1" kern="1200" dirty="0">
                          <a:solidFill>
                            <a:schemeClr val="dk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万</a:t>
                      </a:r>
                      <a:endParaRPr kumimoji="1" lang="en-US" altLang="zh-TW" sz="2000" b="1" kern="1200" dirty="0">
                        <a:solidFill>
                          <a:schemeClr val="dk1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  <a:p>
                      <a:pPr marL="0" algn="ctr" defTabSz="1280160" rtl="0" eaLnBrk="1" latinLnBrk="0" hangingPunct="1"/>
                      <a:r>
                        <a:rPr kumimoji="1" lang="zh-TW" altLang="en-US" sz="2000" b="1" kern="1200" dirty="0">
                          <a:solidFill>
                            <a:schemeClr val="dk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（</a:t>
                      </a:r>
                      <a:r>
                        <a:rPr kumimoji="1" lang="en-US" altLang="zh-TW" sz="2000" b="1" kern="1200" dirty="0">
                          <a:solidFill>
                            <a:schemeClr val="dk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1,000</a:t>
                      </a:r>
                      <a:r>
                        <a:rPr kumimoji="1" lang="zh-TW" altLang="en-US" sz="2000" b="1" kern="1200" dirty="0">
                          <a:solidFill>
                            <a:schemeClr val="dk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万</a:t>
                      </a:r>
                      <a:r>
                        <a:rPr kumimoji="1" lang="ja-JP" altLang="en-US" sz="2000" b="1" kern="1200" dirty="0">
                          <a:solidFill>
                            <a:schemeClr val="dk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）</a:t>
                      </a:r>
                      <a:endParaRPr kumimoji="1" lang="en-US" altLang="ja-JP" sz="2000" b="1" kern="1200" dirty="0">
                        <a:solidFill>
                          <a:schemeClr val="dk1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  <a:p>
                      <a:pPr marL="0" algn="ctr" defTabSz="1280160" rtl="0" eaLnBrk="1" latinLnBrk="0" hangingPunct="1"/>
                      <a:r>
                        <a:rPr kumimoji="1" lang="en-US" altLang="zh-TW" sz="2000" b="1" kern="1200" dirty="0">
                          <a:solidFill>
                            <a:schemeClr val="dk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6</a:t>
                      </a:r>
                      <a:r>
                        <a:rPr kumimoji="1" lang="zh-TW" altLang="en-US" sz="2000" b="1" kern="1200" dirty="0">
                          <a:solidFill>
                            <a:schemeClr val="dk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～</a:t>
                      </a:r>
                      <a:r>
                        <a:rPr kumimoji="1" lang="en-US" altLang="zh-TW" sz="2000" b="1" kern="1200" dirty="0">
                          <a:solidFill>
                            <a:schemeClr val="dk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20</a:t>
                      </a:r>
                      <a:r>
                        <a:rPr kumimoji="1" lang="zh-TW" altLang="en-US" sz="2000" b="1" kern="1200" dirty="0">
                          <a:solidFill>
                            <a:schemeClr val="dk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人 </a:t>
                      </a:r>
                      <a:r>
                        <a:rPr kumimoji="1" lang="en-US" altLang="zh-TW" sz="2000" b="1" kern="1200" dirty="0">
                          <a:solidFill>
                            <a:schemeClr val="dk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1,500</a:t>
                      </a:r>
                      <a:r>
                        <a:rPr kumimoji="1" lang="zh-TW" altLang="en-US" sz="2000" b="1" kern="1200" dirty="0">
                          <a:solidFill>
                            <a:schemeClr val="dk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万円（</a:t>
                      </a:r>
                      <a:r>
                        <a:rPr kumimoji="1" lang="en-US" altLang="zh-TW" sz="2000" b="1" kern="1200" dirty="0">
                          <a:solidFill>
                            <a:schemeClr val="dk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2,000</a:t>
                      </a:r>
                      <a:r>
                        <a:rPr kumimoji="1" lang="zh-TW" altLang="en-US" sz="2000" b="1" kern="1200" dirty="0">
                          <a:solidFill>
                            <a:schemeClr val="dk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万円</a:t>
                      </a:r>
                      <a:r>
                        <a:rPr kumimoji="1" lang="ja-JP" altLang="en-US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）</a:t>
                      </a:r>
                      <a:endParaRPr kumimoji="1" lang="en-US" altLang="ja-JP" sz="2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1280160" rtl="0" eaLnBrk="1" latinLnBrk="0" hangingPunct="1"/>
                      <a:r>
                        <a:rPr kumimoji="1" lang="en-US" altLang="ja-JP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※</a:t>
                      </a:r>
                      <a:r>
                        <a:rPr kumimoji="1" lang="ja-JP" altLang="en-US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カッコ内は賃上特例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b="1" dirty="0"/>
                        <a:t>【</a:t>
                      </a:r>
                      <a:r>
                        <a:rPr kumimoji="1" lang="ja-JP" altLang="en-US" sz="1800" b="1" dirty="0"/>
                        <a:t>第４回</a:t>
                      </a:r>
                      <a:r>
                        <a:rPr kumimoji="1" lang="en-US" altLang="ja-JP" sz="1800" b="1" dirty="0"/>
                        <a:t>】</a:t>
                      </a:r>
                    </a:p>
                    <a:p>
                      <a:pPr algn="ctr"/>
                      <a:r>
                        <a:rPr kumimoji="1" lang="ja-JP" altLang="en-US" sz="1800" b="1" dirty="0"/>
                        <a:t>令和</a:t>
                      </a:r>
                      <a:r>
                        <a:rPr kumimoji="1" lang="en-US" altLang="ja-JP" sz="1800" b="1" dirty="0"/>
                        <a:t>7</a:t>
                      </a:r>
                      <a:r>
                        <a:rPr kumimoji="1" lang="ja-JP" altLang="en-US" sz="1800" b="1" dirty="0"/>
                        <a:t>年</a:t>
                      </a:r>
                      <a:r>
                        <a:rPr kumimoji="1" lang="en-US" altLang="ja-JP" sz="1800" b="1" dirty="0"/>
                        <a:t>11</a:t>
                      </a:r>
                      <a:r>
                        <a:rPr kumimoji="1" lang="ja-JP" altLang="en-US" sz="1800" b="1" dirty="0"/>
                        <a:t>月</a:t>
                      </a:r>
                      <a:r>
                        <a:rPr kumimoji="1" lang="en-US" altLang="ja-JP" sz="1800" b="1" dirty="0"/>
                        <a:t>4</a:t>
                      </a:r>
                      <a:r>
                        <a:rPr kumimoji="1" lang="ja-JP" altLang="en-US" sz="1800" b="1" dirty="0"/>
                        <a:t>日～</a:t>
                      </a:r>
                      <a:r>
                        <a:rPr kumimoji="1" lang="en-US" altLang="ja-JP" sz="1800" b="1" dirty="0"/>
                        <a:t>11</a:t>
                      </a:r>
                      <a:r>
                        <a:rPr kumimoji="1" lang="ja-JP" altLang="en-US" sz="1800" b="1" dirty="0"/>
                        <a:t>月</a:t>
                      </a:r>
                      <a:r>
                        <a:rPr kumimoji="1" lang="en-US" altLang="ja-JP" sz="1800" b="1" dirty="0"/>
                        <a:t>28</a:t>
                      </a:r>
                      <a:r>
                        <a:rPr kumimoji="1" lang="ja-JP" altLang="en-US" sz="1800" b="1" dirty="0"/>
                        <a:t>日</a:t>
                      </a:r>
                      <a:endParaRPr kumimoji="1" lang="en-US" altLang="ja-JP" sz="1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80160" rtl="0" eaLnBrk="1" latinLnBrk="0" hangingPunct="1"/>
                      <a:r>
                        <a:rPr kumimoji="1" lang="ja-JP" altLang="en-US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公募回は年</a:t>
                      </a:r>
                      <a:r>
                        <a:rPr kumimoji="1" lang="en-US" altLang="ja-JP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kumimoji="1" lang="ja-JP" altLang="en-US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～</a:t>
                      </a:r>
                      <a:r>
                        <a:rPr kumimoji="1" lang="en-US" altLang="ja-JP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r>
                        <a:rPr kumimoji="1" lang="ja-JP" altLang="en-US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回を予定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3234614"/>
                  </a:ext>
                </a:extLst>
              </a:tr>
              <a:tr h="905766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400" b="1" dirty="0"/>
                        <a:t>IT</a:t>
                      </a:r>
                      <a:r>
                        <a:rPr kumimoji="1" lang="ja-JP" altLang="en-US" sz="2400" b="1" dirty="0"/>
                        <a:t>導入補助金</a:t>
                      </a:r>
                      <a:r>
                        <a:rPr kumimoji="1" lang="en-US" altLang="ja-JP" sz="2400" b="1" dirty="0"/>
                        <a:t>2025</a:t>
                      </a:r>
                      <a:r>
                        <a:rPr kumimoji="1" lang="ja-JP" altLang="en-US" sz="2000" b="1" dirty="0"/>
                        <a:t>（通常枠）</a:t>
                      </a:r>
                      <a:br>
                        <a:rPr kumimoji="1" lang="en-US" altLang="ja-JP" sz="2000" b="1" dirty="0"/>
                      </a:br>
                      <a:endParaRPr kumimoji="1" lang="en-US" altLang="ja-JP" sz="2400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1" dirty="0"/>
                        <a:t>1/2</a:t>
                      </a:r>
                      <a:endParaRPr kumimoji="1" lang="ja-JP" altLang="en-US" sz="2400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b="1" dirty="0"/>
                        <a:t>1</a:t>
                      </a:r>
                      <a:r>
                        <a:rPr kumimoji="1" lang="ja-JP" altLang="en-US" sz="1800" b="1" dirty="0"/>
                        <a:t>～</a:t>
                      </a:r>
                      <a:r>
                        <a:rPr kumimoji="1" lang="en-US" altLang="ja-JP" sz="1800" b="1" dirty="0"/>
                        <a:t>3</a:t>
                      </a:r>
                      <a:r>
                        <a:rPr kumimoji="1" lang="ja-JP" altLang="en-US" sz="1800" b="1" dirty="0"/>
                        <a:t>プロセス：</a:t>
                      </a:r>
                      <a:r>
                        <a:rPr kumimoji="1" lang="en-US" altLang="ja-JP" sz="1800" b="1" dirty="0"/>
                        <a:t>5</a:t>
                      </a:r>
                      <a:r>
                        <a:rPr kumimoji="1" lang="ja-JP" altLang="en-US" sz="1800" b="1" dirty="0"/>
                        <a:t>～</a:t>
                      </a:r>
                      <a:r>
                        <a:rPr kumimoji="1" lang="en-US" altLang="ja-JP" sz="1800" b="1" dirty="0"/>
                        <a:t>150</a:t>
                      </a:r>
                    </a:p>
                    <a:p>
                      <a:pPr algn="ctr"/>
                      <a:r>
                        <a:rPr kumimoji="1" lang="en-US" altLang="ja-JP" sz="1800" b="1" dirty="0"/>
                        <a:t>4</a:t>
                      </a:r>
                      <a:r>
                        <a:rPr kumimoji="1" lang="ja-JP" altLang="en-US" sz="1800" b="1" dirty="0"/>
                        <a:t>プロセス以上：</a:t>
                      </a:r>
                      <a:r>
                        <a:rPr kumimoji="1" lang="en-US" altLang="ja-JP" sz="1800" b="1" dirty="0"/>
                        <a:t>150</a:t>
                      </a:r>
                      <a:r>
                        <a:rPr kumimoji="1" lang="ja-JP" altLang="en-US" sz="1800" b="1" dirty="0"/>
                        <a:t>～</a:t>
                      </a:r>
                      <a:r>
                        <a:rPr kumimoji="1" lang="en-US" altLang="ja-JP" sz="1800" b="1" dirty="0"/>
                        <a:t>450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kumimoji="1" lang="en-US" altLang="ja-JP" sz="1800" b="1" dirty="0"/>
                        <a:t>【7</a:t>
                      </a:r>
                      <a:r>
                        <a:rPr kumimoji="1" lang="ja-JP" altLang="en-US" sz="1800" b="1" dirty="0"/>
                        <a:t>次締切分</a:t>
                      </a:r>
                      <a:r>
                        <a:rPr kumimoji="1" lang="en-US" altLang="ja-JP" sz="1800" b="1" dirty="0"/>
                        <a:t>】</a:t>
                      </a:r>
                    </a:p>
                    <a:p>
                      <a:pPr algn="ctr"/>
                      <a:r>
                        <a:rPr kumimoji="1" lang="ja-JP" altLang="en-US" sz="1800" b="1" dirty="0"/>
                        <a:t>令和</a:t>
                      </a:r>
                      <a:r>
                        <a:rPr kumimoji="1" lang="en-US" altLang="ja-JP" sz="1800" b="1" dirty="0"/>
                        <a:t>7</a:t>
                      </a:r>
                      <a:r>
                        <a:rPr kumimoji="1" lang="ja-JP" altLang="en-US" sz="1800" b="1" dirty="0"/>
                        <a:t>年</a:t>
                      </a:r>
                      <a:r>
                        <a:rPr kumimoji="1" lang="en-US" altLang="ja-JP" sz="1800" b="1" dirty="0"/>
                        <a:t>3</a:t>
                      </a:r>
                      <a:r>
                        <a:rPr kumimoji="1" lang="ja-JP" altLang="en-US" sz="1800" b="1" dirty="0"/>
                        <a:t>月</a:t>
                      </a:r>
                      <a:r>
                        <a:rPr kumimoji="1" lang="en-US" altLang="ja-JP" sz="1800" b="1" dirty="0"/>
                        <a:t>31</a:t>
                      </a:r>
                      <a:r>
                        <a:rPr kumimoji="1" lang="ja-JP" altLang="en-US" sz="1800" b="1" dirty="0"/>
                        <a:t>日～</a:t>
                      </a:r>
                      <a:r>
                        <a:rPr kumimoji="1" lang="en-US" altLang="ja-JP" sz="1800" b="1" dirty="0"/>
                        <a:t>12</a:t>
                      </a:r>
                      <a:r>
                        <a:rPr kumimoji="1" lang="ja-JP" altLang="en-US" sz="1800" b="1" dirty="0"/>
                        <a:t>月</a:t>
                      </a:r>
                      <a:r>
                        <a:rPr kumimoji="1" lang="en-US" altLang="ja-JP" sz="1800" b="1" dirty="0"/>
                        <a:t>2</a:t>
                      </a:r>
                      <a:r>
                        <a:rPr kumimoji="1" lang="ja-JP" altLang="en-US" sz="1800" b="1" dirty="0"/>
                        <a:t>日</a:t>
                      </a:r>
                      <a:endParaRPr kumimoji="1" lang="en-US" altLang="ja-JP" sz="1800" b="1" dirty="0"/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b="1" dirty="0"/>
                        <a:t>未定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3835207"/>
                  </a:ext>
                </a:extLst>
              </a:tr>
              <a:tr h="1123481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400" b="1"/>
                        <a:t>IT</a:t>
                      </a:r>
                      <a:r>
                        <a:rPr kumimoji="1" lang="ja-JP" altLang="en-US" sz="2400" b="1"/>
                        <a:t>導入補助金</a:t>
                      </a:r>
                      <a:r>
                        <a:rPr kumimoji="1" lang="en-US" altLang="ja-JP" sz="2400" b="1"/>
                        <a:t>2025</a:t>
                      </a: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b="1"/>
                        <a:t>（インボイス枠インボイス対応類型）</a:t>
                      </a:r>
                      <a:endParaRPr kumimoji="1" lang="en-US" altLang="ja-JP" sz="2400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b="1"/>
                        <a:t>2/1</a:t>
                      </a:r>
                      <a:r>
                        <a:rPr kumimoji="1" lang="ja-JP" altLang="en-US" sz="2000" b="1"/>
                        <a:t>～</a:t>
                      </a:r>
                      <a:r>
                        <a:rPr kumimoji="1" lang="en-US" altLang="ja-JP" sz="2000" b="1"/>
                        <a:t>3/4</a:t>
                      </a:r>
                    </a:p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b="1"/>
                        <a:t>※IT</a:t>
                      </a:r>
                      <a:r>
                        <a:rPr kumimoji="1" lang="ja-JP" altLang="en-US" sz="1600" b="1"/>
                        <a:t>ツール機能数等による</a:t>
                      </a:r>
                      <a:endParaRPr kumimoji="1" lang="ja-JP" altLang="en-US" sz="2400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b="1" dirty="0"/>
                        <a:t>IT</a:t>
                      </a:r>
                      <a:r>
                        <a:rPr kumimoji="1" lang="ja-JP" altLang="en-US" sz="2000" b="1" dirty="0"/>
                        <a:t>ツール：</a:t>
                      </a:r>
                      <a:r>
                        <a:rPr kumimoji="1" lang="en-US" altLang="ja-JP" sz="2000" b="1" dirty="0"/>
                        <a:t>0</a:t>
                      </a:r>
                      <a:r>
                        <a:rPr kumimoji="1" lang="ja-JP" altLang="en-US" sz="2000" b="1" dirty="0"/>
                        <a:t>～</a:t>
                      </a:r>
                      <a:r>
                        <a:rPr kumimoji="1" lang="en-US" altLang="ja-JP" sz="2000" b="1" dirty="0"/>
                        <a:t>350</a:t>
                      </a:r>
                    </a:p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dirty="0"/>
                        <a:t>上記</a:t>
                      </a:r>
                      <a:r>
                        <a:rPr kumimoji="1" lang="en-US" altLang="ja-JP" sz="1200" b="1" dirty="0"/>
                        <a:t>IT</a:t>
                      </a:r>
                      <a:r>
                        <a:rPr kumimoji="1" lang="ja-JP" altLang="en-US" sz="1200" b="1" dirty="0"/>
                        <a:t>ツールに使用に伴う</a:t>
                      </a:r>
                      <a:endParaRPr kumimoji="1" lang="en-US" altLang="ja-JP" sz="1600" b="1" dirty="0"/>
                    </a:p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b="1" dirty="0"/>
                        <a:t>PC</a:t>
                      </a:r>
                      <a:r>
                        <a:rPr kumimoji="1" lang="ja-JP" altLang="en-US" sz="1600" b="1" dirty="0"/>
                        <a:t>・ﾀﾌﾞﾚｯﾄ：</a:t>
                      </a:r>
                      <a:r>
                        <a:rPr kumimoji="1" lang="en-US" altLang="ja-JP" sz="1600" b="1" dirty="0"/>
                        <a:t>10</a:t>
                      </a:r>
                    </a:p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dirty="0"/>
                        <a:t>レジ・発券機：</a:t>
                      </a:r>
                      <a:r>
                        <a:rPr kumimoji="1" lang="en-US" altLang="ja-JP" sz="1600" b="1" dirty="0"/>
                        <a:t>20</a:t>
                      </a:r>
                      <a:endParaRPr kumimoji="1" lang="en-US" altLang="ja-JP" sz="1800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b="1" dirty="0"/>
                        <a:t>未定</a:t>
                      </a:r>
                      <a:endParaRPr kumimoji="1" lang="en-US" altLang="ja-JP" sz="1800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4719124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IT</a:t>
                      </a:r>
                      <a:r>
                        <a:rPr kumimoji="1" lang="ja-JP" altLang="en-US" sz="2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導入補助金</a:t>
                      </a:r>
                      <a:r>
                        <a:rPr kumimoji="1" lang="en-US" altLang="ja-JP" sz="2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2025</a:t>
                      </a: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b="1" dirty="0"/>
                        <a:t>（インボイス枠電子取引類型）</a:t>
                      </a:r>
                      <a:endParaRPr lang="ja-JP" altLang="en-US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b="1" dirty="0"/>
                        <a:t>2/3</a:t>
                      </a:r>
                      <a:endParaRPr lang="ja-JP" altLang="en-US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latinLnBrk="0" hangingPunct="1"/>
                      <a:r>
                        <a:rPr kumimoji="1" lang="en-US" altLang="ja-JP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r>
                        <a:rPr kumimoji="1" lang="ja-JP" altLang="en-US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～</a:t>
                      </a:r>
                      <a:r>
                        <a:rPr kumimoji="1" lang="en-US" altLang="ja-JP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350</a:t>
                      </a:r>
                      <a:endParaRPr kumimoji="1" lang="ja-JP" altLang="en-US" sz="2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800" b="1" dirty="0"/>
                        <a:t>未定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980152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IT</a:t>
                      </a:r>
                      <a:r>
                        <a:rPr kumimoji="1" lang="ja-JP" altLang="en-US" sz="2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導入補助金</a:t>
                      </a:r>
                      <a:r>
                        <a:rPr kumimoji="1" lang="en-US" altLang="ja-JP" sz="2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2025</a:t>
                      </a: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（セキュリティ対策推進枠）</a:t>
                      </a:r>
                      <a:endParaRPr lang="ja-JP" altLang="en-US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b="1" dirty="0"/>
                        <a:t>2/3</a:t>
                      </a:r>
                      <a:endParaRPr lang="ja-JP" altLang="en-US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latinLnBrk="0" hangingPunct="1"/>
                      <a:r>
                        <a:rPr kumimoji="1" lang="en-US" altLang="ja-JP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r>
                        <a:rPr kumimoji="1" lang="ja-JP" altLang="en-US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～</a:t>
                      </a:r>
                      <a:r>
                        <a:rPr kumimoji="1" lang="en-US" altLang="ja-JP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150</a:t>
                      </a:r>
                    </a:p>
                    <a:p>
                      <a:pPr marL="0" algn="ctr" defTabSz="1280160" rtl="0" eaLnBrk="1" latinLnBrk="0" hangingPunct="1"/>
                      <a:r>
                        <a:rPr kumimoji="1" lang="en-US" altLang="ja-JP" sz="1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※</a:t>
                      </a:r>
                      <a:r>
                        <a:rPr kumimoji="1" lang="ja-JP" altLang="en-US" sz="1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サイバーセキュリティお助け隊サービス利用料（最大</a:t>
                      </a:r>
                      <a:r>
                        <a:rPr kumimoji="1" lang="en-US" altLang="ja-JP" sz="1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kumimoji="1" lang="ja-JP" altLang="en-US" sz="1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年分） 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9583220"/>
                  </a:ext>
                </a:extLst>
              </a:tr>
              <a:tr h="395916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IT</a:t>
                      </a:r>
                      <a:r>
                        <a:rPr kumimoji="1" lang="ja-JP" altLang="en-US" sz="2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導入補助金</a:t>
                      </a:r>
                      <a:r>
                        <a:rPr kumimoji="1" lang="en-US" altLang="ja-JP" sz="2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2025</a:t>
                      </a: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（複数社連携</a:t>
                      </a:r>
                      <a:r>
                        <a:rPr kumimoji="1" lang="en-US" altLang="ja-JP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IT</a:t>
                      </a:r>
                      <a:r>
                        <a:rPr kumimoji="1" lang="ja-JP" altLang="en-US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導入枠）</a:t>
                      </a:r>
                      <a:endParaRPr kumimoji="1" lang="en-US" altLang="ja-JP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※10</a:t>
                      </a:r>
                      <a:r>
                        <a:rPr kumimoji="1" lang="ja-JP" altLang="en-US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者以上の補助対象事業者のまとまり</a:t>
                      </a:r>
                      <a:endParaRPr kumimoji="1" lang="en-US" altLang="ja-JP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　商工会等の支援組織も補助対象</a:t>
                      </a:r>
                      <a:endParaRPr kumimoji="1" lang="en-US" altLang="ja-JP" sz="2400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1" dirty="0"/>
                        <a:t>2/3</a:t>
                      </a:r>
                      <a:endParaRPr kumimoji="1" lang="ja-JP" altLang="en-US" sz="2400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800" b="1" dirty="0"/>
                        <a:t>①基盤導入経費：</a:t>
                      </a:r>
                      <a:endParaRPr kumimoji="1" lang="en-US" altLang="ja-JP" sz="1800" b="1" dirty="0"/>
                    </a:p>
                    <a:p>
                      <a:pPr algn="l"/>
                      <a:r>
                        <a:rPr kumimoji="1" lang="ja-JP" altLang="en-US" sz="1800" b="1" dirty="0"/>
                        <a:t>インボイス対応枠と同様</a:t>
                      </a:r>
                      <a:endParaRPr kumimoji="1" lang="en-US" altLang="ja-JP" sz="1800" b="1" dirty="0"/>
                    </a:p>
                    <a:p>
                      <a:pPr algn="l"/>
                      <a:r>
                        <a:rPr kumimoji="1" lang="ja-JP" altLang="en-US" sz="1800" b="1" dirty="0"/>
                        <a:t>②消費動向分析経費：</a:t>
                      </a:r>
                      <a:endParaRPr kumimoji="1" lang="en-US" altLang="ja-JP" sz="1800" b="1" dirty="0"/>
                    </a:p>
                    <a:p>
                      <a:pPr algn="l"/>
                      <a:r>
                        <a:rPr kumimoji="1" lang="ja-JP" altLang="en-US" sz="1800" b="1" dirty="0"/>
                        <a:t>　</a:t>
                      </a:r>
                      <a:r>
                        <a:rPr kumimoji="1" lang="en-US" altLang="ja-JP" sz="1800" b="1" dirty="0"/>
                        <a:t>50×</a:t>
                      </a:r>
                      <a:r>
                        <a:rPr kumimoji="1" lang="ja-JP" altLang="en-US" sz="1800" b="1" dirty="0"/>
                        <a:t>連携者数</a:t>
                      </a:r>
                      <a:endParaRPr kumimoji="1" lang="en-US" altLang="ja-JP" sz="1800" b="1" dirty="0"/>
                    </a:p>
                    <a:p>
                      <a:pPr algn="l"/>
                      <a:r>
                        <a:rPr kumimoji="1" lang="ja-JP" altLang="en-US" sz="1800" b="1" dirty="0"/>
                        <a:t>③その他経費：</a:t>
                      </a:r>
                      <a:r>
                        <a:rPr kumimoji="1" lang="en-US" altLang="ja-JP" sz="1800" b="1" dirty="0"/>
                        <a:t>200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b="1" dirty="0"/>
                        <a:t>【4</a:t>
                      </a:r>
                      <a:r>
                        <a:rPr kumimoji="1" lang="ja-JP" altLang="en-US" sz="1800" b="1" dirty="0"/>
                        <a:t>次締切分</a:t>
                      </a:r>
                      <a:r>
                        <a:rPr kumimoji="1" lang="en-US" altLang="ja-JP" sz="1800" b="1" dirty="0"/>
                        <a:t>】</a:t>
                      </a:r>
                    </a:p>
                    <a:p>
                      <a:pPr algn="ctr"/>
                      <a:r>
                        <a:rPr kumimoji="1" lang="ja-JP" altLang="en-US" sz="1800" b="1" dirty="0"/>
                        <a:t>令和</a:t>
                      </a:r>
                      <a:r>
                        <a:rPr kumimoji="1" lang="en-US" altLang="ja-JP" sz="1800" b="1" dirty="0"/>
                        <a:t>7</a:t>
                      </a:r>
                      <a:r>
                        <a:rPr kumimoji="1" lang="ja-JP" altLang="en-US" sz="1800" b="1" dirty="0"/>
                        <a:t>年</a:t>
                      </a:r>
                      <a:r>
                        <a:rPr kumimoji="1" lang="en-US" altLang="ja-JP" sz="1800" b="1" dirty="0"/>
                        <a:t>3</a:t>
                      </a:r>
                      <a:r>
                        <a:rPr kumimoji="1" lang="ja-JP" altLang="en-US" sz="1800" b="1" dirty="0"/>
                        <a:t>月</a:t>
                      </a:r>
                      <a:r>
                        <a:rPr kumimoji="1" lang="en-US" altLang="ja-JP" sz="1800" b="1" dirty="0"/>
                        <a:t>31</a:t>
                      </a:r>
                      <a:r>
                        <a:rPr kumimoji="1" lang="ja-JP" altLang="en-US" sz="1800" b="1" dirty="0"/>
                        <a:t>日～令和</a:t>
                      </a:r>
                      <a:r>
                        <a:rPr kumimoji="1" lang="en-US" altLang="ja-JP" sz="1800" b="1" dirty="0"/>
                        <a:t>8</a:t>
                      </a:r>
                      <a:r>
                        <a:rPr kumimoji="1" lang="ja-JP" altLang="en-US" sz="1800" b="1" dirty="0"/>
                        <a:t>年</a:t>
                      </a:r>
                      <a:r>
                        <a:rPr kumimoji="1" lang="en-US" altLang="ja-JP" sz="1800" b="1" dirty="0"/>
                        <a:t>1</a:t>
                      </a:r>
                      <a:r>
                        <a:rPr kumimoji="1" lang="ja-JP" altLang="en-US" sz="1800" b="1" dirty="0"/>
                        <a:t>月</a:t>
                      </a:r>
                      <a:r>
                        <a:rPr kumimoji="1" lang="en-US" altLang="ja-JP" sz="1800" b="1" dirty="0"/>
                        <a:t>7</a:t>
                      </a:r>
                      <a:r>
                        <a:rPr kumimoji="1" lang="ja-JP" altLang="en-US" sz="1800" b="1" dirty="0"/>
                        <a:t>日</a:t>
                      </a:r>
                      <a:endParaRPr kumimoji="1" lang="en-US" altLang="ja-JP" sz="1800" b="1" dirty="0"/>
                    </a:p>
                    <a:p>
                      <a:endParaRPr kumimoji="1" lang="ja-JP" altLang="en-US" sz="2000" b="1" dirty="0"/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/>
                        <a:t>未定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9214682"/>
                  </a:ext>
                </a:extLst>
              </a:tr>
            </a:tbl>
          </a:graphicData>
        </a:graphic>
      </p:graphicFrame>
      <p:sp>
        <p:nvSpPr>
          <p:cNvPr id="6" name="四角形: 角を丸くする 5">
            <a:hlinkClick r:id="rId2"/>
            <a:extLst>
              <a:ext uri="{FF2B5EF4-FFF2-40B4-BE49-F238E27FC236}">
                <a16:creationId xmlns:a16="http://schemas.microsoft.com/office/drawing/2014/main" id="{9AE77A2D-55CF-F650-D850-741CEF7C54B9}"/>
              </a:ext>
            </a:extLst>
          </p:cNvPr>
          <p:cNvSpPr/>
          <p:nvPr/>
        </p:nvSpPr>
        <p:spPr>
          <a:xfrm>
            <a:off x="3844059" y="2135697"/>
            <a:ext cx="749300" cy="3048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b="1" dirty="0"/>
              <a:t>HP</a:t>
            </a:r>
            <a:r>
              <a:rPr kumimoji="1" lang="ja-JP" altLang="en-US" b="1" dirty="0"/>
              <a:t>へ</a:t>
            </a:r>
          </a:p>
        </p:txBody>
      </p:sp>
      <p:sp>
        <p:nvSpPr>
          <p:cNvPr id="7" name="四角形: 角を丸くする 6">
            <a:hlinkClick r:id="rId3"/>
            <a:extLst>
              <a:ext uri="{FF2B5EF4-FFF2-40B4-BE49-F238E27FC236}">
                <a16:creationId xmlns:a16="http://schemas.microsoft.com/office/drawing/2014/main" id="{7BF6B316-F063-47EB-7C8A-0D5021981269}"/>
              </a:ext>
            </a:extLst>
          </p:cNvPr>
          <p:cNvSpPr/>
          <p:nvPr/>
        </p:nvSpPr>
        <p:spPr>
          <a:xfrm>
            <a:off x="3844059" y="3530600"/>
            <a:ext cx="749300" cy="3048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b="1" dirty="0"/>
              <a:t>HP</a:t>
            </a:r>
            <a:r>
              <a:rPr kumimoji="1" lang="ja-JP" altLang="en-US" b="1" dirty="0"/>
              <a:t>へ</a:t>
            </a:r>
          </a:p>
        </p:txBody>
      </p:sp>
      <p:sp>
        <p:nvSpPr>
          <p:cNvPr id="8" name="四角形: 角を丸くする 7">
            <a:hlinkClick r:id="rId4"/>
            <a:extLst>
              <a:ext uri="{FF2B5EF4-FFF2-40B4-BE49-F238E27FC236}">
                <a16:creationId xmlns:a16="http://schemas.microsoft.com/office/drawing/2014/main" id="{89069B37-F8C9-2B2E-C8F2-216FE4DF0428}"/>
              </a:ext>
            </a:extLst>
          </p:cNvPr>
          <p:cNvSpPr/>
          <p:nvPr/>
        </p:nvSpPr>
        <p:spPr>
          <a:xfrm>
            <a:off x="3844059" y="4773103"/>
            <a:ext cx="749300" cy="3048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b="1" dirty="0"/>
              <a:t>HP</a:t>
            </a:r>
            <a:r>
              <a:rPr kumimoji="1" lang="ja-JP" altLang="en-US" b="1" dirty="0"/>
              <a:t>へ</a:t>
            </a:r>
          </a:p>
        </p:txBody>
      </p:sp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C698C9EF-4A36-66BE-AE3D-4022726A0AE2}"/>
              </a:ext>
            </a:extLst>
          </p:cNvPr>
          <p:cNvSpPr/>
          <p:nvPr/>
        </p:nvSpPr>
        <p:spPr>
          <a:xfrm>
            <a:off x="11484004" y="212323"/>
            <a:ext cx="806392" cy="56724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chemeClr val="tx1"/>
                </a:solidFill>
              </a:rPr>
              <a:t>２</a:t>
            </a:r>
          </a:p>
        </p:txBody>
      </p:sp>
      <p:sp>
        <p:nvSpPr>
          <p:cNvPr id="2" name="矢印: 左 1">
            <a:extLst>
              <a:ext uri="{FF2B5EF4-FFF2-40B4-BE49-F238E27FC236}">
                <a16:creationId xmlns:a16="http://schemas.microsoft.com/office/drawing/2014/main" id="{F433E945-959F-B956-B22E-288FB7519A73}"/>
              </a:ext>
            </a:extLst>
          </p:cNvPr>
          <p:cNvSpPr/>
          <p:nvPr/>
        </p:nvSpPr>
        <p:spPr>
          <a:xfrm>
            <a:off x="12930254" y="3041844"/>
            <a:ext cx="1201003" cy="793555"/>
          </a:xfrm>
          <a:prstGeom prst="leftArrow">
            <a:avLst/>
          </a:prstGeom>
          <a:ln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rgbClr val="FF0000"/>
                </a:solidFill>
              </a:rPr>
              <a:t>更新</a:t>
            </a:r>
          </a:p>
        </p:txBody>
      </p:sp>
      <p:sp>
        <p:nvSpPr>
          <p:cNvPr id="9" name="矢印: 左 8">
            <a:extLst>
              <a:ext uri="{FF2B5EF4-FFF2-40B4-BE49-F238E27FC236}">
                <a16:creationId xmlns:a16="http://schemas.microsoft.com/office/drawing/2014/main" id="{D6F990AC-A2C6-BE0E-FB49-4FB24CBDE590}"/>
              </a:ext>
            </a:extLst>
          </p:cNvPr>
          <p:cNvSpPr/>
          <p:nvPr/>
        </p:nvSpPr>
        <p:spPr>
          <a:xfrm>
            <a:off x="12930254" y="5765801"/>
            <a:ext cx="1201003" cy="793555"/>
          </a:xfrm>
          <a:prstGeom prst="leftArrow">
            <a:avLst/>
          </a:prstGeom>
          <a:ln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rgbClr val="FF0000"/>
                </a:solidFill>
              </a:rPr>
              <a:t>更新</a:t>
            </a:r>
          </a:p>
        </p:txBody>
      </p:sp>
    </p:spTree>
    <p:extLst>
      <p:ext uri="{BB962C8B-B14F-4D97-AF65-F5344CB8AC3E}">
        <p14:creationId xmlns:p14="http://schemas.microsoft.com/office/powerpoint/2010/main" val="22192318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1F9F1C-1CE5-5046-071A-525AF118BA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CE79C2C-3807-216F-A1A3-6E56F702DAFD}"/>
              </a:ext>
            </a:extLst>
          </p:cNvPr>
          <p:cNvSpPr txBox="1"/>
          <p:nvPr/>
        </p:nvSpPr>
        <p:spPr>
          <a:xfrm>
            <a:off x="914400" y="311728"/>
            <a:ext cx="66086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8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主な補助金の申請期限等一覧</a:t>
            </a:r>
          </a:p>
        </p:txBody>
      </p:sp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ACFF9BAD-914C-17B2-9574-FD9C027D45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4568627"/>
              </p:ext>
            </p:extLst>
          </p:nvPr>
        </p:nvGraphicFramePr>
        <p:xfrm>
          <a:off x="381000" y="893194"/>
          <a:ext cx="12091554" cy="8499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06900">
                  <a:extLst>
                    <a:ext uri="{9D8B030D-6E8A-4147-A177-3AD203B41FA5}">
                      <a16:colId xmlns:a16="http://schemas.microsoft.com/office/drawing/2014/main" val="3290578334"/>
                    </a:ext>
                  </a:extLst>
                </a:gridCol>
                <a:gridCol w="1418595">
                  <a:extLst>
                    <a:ext uri="{9D8B030D-6E8A-4147-A177-3AD203B41FA5}">
                      <a16:colId xmlns:a16="http://schemas.microsoft.com/office/drawing/2014/main" val="1372008635"/>
                    </a:ext>
                  </a:extLst>
                </a:gridCol>
                <a:gridCol w="2689855">
                  <a:extLst>
                    <a:ext uri="{9D8B030D-6E8A-4147-A177-3AD203B41FA5}">
                      <a16:colId xmlns:a16="http://schemas.microsoft.com/office/drawing/2014/main" val="858226697"/>
                    </a:ext>
                  </a:extLst>
                </a:gridCol>
                <a:gridCol w="2156354">
                  <a:extLst>
                    <a:ext uri="{9D8B030D-6E8A-4147-A177-3AD203B41FA5}">
                      <a16:colId xmlns:a16="http://schemas.microsoft.com/office/drawing/2014/main" val="3485213957"/>
                    </a:ext>
                  </a:extLst>
                </a:gridCol>
                <a:gridCol w="1419850">
                  <a:extLst>
                    <a:ext uri="{9D8B030D-6E8A-4147-A177-3AD203B41FA5}">
                      <a16:colId xmlns:a16="http://schemas.microsoft.com/office/drawing/2014/main" val="2490140876"/>
                    </a:ext>
                  </a:extLst>
                </a:gridCol>
              </a:tblGrid>
              <a:tr h="68886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/>
                        <a:t>補助金名（直近回数）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/>
                        <a:t>補助率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/>
                        <a:t>補助額（万円）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/>
                        <a:t>申請期限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/>
                        <a:t>次回公募予定</a:t>
                      </a:r>
                      <a:endParaRPr kumimoji="1" lang="ja-JP" altLang="en-US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420556"/>
                  </a:ext>
                </a:extLst>
              </a:tr>
              <a:tr h="1061880">
                <a:tc>
                  <a:txBody>
                    <a:bodyPr/>
                    <a:lstStyle/>
                    <a:p>
                      <a:r>
                        <a:rPr kumimoji="1" lang="ja-JP" altLang="en-US" sz="2400" b="1" dirty="0"/>
                        <a:t>事業承継・</a:t>
                      </a:r>
                      <a:r>
                        <a:rPr kumimoji="1" lang="en-US" altLang="ja-JP" sz="2400" b="1" dirty="0"/>
                        <a:t>M</a:t>
                      </a:r>
                      <a:r>
                        <a:rPr kumimoji="1" lang="ja-JP" altLang="en-US" sz="2400" b="1" dirty="0"/>
                        <a:t>＆</a:t>
                      </a:r>
                      <a:r>
                        <a:rPr kumimoji="1" lang="en-US" altLang="ja-JP" sz="2400" b="1" dirty="0"/>
                        <a:t>A</a:t>
                      </a:r>
                      <a:r>
                        <a:rPr kumimoji="1" lang="ja-JP" altLang="en-US" sz="2400" b="1" dirty="0"/>
                        <a:t>補助金</a:t>
                      </a:r>
                      <a:r>
                        <a:rPr kumimoji="1" lang="ja-JP" altLang="en-US" sz="2000" b="1" dirty="0"/>
                        <a:t>（</a:t>
                      </a:r>
                      <a:r>
                        <a:rPr kumimoji="1" lang="en-US" altLang="ja-JP" sz="2000" b="1" dirty="0"/>
                        <a:t>13</a:t>
                      </a:r>
                      <a:r>
                        <a:rPr kumimoji="1" lang="ja-JP" altLang="en-US" sz="2000" b="1" dirty="0"/>
                        <a:t>次）</a:t>
                      </a:r>
                      <a:endParaRPr kumimoji="1" lang="en-US" altLang="ja-JP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1" dirty="0"/>
                        <a:t>1/2</a:t>
                      </a:r>
                      <a:r>
                        <a:rPr kumimoji="1" lang="ja-JP" altLang="en-US" sz="2400" b="1" dirty="0"/>
                        <a:t>～</a:t>
                      </a:r>
                      <a:r>
                        <a:rPr kumimoji="1" lang="en-US" altLang="ja-JP" sz="2400" b="1" dirty="0"/>
                        <a:t>2/3</a:t>
                      </a:r>
                      <a:endParaRPr kumimoji="1" lang="ja-JP" alt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dirty="0"/>
                        <a:t>50</a:t>
                      </a:r>
                      <a:r>
                        <a:rPr kumimoji="1" lang="ja-JP" altLang="en-US" sz="2000" b="1" dirty="0"/>
                        <a:t>～</a:t>
                      </a:r>
                      <a:r>
                        <a:rPr kumimoji="1" lang="en-US" altLang="ja-JP" sz="2000" b="1" dirty="0"/>
                        <a:t>600</a:t>
                      </a:r>
                    </a:p>
                    <a:p>
                      <a:pPr algn="ctr"/>
                      <a:r>
                        <a:rPr kumimoji="1" lang="en-US" altLang="ja-JP" sz="1600" b="1" dirty="0"/>
                        <a:t>※</a:t>
                      </a:r>
                      <a:r>
                        <a:rPr kumimoji="1" lang="ja-JP" altLang="en-US" sz="1600" b="1" dirty="0"/>
                        <a:t>上乗せ額有り</a:t>
                      </a:r>
                      <a:endParaRPr kumimoji="1" lang="en-US" altLang="ja-JP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000" b="1" dirty="0"/>
                        <a:t>令和</a:t>
                      </a:r>
                      <a:r>
                        <a:rPr kumimoji="1" lang="en-US" altLang="ja-JP" sz="2000" b="1" dirty="0"/>
                        <a:t>7</a:t>
                      </a:r>
                      <a:r>
                        <a:rPr kumimoji="1" lang="ja-JP" altLang="en-US" sz="2000" b="1" dirty="0"/>
                        <a:t>年</a:t>
                      </a:r>
                      <a:r>
                        <a:rPr kumimoji="1" lang="en-US" altLang="ja-JP" sz="2000" b="1" dirty="0"/>
                        <a:t>10</a:t>
                      </a:r>
                      <a:r>
                        <a:rPr kumimoji="1" lang="ja-JP" altLang="en-US" sz="2000" b="1" dirty="0"/>
                        <a:t>月</a:t>
                      </a:r>
                      <a:r>
                        <a:rPr kumimoji="1" lang="en-US" altLang="ja-JP" sz="2000" b="1" dirty="0"/>
                        <a:t>31</a:t>
                      </a:r>
                      <a:r>
                        <a:rPr kumimoji="1" lang="ja-JP" altLang="en-US" sz="2000" b="1" dirty="0"/>
                        <a:t>日～</a:t>
                      </a:r>
                      <a:r>
                        <a:rPr kumimoji="1" lang="en-US" altLang="ja-JP" sz="2000" b="1" dirty="0"/>
                        <a:t>11</a:t>
                      </a:r>
                      <a:r>
                        <a:rPr kumimoji="1" lang="ja-JP" altLang="en-US" sz="2000" b="1" dirty="0"/>
                        <a:t>月</a:t>
                      </a:r>
                      <a:r>
                        <a:rPr kumimoji="1" lang="en-US" altLang="ja-JP" sz="2000" b="1" dirty="0"/>
                        <a:t>28</a:t>
                      </a:r>
                      <a:r>
                        <a:rPr kumimoji="1" lang="ja-JP" altLang="en-US" sz="2000" b="1" dirty="0"/>
                        <a:t>日</a:t>
                      </a:r>
                      <a:endParaRPr kumimoji="1" lang="en-US" altLang="ja-JP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b="1" dirty="0"/>
                        <a:t>14</a:t>
                      </a:r>
                      <a:r>
                        <a:rPr kumimoji="1" lang="ja-JP" altLang="en-US" sz="2000" b="1" dirty="0"/>
                        <a:t>次：未定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2406932"/>
                  </a:ext>
                </a:extLst>
              </a:tr>
              <a:tr h="390652">
                <a:tc>
                  <a:txBody>
                    <a:bodyPr/>
                    <a:lstStyle/>
                    <a:p>
                      <a:r>
                        <a:rPr kumimoji="1" lang="ja-JP" altLang="en-US" sz="2400" b="1" dirty="0"/>
                        <a:t>業務改善助成金（第</a:t>
                      </a:r>
                      <a:r>
                        <a:rPr kumimoji="1" lang="en-US" altLang="ja-JP" sz="2400" b="1" dirty="0"/>
                        <a:t>2</a:t>
                      </a:r>
                      <a:r>
                        <a:rPr kumimoji="1" lang="ja-JP" altLang="en-US" sz="2400" b="1" dirty="0"/>
                        <a:t>期）</a:t>
                      </a:r>
                      <a:endParaRPr kumimoji="1" lang="en-US" altLang="ja-JP" sz="24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1" dirty="0"/>
                        <a:t>3/4</a:t>
                      </a:r>
                      <a:endParaRPr kumimoji="1" lang="ja-JP" altLang="en-US" sz="24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dirty="0"/>
                        <a:t>30</a:t>
                      </a:r>
                      <a:r>
                        <a:rPr kumimoji="1" lang="ja-JP" altLang="en-US" sz="2000" b="1" dirty="0"/>
                        <a:t>～</a:t>
                      </a:r>
                      <a:r>
                        <a:rPr kumimoji="1" lang="en-US" altLang="ja-JP" sz="2000" b="1" dirty="0"/>
                        <a:t>600</a:t>
                      </a:r>
                    </a:p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b="1" dirty="0"/>
                        <a:t>※</a:t>
                      </a:r>
                      <a:r>
                        <a:rPr kumimoji="1" lang="ja-JP" altLang="en-US" sz="1600" b="1" dirty="0"/>
                        <a:t>最低賃金引き上げ額と労働者数による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b="1" dirty="0"/>
                        <a:t>令和</a:t>
                      </a:r>
                      <a:r>
                        <a:rPr kumimoji="1" lang="en-US" altLang="ja-JP" sz="1400" b="1" dirty="0"/>
                        <a:t>7</a:t>
                      </a:r>
                      <a:r>
                        <a:rPr kumimoji="1" lang="ja-JP" altLang="en-US" sz="1400" b="1" dirty="0"/>
                        <a:t>年</a:t>
                      </a:r>
                      <a:r>
                        <a:rPr kumimoji="1" lang="en-US" altLang="ja-JP" sz="1400" b="1" dirty="0"/>
                        <a:t>6</a:t>
                      </a:r>
                      <a:r>
                        <a:rPr kumimoji="1" lang="ja-JP" altLang="en-US" sz="1400" b="1" dirty="0"/>
                        <a:t>月</a:t>
                      </a:r>
                      <a:r>
                        <a:rPr kumimoji="1" lang="en-US" altLang="ja-JP" sz="1400" b="1" dirty="0"/>
                        <a:t>14</a:t>
                      </a:r>
                      <a:r>
                        <a:rPr kumimoji="1" lang="ja-JP" altLang="en-US" sz="1400" b="1" dirty="0"/>
                        <a:t>日～</a:t>
                      </a:r>
                      <a:r>
                        <a:rPr lang="ja-JP" altLang="en-US" sz="1400" b="1" dirty="0"/>
                        <a:t>申請事業場に適用され る地域別最低賃金改定日の前日</a:t>
                      </a:r>
                      <a:endParaRPr kumimoji="1" lang="en-US" altLang="ja-JP" sz="14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000" b="1" dirty="0"/>
                        <a:t>未定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9664515"/>
                  </a:ext>
                </a:extLst>
              </a:tr>
              <a:tr h="175772">
                <a:tc>
                  <a:txBody>
                    <a:bodyPr/>
                    <a:lstStyle/>
                    <a:p>
                      <a:r>
                        <a:rPr kumimoji="1" lang="ja-JP" altLang="en-US" sz="2200" b="1" strike="noStrike" dirty="0"/>
                        <a:t>地域活性化ファンド事業費助成金</a:t>
                      </a:r>
                      <a:r>
                        <a:rPr kumimoji="1" lang="en-US" altLang="ja-JP" sz="2200" b="1" strike="noStrike" dirty="0"/>
                        <a:t>【</a:t>
                      </a:r>
                      <a:r>
                        <a:rPr kumimoji="1" lang="ja-JP" altLang="en-US" sz="2200" b="1" strike="noStrike" dirty="0"/>
                        <a:t>第</a:t>
                      </a:r>
                      <a:r>
                        <a:rPr kumimoji="1" lang="en-US" altLang="ja-JP" sz="2200" b="1" strike="noStrike" dirty="0"/>
                        <a:t>2</a:t>
                      </a:r>
                      <a:r>
                        <a:rPr kumimoji="1" lang="ja-JP" altLang="en-US" sz="2200" b="1" strike="noStrike" dirty="0"/>
                        <a:t>回</a:t>
                      </a:r>
                      <a:r>
                        <a:rPr kumimoji="1" lang="en-US" altLang="ja-JP" sz="2200" b="1" strike="noStrike" dirty="0"/>
                        <a:t>】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1" strike="noStrike" dirty="0"/>
                        <a:t>1/2</a:t>
                      </a:r>
                      <a:endParaRPr kumimoji="1" lang="ja-JP" altLang="en-US" sz="2400" b="1" strike="noStrik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strike="noStrike" dirty="0"/>
                        <a:t>50</a:t>
                      </a:r>
                      <a:r>
                        <a:rPr kumimoji="1" lang="ja-JP" altLang="en-US" sz="2000" b="1" strike="noStrike" dirty="0"/>
                        <a:t>～</a:t>
                      </a:r>
                      <a:r>
                        <a:rPr kumimoji="1" lang="en-US" altLang="ja-JP" sz="2000" b="1" strike="noStrike" dirty="0"/>
                        <a:t>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1" strike="noStrike" dirty="0"/>
                        <a:t>令和</a:t>
                      </a:r>
                      <a:r>
                        <a:rPr kumimoji="1" lang="en-US" altLang="ja-JP" sz="1800" b="1" strike="noStrike" dirty="0"/>
                        <a:t>7</a:t>
                      </a:r>
                      <a:r>
                        <a:rPr kumimoji="1" lang="ja-JP" altLang="en-US" sz="1800" b="1" strike="noStrike" dirty="0"/>
                        <a:t>年</a:t>
                      </a:r>
                      <a:r>
                        <a:rPr kumimoji="1" lang="en-US" altLang="ja-JP" sz="1800" b="1" strike="noStrike" dirty="0"/>
                        <a:t>9</a:t>
                      </a:r>
                      <a:r>
                        <a:rPr kumimoji="1" lang="ja-JP" altLang="en-US" sz="1800" b="1" strike="noStrike" dirty="0"/>
                        <a:t>月</a:t>
                      </a:r>
                      <a:r>
                        <a:rPr kumimoji="1" lang="en-US" altLang="ja-JP" sz="1800" b="1" strike="noStrike" dirty="0"/>
                        <a:t>29</a:t>
                      </a:r>
                      <a:r>
                        <a:rPr kumimoji="1" lang="ja-JP" altLang="en-US" sz="1800" b="1" strike="noStrike" dirty="0"/>
                        <a:t>日～令和</a:t>
                      </a:r>
                      <a:r>
                        <a:rPr kumimoji="1" lang="en-US" altLang="ja-JP" sz="1800" b="1" strike="noStrike" dirty="0"/>
                        <a:t>7</a:t>
                      </a:r>
                      <a:r>
                        <a:rPr kumimoji="1" lang="ja-JP" altLang="en-US" sz="1800" b="1" strike="noStrike" dirty="0"/>
                        <a:t>年</a:t>
                      </a:r>
                      <a:r>
                        <a:rPr kumimoji="1" lang="en-US" altLang="ja-JP" sz="1800" b="1" strike="noStrike" dirty="0"/>
                        <a:t>11</a:t>
                      </a:r>
                      <a:r>
                        <a:rPr kumimoji="1" lang="ja-JP" altLang="en-US" sz="1800" b="1" strike="noStrike" dirty="0"/>
                        <a:t>月</a:t>
                      </a:r>
                      <a:r>
                        <a:rPr kumimoji="1" lang="en-US" altLang="ja-JP" sz="1800" b="1" strike="noStrike" dirty="0"/>
                        <a:t>28</a:t>
                      </a:r>
                      <a:r>
                        <a:rPr kumimoji="1" lang="ja-JP" altLang="en-US" sz="1800" b="1" strike="noStrike" dirty="0"/>
                        <a:t>日</a:t>
                      </a:r>
                      <a:endParaRPr kumimoji="1" lang="en-US" altLang="ja-JP" sz="1800" b="1" strike="noStrik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 b="1" strike="noStrike" dirty="0"/>
                        <a:t>第</a:t>
                      </a:r>
                      <a:r>
                        <a:rPr kumimoji="1" lang="en-US" altLang="ja-JP" sz="2000" b="1" strike="noStrike" dirty="0"/>
                        <a:t>3</a:t>
                      </a:r>
                      <a:r>
                        <a:rPr kumimoji="1" lang="ja-JP" altLang="en-US" sz="2000" b="1" strike="noStrike" dirty="0"/>
                        <a:t>回：未定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4429739"/>
                  </a:ext>
                </a:extLst>
              </a:tr>
              <a:tr h="395916">
                <a:tc>
                  <a:txBody>
                    <a:bodyPr/>
                    <a:lstStyle/>
                    <a:p>
                      <a:r>
                        <a:rPr kumimoji="1" lang="ja-JP" altLang="en-US" sz="2400" b="1" dirty="0"/>
                        <a:t>省エネ補助金</a:t>
                      </a:r>
                      <a:r>
                        <a:rPr kumimoji="1" lang="ja-JP" altLang="en-US" sz="2000" b="1" dirty="0"/>
                        <a:t>（</a:t>
                      </a:r>
                      <a:r>
                        <a:rPr kumimoji="1" lang="en-US" altLang="ja-JP" sz="2000" b="1" dirty="0"/>
                        <a:t>2025</a:t>
                      </a:r>
                      <a:r>
                        <a:rPr kumimoji="1" lang="ja-JP" altLang="en-US" sz="2000" b="1" dirty="0"/>
                        <a:t>年版</a:t>
                      </a:r>
                      <a:r>
                        <a:rPr kumimoji="1" lang="en-US" altLang="ja-JP" sz="2000" b="1" dirty="0"/>
                        <a:t>3</a:t>
                      </a:r>
                      <a:r>
                        <a:rPr kumimoji="1" lang="ja-JP" altLang="en-US" sz="2000" b="1" dirty="0"/>
                        <a:t>次）</a:t>
                      </a:r>
                      <a:r>
                        <a:rPr kumimoji="1" lang="ja-JP" altLang="en-US" sz="1800" b="1" dirty="0"/>
                        <a:t>「省エネルギー投資促進・需要構造転換支援事業費補助金」</a:t>
                      </a:r>
                      <a:endParaRPr kumimoji="1" lang="en-US" altLang="ja-JP" sz="1800" b="1" dirty="0"/>
                    </a:p>
                    <a:p>
                      <a:r>
                        <a:rPr kumimoji="1" lang="ja-JP" altLang="en-US" sz="1800" b="1" dirty="0"/>
                        <a:t>　</a:t>
                      </a:r>
                      <a:r>
                        <a:rPr kumimoji="1" lang="en-US" altLang="ja-JP" sz="1800" b="1" dirty="0"/>
                        <a:t>Ⅰ</a:t>
                      </a:r>
                      <a:r>
                        <a:rPr kumimoji="1" lang="ja-JP" altLang="en-US" sz="1800" b="1" dirty="0"/>
                        <a:t>：工場・事業場型</a:t>
                      </a:r>
                      <a:endParaRPr kumimoji="1" lang="en-US" altLang="ja-JP" sz="1800" b="1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1" lang="ja-JP" altLang="en-US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　</a:t>
                      </a:r>
                      <a:r>
                        <a:rPr kumimoji="1" lang="en-US" altLang="ja-JP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Ⅱ</a:t>
                      </a:r>
                      <a:r>
                        <a:rPr kumimoji="1" lang="ja-JP" altLang="en-US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：電化・脱炭素燃転型</a:t>
                      </a:r>
                      <a:endParaRPr kumimoji="1" lang="en-US" altLang="ja-JP" sz="1800" b="1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1" lang="ja-JP" altLang="en-US" sz="1800" b="1" dirty="0"/>
                        <a:t>　</a:t>
                      </a:r>
                      <a:r>
                        <a:rPr kumimoji="1" lang="en-US" altLang="ja-JP" sz="1800" b="1" dirty="0"/>
                        <a:t>Ⅳ</a:t>
                      </a:r>
                      <a:r>
                        <a:rPr kumimoji="1" lang="ja-JP" altLang="en-US" sz="1800" b="1" dirty="0"/>
                        <a:t>：</a:t>
                      </a:r>
                      <a:r>
                        <a:rPr kumimoji="1" lang="ja-JP" altLang="en-US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エネルギー需要最適化型</a:t>
                      </a:r>
                      <a:endParaRPr kumimoji="1" lang="en-US" altLang="ja-JP" sz="24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1" dirty="0"/>
                        <a:t>1/2</a:t>
                      </a:r>
                      <a:r>
                        <a:rPr kumimoji="1" lang="ja-JP" altLang="en-US" sz="2400" b="1" dirty="0"/>
                        <a:t>～</a:t>
                      </a:r>
                      <a:r>
                        <a:rPr kumimoji="1" lang="en-US" altLang="ja-JP" sz="2400" b="1" dirty="0"/>
                        <a:t>2/3</a:t>
                      </a:r>
                    </a:p>
                    <a:p>
                      <a:pPr algn="ctr"/>
                      <a:r>
                        <a:rPr kumimoji="1" lang="en-US" altLang="ja-JP" sz="1800" b="1" dirty="0"/>
                        <a:t>※</a:t>
                      </a:r>
                      <a:r>
                        <a:rPr kumimoji="1" lang="ja-JP" altLang="en-US" sz="1800" b="1" dirty="0"/>
                        <a:t>中小企業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dirty="0"/>
                        <a:t>30</a:t>
                      </a:r>
                      <a:r>
                        <a:rPr kumimoji="1" lang="ja-JP" altLang="en-US" sz="2000" b="1" dirty="0"/>
                        <a:t>～</a:t>
                      </a:r>
                      <a:r>
                        <a:rPr kumimoji="1" lang="en-US" altLang="ja-JP" sz="2000" b="1" dirty="0"/>
                        <a:t>15</a:t>
                      </a:r>
                      <a:r>
                        <a:rPr kumimoji="1" lang="ja-JP" altLang="en-US" sz="2000" b="1" dirty="0"/>
                        <a:t>億</a:t>
                      </a:r>
                      <a:endParaRPr kumimoji="1" lang="en-US" altLang="ja-JP" sz="2000" b="1" dirty="0"/>
                    </a:p>
                    <a:p>
                      <a:pPr algn="ctr"/>
                      <a:r>
                        <a:rPr kumimoji="1" lang="en-US" altLang="ja-JP" sz="1800" b="1" dirty="0"/>
                        <a:t>※</a:t>
                      </a:r>
                      <a:r>
                        <a:rPr kumimoji="1" lang="ja-JP" altLang="en-US" sz="1800" b="1" dirty="0"/>
                        <a:t>助成対象類型による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kumimoji="1" lang="ja-JP" altLang="en-US" sz="2000" b="1" dirty="0"/>
                        <a:t>令和</a:t>
                      </a:r>
                      <a:r>
                        <a:rPr kumimoji="1" lang="en-US" altLang="ja-JP" sz="2000" b="1" dirty="0"/>
                        <a:t>7</a:t>
                      </a:r>
                      <a:r>
                        <a:rPr kumimoji="1" lang="ja-JP" altLang="en-US" sz="2000" b="1" dirty="0"/>
                        <a:t>年</a:t>
                      </a:r>
                      <a:r>
                        <a:rPr kumimoji="1" lang="en-US" altLang="ja-JP" sz="2000" b="1" dirty="0"/>
                        <a:t>8</a:t>
                      </a:r>
                      <a:r>
                        <a:rPr kumimoji="1" lang="ja-JP" altLang="en-US" sz="2000" b="1" dirty="0"/>
                        <a:t>月</a:t>
                      </a:r>
                      <a:r>
                        <a:rPr kumimoji="1" lang="en-US" altLang="ja-JP" sz="2000" b="1" dirty="0"/>
                        <a:t>13</a:t>
                      </a:r>
                      <a:r>
                        <a:rPr kumimoji="1" lang="ja-JP" altLang="en-US" sz="2000" b="1" dirty="0"/>
                        <a:t>日～</a:t>
                      </a:r>
                      <a:r>
                        <a:rPr kumimoji="1" lang="en-US" altLang="ja-JP" sz="2000" b="1" dirty="0"/>
                        <a:t>9</a:t>
                      </a:r>
                      <a:r>
                        <a:rPr kumimoji="1" lang="ja-JP" altLang="en-US" sz="2000" b="1" dirty="0"/>
                        <a:t>月</a:t>
                      </a:r>
                      <a:r>
                        <a:rPr kumimoji="1" lang="en-US" altLang="ja-JP" sz="2000" b="1" dirty="0"/>
                        <a:t>24</a:t>
                      </a:r>
                      <a:r>
                        <a:rPr kumimoji="1" lang="ja-JP" altLang="en-US" sz="2000" b="1" dirty="0"/>
                        <a:t>日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kumimoji="1" lang="ja-JP" altLang="en-US" sz="2000" b="1" dirty="0"/>
                        <a:t>未定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1927359"/>
                  </a:ext>
                </a:extLst>
              </a:tr>
              <a:tr h="395916">
                <a:tc>
                  <a:txBody>
                    <a:bodyPr/>
                    <a:lstStyle/>
                    <a:p>
                      <a:r>
                        <a:rPr kumimoji="1" lang="ja-JP" altLang="en-US" sz="2400" b="1" dirty="0"/>
                        <a:t>省エネ補助金</a:t>
                      </a:r>
                      <a:r>
                        <a:rPr kumimoji="1" lang="ja-JP" altLang="en-US" sz="2000" b="1" dirty="0"/>
                        <a:t>（</a:t>
                      </a:r>
                      <a:r>
                        <a:rPr kumimoji="1" lang="en-US" altLang="ja-JP" sz="2000" b="1" dirty="0"/>
                        <a:t>2025</a:t>
                      </a:r>
                      <a:r>
                        <a:rPr kumimoji="1" lang="ja-JP" altLang="en-US" sz="2000" b="1" dirty="0"/>
                        <a:t>年版</a:t>
                      </a:r>
                      <a:r>
                        <a:rPr kumimoji="1" lang="en-US" altLang="ja-JP" sz="2000" b="1" dirty="0"/>
                        <a:t>3</a:t>
                      </a:r>
                      <a:r>
                        <a:rPr kumimoji="1" lang="ja-JP" altLang="en-US" sz="2000" b="1" dirty="0"/>
                        <a:t>次）</a:t>
                      </a:r>
                      <a:endParaRPr kumimoji="1" lang="en-US" altLang="ja-JP" sz="2000" b="1" dirty="0"/>
                    </a:p>
                    <a:p>
                      <a:r>
                        <a:rPr kumimoji="1" lang="ja-JP" altLang="en-US" sz="16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「省エネルギー投資促進支援事業費補助金」</a:t>
                      </a:r>
                      <a:endParaRPr kumimoji="1" lang="en-US" altLang="ja-JP" sz="1600" b="1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1" lang="ja-JP" altLang="en-US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　</a:t>
                      </a:r>
                      <a:r>
                        <a:rPr kumimoji="1" lang="en-US" altLang="ja-JP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Ⅲ</a:t>
                      </a:r>
                      <a:r>
                        <a:rPr kumimoji="1" lang="ja-JP" altLang="en-US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：設備単位型</a:t>
                      </a:r>
                      <a:endParaRPr kumimoji="1" lang="en-US" altLang="ja-JP" sz="1800" b="1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1" lang="ja-JP" altLang="en-US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　</a:t>
                      </a:r>
                      <a:r>
                        <a:rPr kumimoji="1" lang="en-US" altLang="ja-JP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Ⅳ</a:t>
                      </a:r>
                      <a:r>
                        <a:rPr kumimoji="1" lang="ja-JP" altLang="en-US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：エネルギー需要最適化型</a:t>
                      </a:r>
                      <a:endParaRPr kumimoji="1" lang="en-US" altLang="ja-JP" sz="18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400" b="1" dirty="0"/>
                        <a:t>1/2</a:t>
                      </a:r>
                      <a:r>
                        <a:rPr kumimoji="1" lang="ja-JP" altLang="en-US" sz="2400" b="1" dirty="0"/>
                        <a:t>～</a:t>
                      </a:r>
                      <a:r>
                        <a:rPr kumimoji="1" lang="en-US" altLang="ja-JP" sz="2400" b="1" dirty="0"/>
                        <a:t>2/3</a:t>
                      </a:r>
                    </a:p>
                    <a:p>
                      <a:pPr algn="ctr"/>
                      <a:r>
                        <a:rPr kumimoji="1" lang="en-US" altLang="ja-JP" sz="1800" b="1" dirty="0"/>
                        <a:t>※</a:t>
                      </a:r>
                      <a:r>
                        <a:rPr kumimoji="1" lang="ja-JP" altLang="en-US" sz="1800" b="1" dirty="0"/>
                        <a:t>中小企業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dirty="0"/>
                        <a:t>30</a:t>
                      </a:r>
                      <a:r>
                        <a:rPr kumimoji="1" lang="ja-JP" altLang="en-US" sz="2000" b="1" dirty="0"/>
                        <a:t>～</a:t>
                      </a:r>
                      <a:r>
                        <a:rPr kumimoji="1" lang="en-US" altLang="ja-JP" sz="2000" b="1" dirty="0"/>
                        <a:t>1</a:t>
                      </a:r>
                      <a:r>
                        <a:rPr kumimoji="1" lang="ja-JP" altLang="en-US" sz="2000" b="1" dirty="0"/>
                        <a:t>億</a:t>
                      </a:r>
                      <a:endParaRPr kumimoji="1" lang="en-US" altLang="ja-JP" sz="2000" b="1" dirty="0"/>
                    </a:p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b="1" dirty="0"/>
                        <a:t>※</a:t>
                      </a:r>
                      <a:r>
                        <a:rPr kumimoji="1" lang="ja-JP" altLang="en-US" sz="1800" b="1" dirty="0"/>
                        <a:t>助成対象類型による</a:t>
                      </a:r>
                    </a:p>
                    <a:p>
                      <a:pPr algn="ctr"/>
                      <a:endParaRPr kumimoji="1" lang="ja-JP" altLang="en-US" sz="20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2000" b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8226613"/>
                  </a:ext>
                </a:extLst>
              </a:tr>
              <a:tr h="395916">
                <a:tc>
                  <a:txBody>
                    <a:bodyPr/>
                    <a:lstStyle/>
                    <a:p>
                      <a:r>
                        <a:rPr kumimoji="1" lang="zh-TW" altLang="en-US" sz="2000" b="1" kern="1200" dirty="0">
                          <a:solidFill>
                            <a:schemeClr val="dk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中小企業新事業進出促進補助金</a:t>
                      </a:r>
                      <a:r>
                        <a:rPr kumimoji="1" lang="ja-JP" altLang="en-US" sz="2000" b="1" kern="1200" dirty="0">
                          <a:solidFill>
                            <a:schemeClr val="dk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（第２回）</a:t>
                      </a:r>
                      <a:endParaRPr kumimoji="1" lang="en-US" altLang="ja-JP" sz="2000" b="1" kern="1200" dirty="0">
                        <a:solidFill>
                          <a:schemeClr val="dk1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1" dirty="0"/>
                        <a:t>1/2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dirty="0"/>
                        <a:t>750</a:t>
                      </a:r>
                      <a:r>
                        <a:rPr kumimoji="1" lang="ja-JP" altLang="en-US" sz="2000" b="1" dirty="0"/>
                        <a:t>～</a:t>
                      </a:r>
                      <a:r>
                        <a:rPr kumimoji="1" lang="en-US" altLang="ja-JP" sz="2000" b="1" dirty="0"/>
                        <a:t>2,500</a:t>
                      </a:r>
                    </a:p>
                    <a:p>
                      <a:pPr algn="ctr"/>
                      <a:r>
                        <a:rPr kumimoji="1" lang="en-US" altLang="ja-JP" sz="1800" b="1" dirty="0"/>
                        <a:t>※</a:t>
                      </a:r>
                      <a:r>
                        <a:rPr kumimoji="1" lang="ja-JP" altLang="en-US" sz="1800" b="1" dirty="0"/>
                        <a:t>従業員</a:t>
                      </a:r>
                      <a:r>
                        <a:rPr kumimoji="1" lang="en-US" altLang="ja-JP" sz="1800" b="1" dirty="0"/>
                        <a:t>20</a:t>
                      </a:r>
                      <a:r>
                        <a:rPr kumimoji="1" lang="ja-JP" altLang="en-US" sz="1800" b="1" dirty="0"/>
                        <a:t>人以下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 b="1" dirty="0"/>
                        <a:t>令和</a:t>
                      </a:r>
                      <a:r>
                        <a:rPr kumimoji="1" lang="en-US" altLang="ja-JP" sz="2000" b="1" dirty="0"/>
                        <a:t>7</a:t>
                      </a:r>
                      <a:r>
                        <a:rPr kumimoji="1" lang="ja-JP" altLang="en-US" sz="2000" b="1" dirty="0"/>
                        <a:t>年</a:t>
                      </a:r>
                      <a:r>
                        <a:rPr kumimoji="1" lang="en-US" altLang="ja-JP" sz="2000" b="1" dirty="0"/>
                        <a:t>9</a:t>
                      </a:r>
                      <a:r>
                        <a:rPr kumimoji="1" lang="ja-JP" altLang="en-US" sz="2000" b="1" dirty="0"/>
                        <a:t>月</a:t>
                      </a:r>
                      <a:r>
                        <a:rPr kumimoji="1" lang="en-US" altLang="ja-JP" sz="2000" b="1" dirty="0"/>
                        <a:t>12</a:t>
                      </a:r>
                      <a:r>
                        <a:rPr kumimoji="1" lang="ja-JP" altLang="en-US" sz="2000" b="1" dirty="0"/>
                        <a:t>日～</a:t>
                      </a:r>
                      <a:r>
                        <a:rPr kumimoji="1" lang="en-US" altLang="ja-JP" sz="2000" b="1" dirty="0"/>
                        <a:t>12</a:t>
                      </a:r>
                      <a:r>
                        <a:rPr kumimoji="1" lang="ja-JP" altLang="en-US" sz="2000" b="1" dirty="0"/>
                        <a:t>月</a:t>
                      </a:r>
                      <a:r>
                        <a:rPr kumimoji="1" lang="en-US" altLang="ja-JP" sz="2000" b="1" dirty="0"/>
                        <a:t>19</a:t>
                      </a:r>
                      <a:r>
                        <a:rPr kumimoji="1" lang="ja-JP" altLang="en-US" sz="2000" b="1" dirty="0"/>
                        <a:t>日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000" b="1" dirty="0"/>
                        <a:t>次回公募未定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7015726"/>
                  </a:ext>
                </a:extLst>
              </a:tr>
              <a:tr h="395916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スタートアップ支援補助金</a:t>
                      </a:r>
                      <a:endParaRPr kumimoji="1" lang="en-US" altLang="ja-JP" sz="2400" b="1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　①スタートアップ等創業支援補助金</a:t>
                      </a:r>
                      <a:endParaRPr kumimoji="1" lang="en-US" altLang="ja-JP" sz="1800" b="1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　②スタートアップ事業加速化補助金</a:t>
                      </a:r>
                      <a:endParaRPr kumimoji="1" lang="en-US" altLang="ja-JP" sz="1800" b="1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※</a:t>
                      </a:r>
                      <a:r>
                        <a:rPr kumimoji="1" lang="ja-JP" alt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創業者、第</a:t>
                      </a:r>
                      <a:r>
                        <a:rPr kumimoji="1" lang="en-US" altLang="ja-JP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kumimoji="1" lang="ja-JP" alt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創業者、創業後</a:t>
                      </a:r>
                      <a:r>
                        <a:rPr kumimoji="1" lang="en-US" altLang="ja-JP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r>
                        <a:rPr kumimoji="1" lang="ja-JP" alt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年未満等要件有り</a:t>
                      </a:r>
                      <a:endParaRPr kumimoji="1" lang="ja-JP" altLang="en-US" sz="1800" b="1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1" dirty="0"/>
                        <a:t>1/2</a:t>
                      </a:r>
                    </a:p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b="1" dirty="0"/>
                        <a:t>※</a:t>
                      </a:r>
                      <a:r>
                        <a:rPr kumimoji="1" lang="ja-JP" altLang="en-US" sz="1600" b="1" dirty="0"/>
                        <a:t>女性・障がい者</a:t>
                      </a:r>
                      <a:r>
                        <a:rPr kumimoji="1" lang="en-US" altLang="ja-JP" sz="1600" b="1" dirty="0"/>
                        <a:t>2/3</a:t>
                      </a:r>
                      <a:endParaRPr kumimoji="1" lang="ja-JP" altLang="en-US" sz="1600" b="1" dirty="0"/>
                    </a:p>
                    <a:p>
                      <a:pPr algn="ctr"/>
                      <a:endParaRPr kumimoji="1" lang="en-US" altLang="ja-JP" sz="2400" b="1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/>
                        <a:t>①</a:t>
                      </a:r>
                      <a:r>
                        <a:rPr kumimoji="1" lang="en-US" altLang="ja-JP" sz="2000" b="1" dirty="0"/>
                        <a:t>200</a:t>
                      </a:r>
                      <a:r>
                        <a:rPr kumimoji="1" lang="ja-JP" altLang="en-US" sz="2000" b="1" dirty="0"/>
                        <a:t>　②</a:t>
                      </a:r>
                      <a:r>
                        <a:rPr kumimoji="1" lang="en-US" altLang="ja-JP" sz="2000" b="1" dirty="0"/>
                        <a:t>300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 b="1" dirty="0"/>
                        <a:t>令和</a:t>
                      </a:r>
                      <a:r>
                        <a:rPr kumimoji="1" lang="en-US" altLang="ja-JP" sz="2000" b="1" dirty="0"/>
                        <a:t>7</a:t>
                      </a:r>
                      <a:r>
                        <a:rPr kumimoji="1" lang="ja-JP" altLang="en-US" sz="2000" b="1" dirty="0"/>
                        <a:t>年</a:t>
                      </a:r>
                      <a:r>
                        <a:rPr kumimoji="1" lang="en-US" altLang="ja-JP" sz="2000" b="1" dirty="0"/>
                        <a:t>7</a:t>
                      </a:r>
                      <a:r>
                        <a:rPr kumimoji="1" lang="ja-JP" altLang="en-US" sz="2000" b="1" dirty="0"/>
                        <a:t>月</a:t>
                      </a:r>
                      <a:r>
                        <a:rPr kumimoji="1" lang="en-US" altLang="ja-JP" sz="2000" b="1" dirty="0"/>
                        <a:t>1</a:t>
                      </a:r>
                      <a:r>
                        <a:rPr kumimoji="1" lang="ja-JP" altLang="en-US" sz="2000" b="1" dirty="0"/>
                        <a:t>日～</a:t>
                      </a:r>
                      <a:r>
                        <a:rPr kumimoji="1" lang="en-US" altLang="ja-JP" sz="2000" b="1" dirty="0"/>
                        <a:t>7</a:t>
                      </a:r>
                      <a:r>
                        <a:rPr kumimoji="1" lang="ja-JP" altLang="en-US" sz="2000" b="1" dirty="0"/>
                        <a:t>月</a:t>
                      </a:r>
                      <a:r>
                        <a:rPr kumimoji="1" lang="en-US" altLang="ja-JP" sz="2000" b="1" dirty="0"/>
                        <a:t>31</a:t>
                      </a:r>
                      <a:r>
                        <a:rPr kumimoji="1" lang="ja-JP" altLang="en-US" sz="2000" b="1" dirty="0"/>
                        <a:t>日</a:t>
                      </a: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2000" b="1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 b="1" dirty="0"/>
                        <a:t>次回公募未定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0676684"/>
                  </a:ext>
                </a:extLst>
              </a:tr>
            </a:tbl>
          </a:graphicData>
        </a:graphic>
      </p:graphicFrame>
      <p:sp>
        <p:nvSpPr>
          <p:cNvPr id="3" name="四角形: 角を丸くする 2">
            <a:hlinkClick r:id="rId3"/>
            <a:extLst>
              <a:ext uri="{FF2B5EF4-FFF2-40B4-BE49-F238E27FC236}">
                <a16:creationId xmlns:a16="http://schemas.microsoft.com/office/drawing/2014/main" id="{62740E0C-FE0B-08B8-BA3F-06561F73189D}"/>
              </a:ext>
            </a:extLst>
          </p:cNvPr>
          <p:cNvSpPr/>
          <p:nvPr/>
        </p:nvSpPr>
        <p:spPr>
          <a:xfrm>
            <a:off x="3844059" y="2120900"/>
            <a:ext cx="749300" cy="3048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b="1" dirty="0"/>
              <a:t>HP</a:t>
            </a:r>
            <a:r>
              <a:rPr kumimoji="1" lang="ja-JP" altLang="en-US" b="1" dirty="0"/>
              <a:t>へ</a:t>
            </a:r>
          </a:p>
        </p:txBody>
      </p:sp>
      <p:sp>
        <p:nvSpPr>
          <p:cNvPr id="6" name="四角形: 角を丸くする 5">
            <a:hlinkClick r:id="rId4"/>
            <a:extLst>
              <a:ext uri="{FF2B5EF4-FFF2-40B4-BE49-F238E27FC236}">
                <a16:creationId xmlns:a16="http://schemas.microsoft.com/office/drawing/2014/main" id="{1925D6D6-EF25-F0E6-0E9D-B639258CF52A}"/>
              </a:ext>
            </a:extLst>
          </p:cNvPr>
          <p:cNvSpPr/>
          <p:nvPr/>
        </p:nvSpPr>
        <p:spPr>
          <a:xfrm>
            <a:off x="3844059" y="2933700"/>
            <a:ext cx="749300" cy="3048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b="1" dirty="0"/>
              <a:t>HP</a:t>
            </a:r>
            <a:r>
              <a:rPr kumimoji="1" lang="ja-JP" altLang="en-US" b="1" dirty="0"/>
              <a:t>へ</a:t>
            </a:r>
          </a:p>
        </p:txBody>
      </p:sp>
      <p:sp>
        <p:nvSpPr>
          <p:cNvPr id="7" name="四角形: 角を丸くする 6">
            <a:hlinkClick r:id="rId5"/>
            <a:extLst>
              <a:ext uri="{FF2B5EF4-FFF2-40B4-BE49-F238E27FC236}">
                <a16:creationId xmlns:a16="http://schemas.microsoft.com/office/drawing/2014/main" id="{B7766108-FAB9-4C2C-F569-6072CEDE0A85}"/>
              </a:ext>
            </a:extLst>
          </p:cNvPr>
          <p:cNvSpPr/>
          <p:nvPr/>
        </p:nvSpPr>
        <p:spPr>
          <a:xfrm>
            <a:off x="3878118" y="5101772"/>
            <a:ext cx="749300" cy="3048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b="1" dirty="0"/>
              <a:t>HP</a:t>
            </a:r>
            <a:r>
              <a:rPr kumimoji="1" lang="ja-JP" altLang="en-US" b="1" dirty="0"/>
              <a:t>へ</a:t>
            </a:r>
          </a:p>
        </p:txBody>
      </p:sp>
      <p:sp>
        <p:nvSpPr>
          <p:cNvPr id="8" name="四角形: 角を丸くする 7">
            <a:hlinkClick r:id="rId6"/>
            <a:extLst>
              <a:ext uri="{FF2B5EF4-FFF2-40B4-BE49-F238E27FC236}">
                <a16:creationId xmlns:a16="http://schemas.microsoft.com/office/drawing/2014/main" id="{16ACD1C4-0B5F-112F-1A8F-1285C6F99375}"/>
              </a:ext>
            </a:extLst>
          </p:cNvPr>
          <p:cNvSpPr/>
          <p:nvPr/>
        </p:nvSpPr>
        <p:spPr>
          <a:xfrm>
            <a:off x="3878118" y="7775180"/>
            <a:ext cx="749300" cy="3048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b="1" dirty="0"/>
              <a:t>HP</a:t>
            </a:r>
            <a:r>
              <a:rPr kumimoji="1" lang="ja-JP" altLang="en-US" b="1" dirty="0"/>
              <a:t>へ</a:t>
            </a:r>
          </a:p>
        </p:txBody>
      </p:sp>
      <p:sp>
        <p:nvSpPr>
          <p:cNvPr id="9" name="四角形: 角を丸くする 8">
            <a:hlinkClick r:id="rId7"/>
            <a:extLst>
              <a:ext uri="{FF2B5EF4-FFF2-40B4-BE49-F238E27FC236}">
                <a16:creationId xmlns:a16="http://schemas.microsoft.com/office/drawing/2014/main" id="{889EEB11-A6F0-6536-0E2F-CFC1530D720A}"/>
              </a:ext>
            </a:extLst>
          </p:cNvPr>
          <p:cNvSpPr/>
          <p:nvPr/>
        </p:nvSpPr>
        <p:spPr>
          <a:xfrm>
            <a:off x="3872181" y="3965604"/>
            <a:ext cx="749300" cy="3048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b="1" dirty="0"/>
              <a:t>HP</a:t>
            </a:r>
            <a:r>
              <a:rPr kumimoji="1" lang="ja-JP" altLang="en-US" b="1" dirty="0"/>
              <a:t>へ</a:t>
            </a:r>
          </a:p>
        </p:txBody>
      </p:sp>
      <p:sp>
        <p:nvSpPr>
          <p:cNvPr id="10" name="四角形: 角を丸くする 9">
            <a:hlinkClick r:id="rId8" tooltip="HP"/>
            <a:extLst>
              <a:ext uri="{FF2B5EF4-FFF2-40B4-BE49-F238E27FC236}">
                <a16:creationId xmlns:a16="http://schemas.microsoft.com/office/drawing/2014/main" id="{F47A2889-2322-75C9-F166-4B611116E0C8}"/>
              </a:ext>
            </a:extLst>
          </p:cNvPr>
          <p:cNvSpPr/>
          <p:nvPr/>
        </p:nvSpPr>
        <p:spPr>
          <a:xfrm>
            <a:off x="4455968" y="9043648"/>
            <a:ext cx="749300" cy="3048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b="1" dirty="0">
                <a:solidFill>
                  <a:schemeClr val="bg1"/>
                </a:solidFill>
              </a:rPr>
              <a:t>HP</a:t>
            </a:r>
            <a:r>
              <a:rPr kumimoji="1" lang="ja-JP" altLang="en-US" b="1" dirty="0">
                <a:solidFill>
                  <a:schemeClr val="bg1"/>
                </a:solidFill>
              </a:rPr>
              <a:t>へ</a:t>
            </a:r>
          </a:p>
        </p:txBody>
      </p:sp>
      <p:sp>
        <p:nvSpPr>
          <p:cNvPr id="13" name="四角形: 角を丸くする 12">
            <a:extLst>
              <a:ext uri="{FF2B5EF4-FFF2-40B4-BE49-F238E27FC236}">
                <a16:creationId xmlns:a16="http://schemas.microsoft.com/office/drawing/2014/main" id="{E91AEBF0-D272-FD15-372F-EE43CEF26903}"/>
              </a:ext>
            </a:extLst>
          </p:cNvPr>
          <p:cNvSpPr/>
          <p:nvPr/>
        </p:nvSpPr>
        <p:spPr>
          <a:xfrm>
            <a:off x="11484004" y="212323"/>
            <a:ext cx="806392" cy="56724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chemeClr val="tx1"/>
                </a:solidFill>
              </a:rPr>
              <a:t>３</a:t>
            </a:r>
          </a:p>
        </p:txBody>
      </p:sp>
      <p:sp>
        <p:nvSpPr>
          <p:cNvPr id="12" name="四角形: 角を丸くする 11">
            <a:extLst>
              <a:ext uri="{FF2B5EF4-FFF2-40B4-BE49-F238E27FC236}">
                <a16:creationId xmlns:a16="http://schemas.microsoft.com/office/drawing/2014/main" id="{B6F442DD-09A5-C8C3-A02D-106BC7FB810B}"/>
              </a:ext>
            </a:extLst>
          </p:cNvPr>
          <p:cNvSpPr/>
          <p:nvPr/>
        </p:nvSpPr>
        <p:spPr>
          <a:xfrm>
            <a:off x="9314299" y="6375437"/>
            <a:ext cx="1290009" cy="609419"/>
          </a:xfrm>
          <a:prstGeom prst="roundRect">
            <a:avLst/>
          </a:prstGeom>
          <a:solidFill>
            <a:srgbClr val="F5B1C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rgbClr val="FF0000"/>
                </a:solidFill>
              </a:rPr>
              <a:t>終了</a:t>
            </a:r>
          </a:p>
        </p:txBody>
      </p:sp>
      <p:sp>
        <p:nvSpPr>
          <p:cNvPr id="16" name="四角形: 角を丸くする 15">
            <a:extLst>
              <a:ext uri="{FF2B5EF4-FFF2-40B4-BE49-F238E27FC236}">
                <a16:creationId xmlns:a16="http://schemas.microsoft.com/office/drawing/2014/main" id="{BEA83870-84C0-2A42-1B61-1F0D6C5EB039}"/>
              </a:ext>
            </a:extLst>
          </p:cNvPr>
          <p:cNvSpPr/>
          <p:nvPr/>
        </p:nvSpPr>
        <p:spPr>
          <a:xfrm>
            <a:off x="9522892" y="8795870"/>
            <a:ext cx="1081417" cy="552578"/>
          </a:xfrm>
          <a:prstGeom prst="roundRect">
            <a:avLst/>
          </a:prstGeom>
          <a:solidFill>
            <a:srgbClr val="F5B1C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rgbClr val="FF0000"/>
                </a:solidFill>
              </a:rPr>
              <a:t>終了</a:t>
            </a:r>
          </a:p>
        </p:txBody>
      </p:sp>
    </p:spTree>
    <p:extLst>
      <p:ext uri="{BB962C8B-B14F-4D97-AF65-F5344CB8AC3E}">
        <p14:creationId xmlns:p14="http://schemas.microsoft.com/office/powerpoint/2010/main" val="3683330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1341</TotalTime>
  <Words>977</Words>
  <Application>Microsoft Office PowerPoint</Application>
  <PresentationFormat>A3 297x420 mm</PresentationFormat>
  <Paragraphs>195</Paragraphs>
  <Slides>3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9" baseType="lpstr"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健也 宮嶋</dc:creator>
  <cp:lastModifiedBy>岐阜県商工会連合会</cp:lastModifiedBy>
  <cp:revision>81</cp:revision>
  <cp:lastPrinted>2025-03-10T05:11:32Z</cp:lastPrinted>
  <dcterms:created xsi:type="dcterms:W3CDTF">2024-08-02T08:05:54Z</dcterms:created>
  <dcterms:modified xsi:type="dcterms:W3CDTF">2025-11-05T04:54:58Z</dcterms:modified>
</cp:coreProperties>
</file>