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6858000" cy="9906000" type="A4"/>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ifu249" initials="g" lastIdx="1" clrIdx="0">
    <p:extLst>
      <p:ext uri="{19B8F6BF-5375-455C-9EA6-DF929625EA0E}">
        <p15:presenceInfo xmlns:p15="http://schemas.microsoft.com/office/powerpoint/2012/main" userId="gifu249"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D03B"/>
    <a:srgbClr val="CCFF66"/>
    <a:srgbClr val="99CC00"/>
    <a:srgbClr val="FF99FF"/>
    <a:srgbClr val="31859C"/>
    <a:srgbClr val="E05934"/>
    <a:srgbClr val="9BBB59"/>
    <a:srgbClr val="9CA5CA"/>
    <a:srgbClr val="8A8C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513" autoAdjust="0"/>
  </p:normalViewPr>
  <p:slideViewPr>
    <p:cSldViewPr>
      <p:cViewPr varScale="1">
        <p:scale>
          <a:sx n="40" d="100"/>
          <a:sy n="40" d="100"/>
        </p:scale>
        <p:origin x="2324" y="48"/>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9" y="0"/>
            <a:ext cx="2945659" cy="496332"/>
          </a:xfrm>
          <a:prstGeom prst="rect">
            <a:avLst/>
          </a:prstGeom>
        </p:spPr>
        <p:txBody>
          <a:bodyPr vert="horz" lIns="91414" tIns="45707" rIns="91414" bIns="4570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0"/>
            <a:ext cx="2945659" cy="496332"/>
          </a:xfrm>
          <a:prstGeom prst="rect">
            <a:avLst/>
          </a:prstGeom>
        </p:spPr>
        <p:txBody>
          <a:bodyPr vert="horz" lIns="91414" tIns="45707" rIns="91414" bIns="45707" rtlCol="0"/>
          <a:lstStyle>
            <a:lvl1pPr algn="r">
              <a:defRPr sz="1200"/>
            </a:lvl1pPr>
          </a:lstStyle>
          <a:p>
            <a:fld id="{D748E214-23DF-497B-9B31-AEC16BCCEFDC}" type="datetimeFigureOut">
              <a:rPr kumimoji="1" lang="ja-JP" altLang="en-US" smtClean="0"/>
              <a:t>2025/9/25</a:t>
            </a:fld>
            <a:endParaRPr kumimoji="1" lang="ja-JP" altLang="en-US"/>
          </a:p>
        </p:txBody>
      </p:sp>
      <p:sp>
        <p:nvSpPr>
          <p:cNvPr id="4" name="スライド イメージ プレースホルダー 3"/>
          <p:cNvSpPr>
            <a:spLocks noGrp="1" noRot="1" noChangeAspect="1"/>
          </p:cNvSpPr>
          <p:nvPr>
            <p:ph type="sldImg" idx="2"/>
          </p:nvPr>
        </p:nvSpPr>
        <p:spPr>
          <a:xfrm>
            <a:off x="2111375" y="746125"/>
            <a:ext cx="2574925" cy="3721100"/>
          </a:xfrm>
          <a:prstGeom prst="rect">
            <a:avLst/>
          </a:prstGeom>
          <a:noFill/>
          <a:ln w="12700">
            <a:solidFill>
              <a:prstClr val="black"/>
            </a:solidFill>
          </a:ln>
        </p:spPr>
        <p:txBody>
          <a:bodyPr vert="horz" lIns="91414" tIns="45707" rIns="91414" bIns="45707" rtlCol="0" anchor="ctr"/>
          <a:lstStyle/>
          <a:p>
            <a:endParaRPr lang="ja-JP" altLang="en-US"/>
          </a:p>
        </p:txBody>
      </p:sp>
      <p:sp>
        <p:nvSpPr>
          <p:cNvPr id="5" name="ノート プレースホルダー 4"/>
          <p:cNvSpPr>
            <a:spLocks noGrp="1"/>
          </p:cNvSpPr>
          <p:nvPr>
            <p:ph type="body" sz="quarter" idx="3"/>
          </p:nvPr>
        </p:nvSpPr>
        <p:spPr>
          <a:xfrm>
            <a:off x="679768" y="4715162"/>
            <a:ext cx="5438140" cy="4466987"/>
          </a:xfrm>
          <a:prstGeom prst="rect">
            <a:avLst/>
          </a:prstGeom>
        </p:spPr>
        <p:txBody>
          <a:bodyPr vert="horz" lIns="91414" tIns="45707" rIns="91414" bIns="4570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9" y="9428588"/>
            <a:ext cx="2945659" cy="496332"/>
          </a:xfrm>
          <a:prstGeom prst="rect">
            <a:avLst/>
          </a:prstGeom>
        </p:spPr>
        <p:txBody>
          <a:bodyPr vert="horz" lIns="91414" tIns="45707" rIns="91414" bIns="4570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28588"/>
            <a:ext cx="2945659" cy="496332"/>
          </a:xfrm>
          <a:prstGeom prst="rect">
            <a:avLst/>
          </a:prstGeom>
        </p:spPr>
        <p:txBody>
          <a:bodyPr vert="horz" lIns="91414" tIns="45707" rIns="91414" bIns="45707" rtlCol="0" anchor="b"/>
          <a:lstStyle>
            <a:lvl1pPr algn="r">
              <a:defRPr sz="1200"/>
            </a:lvl1pPr>
          </a:lstStyle>
          <a:p>
            <a:fld id="{6E4ADE33-630C-4C69-BE2F-AD7F0CCF4F3F}" type="slidenum">
              <a:rPr kumimoji="1" lang="ja-JP" altLang="en-US" smtClean="0"/>
              <a:t>‹#›</a:t>
            </a:fld>
            <a:endParaRPr kumimoji="1" lang="ja-JP" altLang="en-US"/>
          </a:p>
        </p:txBody>
      </p:sp>
    </p:spTree>
    <p:extLst>
      <p:ext uri="{BB962C8B-B14F-4D97-AF65-F5344CB8AC3E}">
        <p14:creationId xmlns:p14="http://schemas.microsoft.com/office/powerpoint/2010/main" val="292967390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E4ADE33-630C-4C69-BE2F-AD7F0CCF4F3F}" type="slidenum">
              <a:rPr kumimoji="1" lang="ja-JP" altLang="en-US" smtClean="0"/>
              <a:t>1</a:t>
            </a:fld>
            <a:endParaRPr kumimoji="1" lang="ja-JP" altLang="en-US"/>
          </a:p>
        </p:txBody>
      </p:sp>
    </p:spTree>
    <p:extLst>
      <p:ext uri="{BB962C8B-B14F-4D97-AF65-F5344CB8AC3E}">
        <p14:creationId xmlns:p14="http://schemas.microsoft.com/office/powerpoint/2010/main" val="23576713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D2A4AFE-3970-45E3-9CFB-5C5B97C13CB7}" type="datetimeFigureOut">
              <a:rPr kumimoji="1" lang="ja-JP" altLang="en-US" smtClean="0"/>
              <a:t>2025/9/25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6E8CE6B-5AF2-4324-AED4-00678B17CD87}" type="slidenum">
              <a:rPr kumimoji="1" lang="ja-JP" altLang="en-US" smtClean="0"/>
              <a:t>‹#›</a:t>
            </a:fld>
            <a:endParaRPr kumimoji="1" lang="ja-JP" altLang="en-US"/>
          </a:p>
        </p:txBody>
      </p:sp>
    </p:spTree>
    <p:extLst>
      <p:ext uri="{BB962C8B-B14F-4D97-AF65-F5344CB8AC3E}">
        <p14:creationId xmlns:p14="http://schemas.microsoft.com/office/powerpoint/2010/main" val="3442210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D2A4AFE-3970-45E3-9CFB-5C5B97C13CB7}" type="datetimeFigureOut">
              <a:rPr kumimoji="1" lang="ja-JP" altLang="en-US" smtClean="0"/>
              <a:t>2025/9/25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6E8CE6B-5AF2-4324-AED4-00678B17CD87}" type="slidenum">
              <a:rPr kumimoji="1" lang="ja-JP" altLang="en-US" smtClean="0"/>
              <a:t>‹#›</a:t>
            </a:fld>
            <a:endParaRPr kumimoji="1" lang="ja-JP" altLang="en-US"/>
          </a:p>
        </p:txBody>
      </p:sp>
    </p:spTree>
    <p:extLst>
      <p:ext uri="{BB962C8B-B14F-4D97-AF65-F5344CB8AC3E}">
        <p14:creationId xmlns:p14="http://schemas.microsoft.com/office/powerpoint/2010/main" val="2471030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0"/>
            <a:ext cx="1543050" cy="845220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96700"/>
            <a:ext cx="4514850" cy="845220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D2A4AFE-3970-45E3-9CFB-5C5B97C13CB7}" type="datetimeFigureOut">
              <a:rPr kumimoji="1" lang="ja-JP" altLang="en-US" smtClean="0"/>
              <a:t>2025/9/25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6E8CE6B-5AF2-4324-AED4-00678B17CD87}" type="slidenum">
              <a:rPr kumimoji="1" lang="ja-JP" altLang="en-US" smtClean="0"/>
              <a:t>‹#›</a:t>
            </a:fld>
            <a:endParaRPr kumimoji="1" lang="ja-JP" altLang="en-US"/>
          </a:p>
        </p:txBody>
      </p:sp>
    </p:spTree>
    <p:extLst>
      <p:ext uri="{BB962C8B-B14F-4D97-AF65-F5344CB8AC3E}">
        <p14:creationId xmlns:p14="http://schemas.microsoft.com/office/powerpoint/2010/main" val="850547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D2A4AFE-3970-45E3-9CFB-5C5B97C13CB7}" type="datetimeFigureOut">
              <a:rPr kumimoji="1" lang="ja-JP" altLang="en-US" smtClean="0"/>
              <a:t>2025/9/25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6E8CE6B-5AF2-4324-AED4-00678B17CD87}" type="slidenum">
              <a:rPr kumimoji="1" lang="ja-JP" altLang="en-US" smtClean="0"/>
              <a:t>‹#›</a:t>
            </a:fld>
            <a:endParaRPr kumimoji="1" lang="ja-JP" altLang="en-US"/>
          </a:p>
        </p:txBody>
      </p:sp>
    </p:spTree>
    <p:extLst>
      <p:ext uri="{BB962C8B-B14F-4D97-AF65-F5344CB8AC3E}">
        <p14:creationId xmlns:p14="http://schemas.microsoft.com/office/powerpoint/2010/main" val="11453572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D2A4AFE-3970-45E3-9CFB-5C5B97C13CB7}" type="datetimeFigureOut">
              <a:rPr kumimoji="1" lang="ja-JP" altLang="en-US" smtClean="0"/>
              <a:t>2025/9/25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6E8CE6B-5AF2-4324-AED4-00678B17CD87}" type="slidenum">
              <a:rPr kumimoji="1" lang="ja-JP" altLang="en-US" smtClean="0"/>
              <a:t>‹#›</a:t>
            </a:fld>
            <a:endParaRPr kumimoji="1" lang="ja-JP" altLang="en-US"/>
          </a:p>
        </p:txBody>
      </p:sp>
    </p:spTree>
    <p:extLst>
      <p:ext uri="{BB962C8B-B14F-4D97-AF65-F5344CB8AC3E}">
        <p14:creationId xmlns:p14="http://schemas.microsoft.com/office/powerpoint/2010/main" val="36406933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311401"/>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4D2A4AFE-3970-45E3-9CFB-5C5B97C13CB7}" type="datetimeFigureOut">
              <a:rPr kumimoji="1" lang="ja-JP" altLang="en-US" smtClean="0"/>
              <a:t>2025/9/25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6E8CE6B-5AF2-4324-AED4-00678B17CD87}" type="slidenum">
              <a:rPr kumimoji="1" lang="ja-JP" altLang="en-US" smtClean="0"/>
              <a:t>‹#›</a:t>
            </a:fld>
            <a:endParaRPr kumimoji="1" lang="ja-JP" altLang="en-US"/>
          </a:p>
        </p:txBody>
      </p:sp>
    </p:spTree>
    <p:extLst>
      <p:ext uri="{BB962C8B-B14F-4D97-AF65-F5344CB8AC3E}">
        <p14:creationId xmlns:p14="http://schemas.microsoft.com/office/powerpoint/2010/main" val="36899053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4D2A4AFE-3970-45E3-9CFB-5C5B97C13CB7}" type="datetimeFigureOut">
              <a:rPr kumimoji="1" lang="ja-JP" altLang="en-US" smtClean="0"/>
              <a:t>2025/9/25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6E8CE6B-5AF2-4324-AED4-00678B17CD87}" type="slidenum">
              <a:rPr kumimoji="1" lang="ja-JP" altLang="en-US" smtClean="0"/>
              <a:t>‹#›</a:t>
            </a:fld>
            <a:endParaRPr kumimoji="1" lang="ja-JP" altLang="en-US"/>
          </a:p>
        </p:txBody>
      </p:sp>
    </p:spTree>
    <p:extLst>
      <p:ext uri="{BB962C8B-B14F-4D97-AF65-F5344CB8AC3E}">
        <p14:creationId xmlns:p14="http://schemas.microsoft.com/office/powerpoint/2010/main" val="24606092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D2A4AFE-3970-45E3-9CFB-5C5B97C13CB7}" type="datetimeFigureOut">
              <a:rPr kumimoji="1" lang="ja-JP" altLang="en-US" smtClean="0"/>
              <a:t>2025/9/25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6E8CE6B-5AF2-4324-AED4-00678B17CD87}" type="slidenum">
              <a:rPr kumimoji="1" lang="ja-JP" altLang="en-US" smtClean="0"/>
              <a:t>‹#›</a:t>
            </a:fld>
            <a:endParaRPr kumimoji="1" lang="ja-JP" altLang="en-US"/>
          </a:p>
        </p:txBody>
      </p:sp>
    </p:spTree>
    <p:extLst>
      <p:ext uri="{BB962C8B-B14F-4D97-AF65-F5344CB8AC3E}">
        <p14:creationId xmlns:p14="http://schemas.microsoft.com/office/powerpoint/2010/main" val="253520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D2A4AFE-3970-45E3-9CFB-5C5B97C13CB7}" type="datetimeFigureOut">
              <a:rPr kumimoji="1" lang="ja-JP" altLang="en-US" smtClean="0"/>
              <a:t>2025/9/25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6E8CE6B-5AF2-4324-AED4-00678B17CD87}" type="slidenum">
              <a:rPr kumimoji="1" lang="ja-JP" altLang="en-US" smtClean="0"/>
              <a:t>‹#›</a:t>
            </a:fld>
            <a:endParaRPr kumimoji="1" lang="ja-JP" altLang="en-US"/>
          </a:p>
        </p:txBody>
      </p:sp>
    </p:spTree>
    <p:extLst>
      <p:ext uri="{BB962C8B-B14F-4D97-AF65-F5344CB8AC3E}">
        <p14:creationId xmlns:p14="http://schemas.microsoft.com/office/powerpoint/2010/main" val="3864083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D2A4AFE-3970-45E3-9CFB-5C5B97C13CB7}" type="datetimeFigureOut">
              <a:rPr kumimoji="1" lang="ja-JP" altLang="en-US" smtClean="0"/>
              <a:t>2025/9/25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6E8CE6B-5AF2-4324-AED4-00678B17CD87}" type="slidenum">
              <a:rPr kumimoji="1" lang="ja-JP" altLang="en-US" smtClean="0"/>
              <a:t>‹#›</a:t>
            </a:fld>
            <a:endParaRPr kumimoji="1" lang="ja-JP" altLang="en-US"/>
          </a:p>
        </p:txBody>
      </p:sp>
    </p:spTree>
    <p:extLst>
      <p:ext uri="{BB962C8B-B14F-4D97-AF65-F5344CB8AC3E}">
        <p14:creationId xmlns:p14="http://schemas.microsoft.com/office/powerpoint/2010/main" val="1150255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D2A4AFE-3970-45E3-9CFB-5C5B97C13CB7}" type="datetimeFigureOut">
              <a:rPr kumimoji="1" lang="ja-JP" altLang="en-US" smtClean="0"/>
              <a:t>2025/9/25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6E8CE6B-5AF2-4324-AED4-00678B17CD87}" type="slidenum">
              <a:rPr kumimoji="1" lang="ja-JP" altLang="en-US" smtClean="0"/>
              <a:t>‹#›</a:t>
            </a:fld>
            <a:endParaRPr kumimoji="1" lang="ja-JP" altLang="en-US"/>
          </a:p>
        </p:txBody>
      </p:sp>
    </p:spTree>
    <p:extLst>
      <p:ext uri="{BB962C8B-B14F-4D97-AF65-F5344CB8AC3E}">
        <p14:creationId xmlns:p14="http://schemas.microsoft.com/office/powerpoint/2010/main" val="3896469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4D2A4AFE-3970-45E3-9CFB-5C5B97C13CB7}" type="datetimeFigureOut">
              <a:rPr kumimoji="1" lang="ja-JP" altLang="en-US" smtClean="0"/>
              <a:t>2025/9/25</a:t>
            </a:fld>
            <a:endParaRPr kumimoji="1" lang="ja-JP" altLang="en-US"/>
          </a:p>
        </p:txBody>
      </p:sp>
      <p:sp>
        <p:nvSpPr>
          <p:cNvPr id="5" name="フッター プレースホルダー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F6E8CE6B-5AF2-4324-AED4-00678B17CD87}" type="slidenum">
              <a:rPr kumimoji="1" lang="ja-JP" altLang="en-US" smtClean="0"/>
              <a:t>‹#›</a:t>
            </a:fld>
            <a:endParaRPr kumimoji="1" lang="ja-JP" altLang="en-US"/>
          </a:p>
        </p:txBody>
      </p:sp>
    </p:spTree>
    <p:extLst>
      <p:ext uri="{BB962C8B-B14F-4D97-AF65-F5344CB8AC3E}">
        <p14:creationId xmlns:p14="http://schemas.microsoft.com/office/powerpoint/2010/main" val="29498788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82"/>
          <p:cNvSpPr>
            <a:spLocks noChangeArrowheads="1"/>
          </p:cNvSpPr>
          <p:nvPr/>
        </p:nvSpPr>
        <p:spPr bwMode="auto">
          <a:xfrm>
            <a:off x="-4238054" y="6357113"/>
            <a:ext cx="219932"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000" b="0" i="0" u="none" strike="noStrike" cap="none" normalizeH="0" baseline="0">
              <a:ln>
                <a:noFill/>
              </a:ln>
              <a:solidFill>
                <a:schemeClr val="tx1"/>
              </a:solidFill>
              <a:effectLst/>
              <a:latin typeface="Century" pitchFamily="18" charset="0"/>
              <a:ea typeface="ＭＳ 明朝" pitchFamily="17"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ja-JP" sz="1000" b="0" i="0" u="none" strike="noStrike" cap="none" normalizeH="0" baseline="0">
                <a:ln>
                  <a:noFill/>
                </a:ln>
                <a:solidFill>
                  <a:schemeClr val="tx1"/>
                </a:solidFill>
                <a:effectLst/>
                <a:latin typeface="Century" pitchFamily="18" charset="0"/>
                <a:ea typeface="ＭＳ 明朝" pitchFamily="17" charset="-128"/>
                <a:cs typeface="Times New Roman" pitchFamily="18" charset="0"/>
              </a:rPr>
              <a:t> </a:t>
            </a:r>
            <a:endParaRPr kumimoji="1" lang="en-US" altLang="ja-JP" sz="4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1" lang="en-US" alt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4" name="Rectangle 84"/>
          <p:cNvSpPr>
            <a:spLocks noChangeArrowheads="1"/>
          </p:cNvSpPr>
          <p:nvPr/>
        </p:nvSpPr>
        <p:spPr bwMode="auto">
          <a:xfrm>
            <a:off x="-4203265" y="6374172"/>
            <a:ext cx="219932"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000" b="0" i="0" u="none" strike="noStrike" cap="none" normalizeH="0" baseline="0">
              <a:ln>
                <a:noFill/>
              </a:ln>
              <a:solidFill>
                <a:schemeClr val="tx1"/>
              </a:solidFill>
              <a:effectLst/>
              <a:latin typeface="Century" pitchFamily="18" charset="0"/>
              <a:ea typeface="ＭＳ 明朝" pitchFamily="17" charset="-128"/>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ja-JP" sz="1000" b="0" i="0" u="none" strike="noStrike" cap="none" normalizeH="0" baseline="0">
                <a:ln>
                  <a:noFill/>
                </a:ln>
                <a:solidFill>
                  <a:schemeClr val="tx1"/>
                </a:solidFill>
                <a:effectLst/>
                <a:latin typeface="Century" pitchFamily="18" charset="0"/>
                <a:ea typeface="ＭＳ 明朝" pitchFamily="17" charset="-128"/>
                <a:cs typeface="Times New Roman" pitchFamily="18" charset="0"/>
              </a:rPr>
              <a:t> </a:t>
            </a:r>
            <a:endParaRPr kumimoji="1" lang="en-US" altLang="ja-JP" sz="4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1" lang="en-US" alt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5" name="Rectangle 93"/>
          <p:cNvSpPr>
            <a:spLocks noChangeArrowheads="1"/>
          </p:cNvSpPr>
          <p:nvPr/>
        </p:nvSpPr>
        <p:spPr bwMode="auto">
          <a:xfrm>
            <a:off x="-4203264" y="6358783"/>
            <a:ext cx="184731"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1" lang="ja-JP" altLang="ja-JP" sz="4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rPr>
            </a:br>
            <a:endParaRPr kumimoji="1" lang="ja-JP" alt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1" lang="ja-JP" alt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6" name="Rectangle 95"/>
          <p:cNvSpPr>
            <a:spLocks noChangeArrowheads="1"/>
          </p:cNvSpPr>
          <p:nvPr/>
        </p:nvSpPr>
        <p:spPr bwMode="auto">
          <a:xfrm>
            <a:off x="-4203264" y="6528060"/>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7" name="Rectangle 97"/>
          <p:cNvSpPr>
            <a:spLocks noChangeArrowheads="1"/>
          </p:cNvSpPr>
          <p:nvPr/>
        </p:nvSpPr>
        <p:spPr bwMode="auto">
          <a:xfrm>
            <a:off x="-4203265" y="6358783"/>
            <a:ext cx="245580"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60325"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60325" algn="l" defTabSz="914400" rtl="0" eaLnBrk="1" fontAlgn="base" latinLnBrk="0" hangingPunct="1">
              <a:lnSpc>
                <a:spcPct val="100000"/>
              </a:lnSpc>
              <a:spcBef>
                <a:spcPct val="0"/>
              </a:spcBef>
              <a:spcAft>
                <a:spcPct val="0"/>
              </a:spcAft>
              <a:buClrTx/>
              <a:buSzTx/>
              <a:buFontTx/>
              <a:buNone/>
              <a:tabLst/>
            </a:pPr>
            <a:br>
              <a:rPr kumimoji="1" lang="ja-JP" altLang="ja-JP" sz="4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rPr>
            </a:br>
            <a:endParaRPr kumimoji="1" lang="ja-JP" alt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a:p>
            <a:pPr marL="0" marR="0" lvl="0" indent="60325" algn="l" defTabSz="914400" rtl="0" eaLnBrk="0" fontAlgn="base" latinLnBrk="0" hangingPunct="0">
              <a:lnSpc>
                <a:spcPct val="100000"/>
              </a:lnSpc>
              <a:spcBef>
                <a:spcPct val="0"/>
              </a:spcBef>
              <a:spcAft>
                <a:spcPct val="0"/>
              </a:spcAft>
              <a:buClrTx/>
              <a:buSzTx/>
              <a:buFontTx/>
              <a:buNone/>
              <a:tabLst/>
            </a:pPr>
            <a:endParaRPr kumimoji="1" lang="ja-JP" alt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28" name="Rectangle 104"/>
          <p:cNvSpPr>
            <a:spLocks noChangeArrowheads="1"/>
          </p:cNvSpPr>
          <p:nvPr/>
        </p:nvSpPr>
        <p:spPr bwMode="auto">
          <a:xfrm>
            <a:off x="-4203264" y="6528060"/>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35" name="正方形/長方形 34">
            <a:extLst>
              <a:ext uri="{FF2B5EF4-FFF2-40B4-BE49-F238E27FC236}">
                <a16:creationId xmlns:a16="http://schemas.microsoft.com/office/drawing/2014/main" id="{2E5CFE18-B635-67F9-5299-3DB1DAF0FB61}"/>
              </a:ext>
            </a:extLst>
          </p:cNvPr>
          <p:cNvSpPr/>
          <p:nvPr/>
        </p:nvSpPr>
        <p:spPr>
          <a:xfrm>
            <a:off x="0" y="654707"/>
            <a:ext cx="6858000" cy="1449717"/>
          </a:xfrm>
          <a:prstGeom prst="rect">
            <a:avLst/>
          </a:prstGeom>
          <a:solidFill>
            <a:srgbClr val="FFD03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39" name="グループ化 38">
            <a:extLst>
              <a:ext uri="{FF2B5EF4-FFF2-40B4-BE49-F238E27FC236}">
                <a16:creationId xmlns:a16="http://schemas.microsoft.com/office/drawing/2014/main" id="{762FC56F-D65B-97D7-1441-F0FC3F170C23}"/>
              </a:ext>
            </a:extLst>
          </p:cNvPr>
          <p:cNvGrpSpPr/>
          <p:nvPr/>
        </p:nvGrpSpPr>
        <p:grpSpPr bwMode="gray">
          <a:xfrm>
            <a:off x="5684478" y="806840"/>
            <a:ext cx="905347" cy="861560"/>
            <a:chOff x="5593249" y="45134"/>
            <a:chExt cx="905347" cy="861560"/>
          </a:xfrm>
          <a:solidFill>
            <a:schemeClr val="accent3">
              <a:lumMod val="50000"/>
            </a:schemeClr>
          </a:solidFill>
        </p:grpSpPr>
        <p:sp>
          <p:nvSpPr>
            <p:cNvPr id="49" name="楕円 48">
              <a:extLst>
                <a:ext uri="{FF2B5EF4-FFF2-40B4-BE49-F238E27FC236}">
                  <a16:creationId xmlns:a16="http://schemas.microsoft.com/office/drawing/2014/main" id="{E3EC99C2-EEC8-D375-0EAC-DA58CDD3C771}"/>
                </a:ext>
              </a:extLst>
            </p:cNvPr>
            <p:cNvSpPr/>
            <p:nvPr/>
          </p:nvSpPr>
          <p:spPr bwMode="gray">
            <a:xfrm>
              <a:off x="5593249" y="45134"/>
              <a:ext cx="879596" cy="861560"/>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800"/>
                </a:lnSpc>
              </a:pPr>
              <a:endParaRPr lang="ja-JP" altLang="ja-JP" sz="1100" kern="100" dirty="0">
                <a:effectLst/>
                <a:ea typeface="ＭＳ 明朝" panose="02020609040205080304" pitchFamily="17" charset="-128"/>
                <a:cs typeface="Times New Roman" panose="02020603050405020304" pitchFamily="18" charset="0"/>
              </a:endParaRPr>
            </a:p>
          </p:txBody>
        </p:sp>
        <p:sp>
          <p:nvSpPr>
            <p:cNvPr id="50" name="テキスト ボックス 49">
              <a:extLst>
                <a:ext uri="{FF2B5EF4-FFF2-40B4-BE49-F238E27FC236}">
                  <a16:creationId xmlns:a16="http://schemas.microsoft.com/office/drawing/2014/main" id="{FE9E504F-A6EE-627B-B1EA-0DB042302416}"/>
                </a:ext>
              </a:extLst>
            </p:cNvPr>
            <p:cNvSpPr txBox="1"/>
            <p:nvPr/>
          </p:nvSpPr>
          <p:spPr bwMode="gray">
            <a:xfrm>
              <a:off x="5606573" y="203076"/>
              <a:ext cx="878699" cy="323165"/>
            </a:xfrm>
            <a:prstGeom prst="rect">
              <a:avLst/>
            </a:prstGeom>
            <a:noFill/>
          </p:spPr>
          <p:txBody>
            <a:bodyPr wrap="square" rtlCol="0">
              <a:spAutoFit/>
            </a:bodyPr>
            <a:lstStyle/>
            <a:p>
              <a:pPr algn="ctr">
                <a:lnSpc>
                  <a:spcPts val="1800"/>
                </a:lnSpc>
              </a:pPr>
              <a:r>
                <a:rPr lang="ja-JP" altLang="en-US" sz="1800" kern="100" dirty="0">
                  <a:solidFill>
                    <a:schemeClr val="bg1"/>
                  </a:solidFill>
                  <a:ea typeface="HGP創英角ｺﾞｼｯｸUB" panose="020B0900000000000000" pitchFamily="50" charset="-128"/>
                  <a:cs typeface="Times New Roman" panose="02020603050405020304" pitchFamily="18" charset="0"/>
                </a:rPr>
                <a:t>参  加</a:t>
              </a:r>
              <a:endParaRPr lang="ja-JP" altLang="ja-JP" sz="1100" kern="100" dirty="0">
                <a:solidFill>
                  <a:schemeClr val="bg1"/>
                </a:solidFill>
                <a:effectLst/>
                <a:ea typeface="ＭＳ 明朝" panose="02020609040205080304" pitchFamily="17" charset="-128"/>
                <a:cs typeface="Times New Roman" panose="02020603050405020304" pitchFamily="18" charset="0"/>
              </a:endParaRPr>
            </a:p>
          </p:txBody>
        </p:sp>
        <p:sp>
          <p:nvSpPr>
            <p:cNvPr id="53" name="テキスト ボックス 52">
              <a:extLst>
                <a:ext uri="{FF2B5EF4-FFF2-40B4-BE49-F238E27FC236}">
                  <a16:creationId xmlns:a16="http://schemas.microsoft.com/office/drawing/2014/main" id="{DBC03860-DA3C-454E-10C4-AD3056E6F270}"/>
                </a:ext>
              </a:extLst>
            </p:cNvPr>
            <p:cNvSpPr txBox="1"/>
            <p:nvPr/>
          </p:nvSpPr>
          <p:spPr bwMode="gray">
            <a:xfrm>
              <a:off x="5619897" y="477007"/>
              <a:ext cx="878699" cy="323165"/>
            </a:xfrm>
            <a:prstGeom prst="rect">
              <a:avLst/>
            </a:prstGeom>
            <a:noFill/>
          </p:spPr>
          <p:txBody>
            <a:bodyPr wrap="square" rtlCol="0">
              <a:spAutoFit/>
            </a:bodyPr>
            <a:lstStyle/>
            <a:p>
              <a:pPr algn="ctr">
                <a:lnSpc>
                  <a:spcPts val="1800"/>
                </a:lnSpc>
              </a:pPr>
              <a:r>
                <a:rPr lang="ja-JP" altLang="en-US" kern="100" dirty="0">
                  <a:solidFill>
                    <a:schemeClr val="bg1"/>
                  </a:solidFill>
                  <a:ea typeface="HGP創英角ｺﾞｼｯｸUB" panose="020B0900000000000000" pitchFamily="50" charset="-128"/>
                  <a:cs typeface="Times New Roman" panose="02020603050405020304" pitchFamily="18" charset="0"/>
                </a:rPr>
                <a:t>無</a:t>
              </a:r>
              <a:r>
                <a:rPr lang="ja-JP" altLang="en-US" sz="1800" kern="100" dirty="0">
                  <a:solidFill>
                    <a:schemeClr val="bg1"/>
                  </a:solidFill>
                  <a:ea typeface="HGP創英角ｺﾞｼｯｸUB" panose="020B0900000000000000" pitchFamily="50" charset="-128"/>
                  <a:cs typeface="Times New Roman" panose="02020603050405020304" pitchFamily="18" charset="0"/>
                </a:rPr>
                <a:t>  </a:t>
              </a:r>
              <a:r>
                <a:rPr lang="ja-JP" altLang="en-US" kern="100" dirty="0">
                  <a:solidFill>
                    <a:schemeClr val="bg1"/>
                  </a:solidFill>
                  <a:ea typeface="HGP創英角ｺﾞｼｯｸUB" panose="020B0900000000000000" pitchFamily="50" charset="-128"/>
                  <a:cs typeface="Times New Roman" panose="02020603050405020304" pitchFamily="18" charset="0"/>
                </a:rPr>
                <a:t>料</a:t>
              </a:r>
              <a:endParaRPr lang="ja-JP" altLang="ja-JP" sz="1100" kern="100" dirty="0">
                <a:solidFill>
                  <a:schemeClr val="bg1"/>
                </a:solidFill>
                <a:effectLst/>
                <a:ea typeface="ＭＳ 明朝" panose="02020609040205080304" pitchFamily="17" charset="-128"/>
                <a:cs typeface="Times New Roman" panose="02020603050405020304" pitchFamily="18" charset="0"/>
              </a:endParaRPr>
            </a:p>
          </p:txBody>
        </p:sp>
      </p:grpSp>
      <p:sp>
        <p:nvSpPr>
          <p:cNvPr id="40" name="テキスト ボックス 39">
            <a:extLst>
              <a:ext uri="{FF2B5EF4-FFF2-40B4-BE49-F238E27FC236}">
                <a16:creationId xmlns:a16="http://schemas.microsoft.com/office/drawing/2014/main" id="{537CB25B-D97A-8A90-AC8E-A9B3FA8A5CD6}"/>
              </a:ext>
            </a:extLst>
          </p:cNvPr>
          <p:cNvSpPr txBox="1"/>
          <p:nvPr/>
        </p:nvSpPr>
        <p:spPr bwMode="gray">
          <a:xfrm>
            <a:off x="549407" y="3526430"/>
            <a:ext cx="5969005" cy="1169551"/>
          </a:xfrm>
          <a:prstGeom prst="rect">
            <a:avLst/>
          </a:prstGeom>
          <a:solidFill>
            <a:srgbClr val="FFFF99"/>
          </a:solidFill>
          <a:ln>
            <a:noFill/>
          </a:ln>
        </p:spPr>
        <p:txBody>
          <a:bodyPr wrap="square" rtlCol="0">
            <a:spAutoFit/>
          </a:bodyPr>
          <a:lstStyle/>
          <a:p>
            <a:r>
              <a:rPr lang="ja-JP" altLang="en-US" sz="1400" b="1" dirty="0">
                <a:latin typeface="HG丸ｺﾞｼｯｸM-PRO" panose="020F0600000000000000" pitchFamily="50" charset="-128"/>
                <a:ea typeface="HG丸ｺﾞｼｯｸM-PRO" panose="020F0600000000000000" pitchFamily="50" charset="-128"/>
              </a:rPr>
              <a:t>開催日：１１</a:t>
            </a:r>
            <a:r>
              <a:rPr kumimoji="1" lang="ja-JP" altLang="en-US" sz="1400" b="1" dirty="0">
                <a:solidFill>
                  <a:schemeClr val="tx1"/>
                </a:solidFill>
                <a:latin typeface="HG丸ｺﾞｼｯｸM-PRO" panose="020F0600000000000000" pitchFamily="50" charset="-128"/>
                <a:ea typeface="HG丸ｺﾞｼｯｸM-PRO" panose="020F0600000000000000" pitchFamily="50" charset="-128"/>
              </a:rPr>
              <a:t>月</a:t>
            </a:r>
            <a:r>
              <a:rPr lang="ja-JP" altLang="en-US" sz="1400" b="1" dirty="0">
                <a:latin typeface="HG丸ｺﾞｼｯｸM-PRO" panose="020F0600000000000000" pitchFamily="50" charset="-128"/>
                <a:ea typeface="HG丸ｺﾞｼｯｸM-PRO" panose="020F0600000000000000" pitchFamily="50" charset="-128"/>
              </a:rPr>
              <a:t>１８</a:t>
            </a:r>
            <a:r>
              <a:rPr kumimoji="1" lang="ja-JP" altLang="en-US" sz="1400" b="1" dirty="0">
                <a:solidFill>
                  <a:schemeClr val="tx1"/>
                </a:solidFill>
                <a:latin typeface="HG丸ｺﾞｼｯｸM-PRO" panose="020F0600000000000000" pitchFamily="50" charset="-128"/>
                <a:ea typeface="HG丸ｺﾞｼｯｸM-PRO" panose="020F0600000000000000" pitchFamily="50" charset="-128"/>
              </a:rPr>
              <a:t>日（火）</a:t>
            </a:r>
            <a:r>
              <a:rPr kumimoji="1" lang="en-US" altLang="ja-JP" sz="1400" b="1" dirty="0">
                <a:solidFill>
                  <a:schemeClr val="tx1"/>
                </a:solidFill>
                <a:latin typeface="HG丸ｺﾞｼｯｸM-PRO" panose="020F0600000000000000" pitchFamily="50" charset="-128"/>
                <a:ea typeface="HG丸ｺﾞｼｯｸM-PRO" panose="020F0600000000000000" pitchFamily="50" charset="-128"/>
              </a:rPr>
              <a:t>13</a:t>
            </a:r>
            <a:r>
              <a:rPr kumimoji="1" lang="ja-JP" altLang="en-US" sz="1400" b="1" dirty="0">
                <a:solidFill>
                  <a:schemeClr val="tx1"/>
                </a:solidFill>
                <a:latin typeface="HG丸ｺﾞｼｯｸM-PRO" panose="020F0600000000000000" pitchFamily="50" charset="-128"/>
                <a:ea typeface="HG丸ｺﾞｼｯｸM-PRO" panose="020F0600000000000000" pitchFamily="50" charset="-128"/>
              </a:rPr>
              <a:t>時</a:t>
            </a:r>
            <a:r>
              <a:rPr kumimoji="1" lang="en-US" altLang="ja-JP" sz="1400" b="1" dirty="0">
                <a:solidFill>
                  <a:schemeClr val="tx1"/>
                </a:solidFill>
                <a:latin typeface="HG丸ｺﾞｼｯｸM-PRO" panose="020F0600000000000000" pitchFamily="50" charset="-128"/>
                <a:ea typeface="HG丸ｺﾞｼｯｸM-PRO" panose="020F0600000000000000" pitchFamily="50" charset="-128"/>
              </a:rPr>
              <a:t>30</a:t>
            </a:r>
            <a:r>
              <a:rPr kumimoji="1" lang="ja-JP" altLang="en-US" sz="1400" b="1" dirty="0">
                <a:solidFill>
                  <a:schemeClr val="tx1"/>
                </a:solidFill>
                <a:latin typeface="HG丸ｺﾞｼｯｸM-PRO" panose="020F0600000000000000" pitchFamily="50" charset="-128"/>
                <a:ea typeface="HG丸ｺﾞｼｯｸM-PRO" panose="020F0600000000000000" pitchFamily="50" charset="-128"/>
              </a:rPr>
              <a:t>分～</a:t>
            </a:r>
            <a:r>
              <a:rPr kumimoji="1" lang="en-US" altLang="ja-JP" sz="1400" b="1" dirty="0">
                <a:solidFill>
                  <a:schemeClr val="tx1"/>
                </a:solidFill>
                <a:latin typeface="HG丸ｺﾞｼｯｸM-PRO" panose="020F0600000000000000" pitchFamily="50" charset="-128"/>
                <a:ea typeface="HG丸ｺﾞｼｯｸM-PRO" panose="020F0600000000000000" pitchFamily="50" charset="-128"/>
              </a:rPr>
              <a:t>15</a:t>
            </a:r>
            <a:r>
              <a:rPr kumimoji="1" lang="ja-JP" altLang="en-US" sz="1400" b="1" dirty="0">
                <a:solidFill>
                  <a:schemeClr val="tx1"/>
                </a:solidFill>
                <a:latin typeface="HG丸ｺﾞｼｯｸM-PRO" panose="020F0600000000000000" pitchFamily="50" charset="-128"/>
                <a:ea typeface="HG丸ｺﾞｼｯｸM-PRO" panose="020F0600000000000000" pitchFamily="50" charset="-128"/>
              </a:rPr>
              <a:t>時</a:t>
            </a:r>
            <a:r>
              <a:rPr kumimoji="1" lang="en-US" altLang="ja-JP" sz="1400" b="1" dirty="0">
                <a:solidFill>
                  <a:schemeClr val="tx1"/>
                </a:solidFill>
                <a:latin typeface="HG丸ｺﾞｼｯｸM-PRO" panose="020F0600000000000000" pitchFamily="50" charset="-128"/>
                <a:ea typeface="HG丸ｺﾞｼｯｸM-PRO" panose="020F0600000000000000" pitchFamily="50" charset="-128"/>
              </a:rPr>
              <a:t>30</a:t>
            </a:r>
            <a:r>
              <a:rPr kumimoji="1" lang="ja-JP" altLang="en-US" sz="1400" b="1" dirty="0">
                <a:solidFill>
                  <a:schemeClr val="tx1"/>
                </a:solidFill>
                <a:latin typeface="HG丸ｺﾞｼｯｸM-PRO" panose="020F0600000000000000" pitchFamily="50" charset="-128"/>
                <a:ea typeface="HG丸ｺﾞｼｯｸM-PRO" panose="020F0600000000000000" pitchFamily="50" charset="-128"/>
              </a:rPr>
              <a:t>分</a:t>
            </a:r>
            <a:endParaRPr kumimoji="1" lang="en-US" altLang="ja-JP" sz="1400" b="1" dirty="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1400" b="1" dirty="0">
                <a:solidFill>
                  <a:schemeClr val="tx1"/>
                </a:solidFill>
                <a:latin typeface="HG丸ｺﾞｼｯｸM-PRO" panose="020F0600000000000000" pitchFamily="50" charset="-128"/>
                <a:ea typeface="HG丸ｺﾞｼｯｸM-PRO" panose="020F0600000000000000" pitchFamily="50" charset="-128"/>
              </a:rPr>
              <a:t>会　場：関市東商工会</a:t>
            </a:r>
            <a:endParaRPr kumimoji="1" lang="en-US" altLang="ja-JP" sz="1400" b="1" dirty="0">
              <a:solidFill>
                <a:schemeClr val="tx1"/>
              </a:solidFill>
              <a:latin typeface="HG丸ｺﾞｼｯｸM-PRO" panose="020F0600000000000000" pitchFamily="50" charset="-128"/>
              <a:ea typeface="HG丸ｺﾞｼｯｸM-PRO" panose="020F0600000000000000" pitchFamily="50" charset="-128"/>
            </a:endParaRPr>
          </a:p>
          <a:p>
            <a:r>
              <a:rPr lang="ja-JP" altLang="en-US" sz="1400" b="1" dirty="0">
                <a:latin typeface="HG丸ｺﾞｼｯｸM-PRO" panose="020F0600000000000000" pitchFamily="50" charset="-128"/>
                <a:ea typeface="HG丸ｺﾞｼｯｸM-PRO" panose="020F0600000000000000" pitchFamily="50" charset="-128"/>
              </a:rPr>
              <a:t>　　　　〒</a:t>
            </a:r>
            <a:r>
              <a:rPr lang="en-US" altLang="ja-JP" sz="1400" b="1" dirty="0">
                <a:latin typeface="HG丸ｺﾞｼｯｸM-PRO" panose="020F0600000000000000" pitchFamily="50" charset="-128"/>
                <a:ea typeface="HG丸ｺﾞｼｯｸM-PRO" panose="020F0600000000000000" pitchFamily="50" charset="-128"/>
              </a:rPr>
              <a:t>501</a:t>
            </a:r>
            <a:r>
              <a:rPr lang="ja-JP" altLang="en-US" sz="1400" b="1" dirty="0">
                <a:latin typeface="HG丸ｺﾞｼｯｸM-PRO" panose="020F0600000000000000" pitchFamily="50" charset="-128"/>
                <a:ea typeface="HG丸ｺﾞｼｯｸM-PRO" panose="020F0600000000000000" pitchFamily="50" charset="-128"/>
              </a:rPr>
              <a:t>－</a:t>
            </a:r>
            <a:r>
              <a:rPr lang="en-US" altLang="ja-JP" sz="1400" b="1" dirty="0">
                <a:latin typeface="HG丸ｺﾞｼｯｸM-PRO" panose="020F0600000000000000" pitchFamily="50" charset="-128"/>
                <a:ea typeface="HG丸ｺﾞｼｯｸM-PRO" panose="020F0600000000000000" pitchFamily="50" charset="-128"/>
              </a:rPr>
              <a:t>3521</a:t>
            </a:r>
            <a:r>
              <a:rPr lang="ja-JP" altLang="en-US" sz="1400" b="1" dirty="0">
                <a:latin typeface="HG丸ｺﾞｼｯｸM-PRO" panose="020F0600000000000000" pitchFamily="50" charset="-128"/>
                <a:ea typeface="HG丸ｺﾞｼｯｸM-PRO" panose="020F0600000000000000" pitchFamily="50" charset="-128"/>
              </a:rPr>
              <a:t> 岐阜県関市下之保</a:t>
            </a:r>
            <a:r>
              <a:rPr lang="en-US" altLang="ja-JP" sz="1400" b="1" dirty="0">
                <a:latin typeface="HG丸ｺﾞｼｯｸM-PRO" panose="020F0600000000000000" pitchFamily="50" charset="-128"/>
                <a:ea typeface="HG丸ｺﾞｼｯｸM-PRO" panose="020F0600000000000000" pitchFamily="50" charset="-128"/>
              </a:rPr>
              <a:t>2503</a:t>
            </a:r>
            <a:r>
              <a:rPr lang="ja-JP" altLang="en-US" sz="1400" b="1" dirty="0">
                <a:latin typeface="HG丸ｺﾞｼｯｸM-PRO" panose="020F0600000000000000" pitchFamily="50" charset="-128"/>
                <a:ea typeface="HG丸ｺﾞｼｯｸM-PRO" panose="020F0600000000000000" pitchFamily="50" charset="-128"/>
              </a:rPr>
              <a:t>－</a:t>
            </a:r>
            <a:r>
              <a:rPr lang="en-US" altLang="ja-JP" sz="1400" b="1" dirty="0">
                <a:latin typeface="HG丸ｺﾞｼｯｸM-PRO" panose="020F0600000000000000" pitchFamily="50" charset="-128"/>
                <a:ea typeface="HG丸ｺﾞｼｯｸM-PRO" panose="020F0600000000000000" pitchFamily="50" charset="-128"/>
              </a:rPr>
              <a:t>2</a:t>
            </a:r>
          </a:p>
          <a:p>
            <a:r>
              <a:rPr lang="ja-JP" altLang="en-US" sz="1400" b="1" dirty="0">
                <a:latin typeface="HG丸ｺﾞｼｯｸM-PRO" panose="020F0600000000000000" pitchFamily="50" charset="-128"/>
                <a:ea typeface="HG丸ｺﾞｼｯｸM-PRO" panose="020F0600000000000000" pitchFamily="50" charset="-128"/>
              </a:rPr>
              <a:t>講　師：株式会社</a:t>
            </a:r>
            <a:r>
              <a:rPr lang="en-US" altLang="ja-JP" sz="1400" b="1" dirty="0">
                <a:latin typeface="HG丸ｺﾞｼｯｸM-PRO" panose="020F0600000000000000" pitchFamily="50" charset="-128"/>
                <a:ea typeface="HG丸ｺﾞｼｯｸM-PRO" panose="020F0600000000000000" pitchFamily="50" charset="-128"/>
              </a:rPr>
              <a:t>ACC</a:t>
            </a:r>
            <a:r>
              <a:rPr lang="ja-JP" altLang="en-US" sz="1400" b="1" dirty="0">
                <a:latin typeface="HG丸ｺﾞｼｯｸM-PRO" panose="020F0600000000000000" pitchFamily="50" charset="-128"/>
                <a:ea typeface="HG丸ｺﾞｼｯｸM-PRO" panose="020F0600000000000000" pitchFamily="50" charset="-128"/>
              </a:rPr>
              <a:t>　代表取締役　藤井　健太郎　氏</a:t>
            </a:r>
            <a:endParaRPr lang="en-US" altLang="ja-JP" sz="1400" b="1" dirty="0">
              <a:latin typeface="HG丸ｺﾞｼｯｸM-PRO" panose="020F0600000000000000" pitchFamily="50" charset="-128"/>
              <a:ea typeface="HG丸ｺﾞｼｯｸM-PRO" panose="020F0600000000000000" pitchFamily="50" charset="-128"/>
            </a:endParaRPr>
          </a:p>
          <a:p>
            <a:r>
              <a:rPr lang="ja-JP" altLang="en-US" sz="1400" b="1" dirty="0">
                <a:latin typeface="HG丸ｺﾞｼｯｸM-PRO" panose="020F0600000000000000" pitchFamily="50" charset="-128"/>
                <a:ea typeface="HG丸ｺﾞｼｯｸM-PRO" panose="020F0600000000000000" pitchFamily="50" charset="-128"/>
              </a:rPr>
              <a:t>内　容：事業継続力強化計画の策定手順、質疑応答</a:t>
            </a:r>
            <a:endParaRPr lang="en-US" altLang="ja-JP" sz="1400" b="1" dirty="0">
              <a:latin typeface="HG丸ｺﾞｼｯｸM-PRO" panose="020F0600000000000000" pitchFamily="50" charset="-128"/>
              <a:ea typeface="HG丸ｺﾞｼｯｸM-PRO" panose="020F0600000000000000" pitchFamily="50" charset="-128"/>
            </a:endParaRPr>
          </a:p>
        </p:txBody>
      </p:sp>
      <p:sp>
        <p:nvSpPr>
          <p:cNvPr id="41" name="テキスト ボックス 40">
            <a:extLst>
              <a:ext uri="{FF2B5EF4-FFF2-40B4-BE49-F238E27FC236}">
                <a16:creationId xmlns:a16="http://schemas.microsoft.com/office/drawing/2014/main" id="{CA81BB47-6F10-65FD-3F24-4B529709ABC3}"/>
              </a:ext>
            </a:extLst>
          </p:cNvPr>
          <p:cNvSpPr txBox="1"/>
          <p:nvPr/>
        </p:nvSpPr>
        <p:spPr>
          <a:xfrm>
            <a:off x="3494783" y="68713"/>
            <a:ext cx="3073051" cy="261610"/>
          </a:xfrm>
          <a:prstGeom prst="rect">
            <a:avLst/>
          </a:prstGeom>
          <a:noFill/>
          <a:ln>
            <a:solidFill>
              <a:schemeClr val="tx1"/>
            </a:solidFill>
          </a:ln>
        </p:spPr>
        <p:txBody>
          <a:bodyPr wrap="square" rtlCol="0">
            <a:spAutoFit/>
          </a:bodyPr>
          <a:lstStyle/>
          <a:p>
            <a:r>
              <a:rPr kumimoji="1" lang="ja-JP" altLang="en-US" sz="1100" dirty="0"/>
              <a:t>当セミナーは岐阜県の補助を受けて実施します。</a:t>
            </a:r>
          </a:p>
        </p:txBody>
      </p:sp>
      <p:sp>
        <p:nvSpPr>
          <p:cNvPr id="42" name="テキスト ボックス 5">
            <a:extLst>
              <a:ext uri="{FF2B5EF4-FFF2-40B4-BE49-F238E27FC236}">
                <a16:creationId xmlns:a16="http://schemas.microsoft.com/office/drawing/2014/main" id="{61A39739-A712-26E8-AAEC-2E4EEA6139F1}"/>
              </a:ext>
            </a:extLst>
          </p:cNvPr>
          <p:cNvSpPr txBox="1">
            <a:spLocks noChangeArrowheads="1"/>
          </p:cNvSpPr>
          <p:nvPr/>
        </p:nvSpPr>
        <p:spPr bwMode="auto">
          <a:xfrm>
            <a:off x="420729" y="390826"/>
            <a:ext cx="6329087" cy="25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74295" tIns="8890" rIns="74295" bIns="889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2000" i="0" u="none" strike="noStrike" cap="none" normalizeH="0" baseline="0" dirty="0">
                <a:ln>
                  <a:noFill/>
                </a:ln>
                <a:effectLst/>
                <a:latin typeface="メイリオ" panose="020B0604030504040204" pitchFamily="50" charset="-128"/>
                <a:ea typeface="メイリオ" panose="020B0604030504040204" pitchFamily="50" charset="-128"/>
                <a:cs typeface="メイリオ" panose="020B0604030504040204" pitchFamily="50" charset="-128"/>
              </a:rPr>
              <a:t>地震・水害・コロナ　～災害リスクに備える経営を～</a:t>
            </a:r>
            <a:endParaRPr kumimoji="1" lang="ja-JP" altLang="ja-JP" sz="2000" i="0" u="none" strike="noStrike" cap="none" normalizeH="0" baseline="0" dirty="0">
              <a:ln>
                <a:noFill/>
              </a:ln>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3" name="テキスト ボックス 42">
            <a:extLst>
              <a:ext uri="{FF2B5EF4-FFF2-40B4-BE49-F238E27FC236}">
                <a16:creationId xmlns:a16="http://schemas.microsoft.com/office/drawing/2014/main" id="{D87804F1-B01D-4530-3522-0AF074FD56B7}"/>
              </a:ext>
            </a:extLst>
          </p:cNvPr>
          <p:cNvSpPr txBox="1"/>
          <p:nvPr/>
        </p:nvSpPr>
        <p:spPr>
          <a:xfrm>
            <a:off x="545011" y="4706528"/>
            <a:ext cx="6011712" cy="1938992"/>
          </a:xfrm>
          <a:prstGeom prst="rect">
            <a:avLst/>
          </a:prstGeom>
          <a:noFill/>
        </p:spPr>
        <p:txBody>
          <a:bodyPr wrap="square" rtlCol="0">
            <a:spAutoFit/>
          </a:bodyPr>
          <a:lstStyle/>
          <a:p>
            <a:r>
              <a:rPr kumimoji="1" lang="ja-JP" altLang="en-US" sz="1200" dirty="0">
                <a:solidFill>
                  <a:schemeClr val="tx1"/>
                </a:solidFill>
                <a:latin typeface="HG丸ｺﾞｼｯｸM-PRO" panose="020F0600000000000000" pitchFamily="50" charset="-128"/>
                <a:ea typeface="HG丸ｺﾞｼｯｸM-PRO" panose="020F0600000000000000" pitchFamily="50" charset="-128"/>
              </a:rPr>
              <a:t>「事業継続力強化計画」には国の認定制度があり、認定により以下の優遇策を受けられることができます。</a:t>
            </a:r>
            <a:endParaRPr kumimoji="1"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金融支援➡➡日本政策金融公庫の低利融資、信用保証の別枠など、計画の取組に関する資金調達支援</a:t>
            </a:r>
            <a:endParaRPr kumimoji="1" lang="en-US" altLang="ja-JP" sz="1200" dirty="0">
              <a:solidFill>
                <a:schemeClr val="tx1"/>
              </a:solidFill>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税制優遇➡➡認定計画に従って、取得等をした対象設備について、取得価額の２０％の特別償却</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優先採択➡➡計画認定を受けた事業者は、ものづくり補助金等の審査の際に加点</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損害保険会社等の支援➡➡連携をいただける企業や地方自治体等からの支援措置</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社会的信用➡➡認定企業に活用いただけるロゴマーク</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ブランド力向上</a:t>
            </a:r>
            <a:r>
              <a:rPr kumimoji="1" lang="ja-JP" altLang="en-US" sz="12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mn-cs"/>
              </a:rPr>
              <a:t>➡➡認定企業に活用いただけるロゴマーク</a:t>
            </a:r>
            <a:endParaRPr lang="en-US" altLang="ja-JP" sz="1200" dirty="0">
              <a:latin typeface="HG丸ｺﾞｼｯｸM-PRO" panose="020F0600000000000000" pitchFamily="50" charset="-128"/>
              <a:ea typeface="HG丸ｺﾞｼｯｸM-PRO" panose="020F0600000000000000" pitchFamily="50" charset="-128"/>
            </a:endParaRPr>
          </a:p>
        </p:txBody>
      </p:sp>
      <p:pic>
        <p:nvPicPr>
          <p:cNvPr id="44" name="図 43">
            <a:extLst>
              <a:ext uri="{FF2B5EF4-FFF2-40B4-BE49-F238E27FC236}">
                <a16:creationId xmlns:a16="http://schemas.microsoft.com/office/drawing/2014/main" id="{53C5E55C-906A-941E-C812-FAF4AB38E897}"/>
              </a:ext>
            </a:extLst>
          </p:cNvPr>
          <p:cNvPicPr>
            <a:picLocks noChangeAspect="1"/>
          </p:cNvPicPr>
          <p:nvPr/>
        </p:nvPicPr>
        <p:blipFill>
          <a:blip r:embed="rId3"/>
          <a:stretch>
            <a:fillRect/>
          </a:stretch>
        </p:blipFill>
        <p:spPr>
          <a:xfrm>
            <a:off x="5664700" y="6258290"/>
            <a:ext cx="720408" cy="740560"/>
          </a:xfrm>
          <a:prstGeom prst="rect">
            <a:avLst/>
          </a:prstGeom>
        </p:spPr>
      </p:pic>
      <p:sp>
        <p:nvSpPr>
          <p:cNvPr id="48" name="テキスト ボックス 33">
            <a:extLst>
              <a:ext uri="{FF2B5EF4-FFF2-40B4-BE49-F238E27FC236}">
                <a16:creationId xmlns:a16="http://schemas.microsoft.com/office/drawing/2014/main" id="{99686A43-6569-3A3E-915A-D1BB7433C4DB}"/>
              </a:ext>
            </a:extLst>
          </p:cNvPr>
          <p:cNvSpPr txBox="1">
            <a:spLocks noChangeArrowheads="1"/>
          </p:cNvSpPr>
          <p:nvPr/>
        </p:nvSpPr>
        <p:spPr bwMode="gray">
          <a:xfrm>
            <a:off x="624517" y="637940"/>
            <a:ext cx="5608964" cy="1569660"/>
          </a:xfrm>
          <a:prstGeom prst="rect">
            <a:avLst/>
          </a:prstGeom>
          <a:noFill/>
          <a:ln>
            <a:noFill/>
            <a:headEnd/>
            <a:tailEnd/>
          </a:ln>
          <a:effectLst/>
        </p:spPr>
        <p:style>
          <a:lnRef idx="1">
            <a:schemeClr val="accent3"/>
          </a:lnRef>
          <a:fillRef idx="2">
            <a:schemeClr val="accent3"/>
          </a:fillRef>
          <a:effectRef idx="1">
            <a:schemeClr val="accent3"/>
          </a:effectRef>
          <a:fontRef idx="minor">
            <a:schemeClr val="dk1"/>
          </a:fontRef>
        </p:style>
        <p:txBody>
          <a:bodyPr wrap="square">
            <a:spAutoFit/>
          </a:bodyPr>
          <a:lstStyle/>
          <a:p>
            <a:pPr algn="just">
              <a:lnSpc>
                <a:spcPts val="6000"/>
              </a:lnSpc>
            </a:pPr>
            <a:r>
              <a:rPr lang="ja-JP" altLang="ja-JP" sz="4800" b="1" kern="100" dirty="0">
                <a:ln w="10160" cap="flat" cmpd="sng" algn="ctr">
                  <a:solidFill>
                    <a:schemeClr val="bg1"/>
                  </a:solidFill>
                  <a:prstDash val="solid"/>
                  <a:round/>
                </a:ln>
                <a:solidFill>
                  <a:schemeClr val="tx1"/>
                </a:solidFill>
                <a:effectLst>
                  <a:outerShdw blurRad="38100" dist="22860" dir="5400000" algn="tl">
                    <a:srgbClr val="000000">
                      <a:alpha val="30000"/>
                    </a:srgbClr>
                  </a:outerShdw>
                </a:effectLst>
                <a:latin typeface="Century" panose="02040604050505020304" pitchFamily="18" charset="0"/>
                <a:ea typeface="HG丸ｺﾞｼｯｸM-PRO" panose="020F0600000000000000" pitchFamily="50" charset="-128"/>
                <a:cs typeface="Times New Roman" panose="02020603050405020304" pitchFamily="18" charset="0"/>
              </a:rPr>
              <a:t>事業継続力</a:t>
            </a:r>
            <a:endParaRPr lang="ja-JP" altLang="ja-JP" sz="900" kern="100" dirty="0">
              <a:ln>
                <a:solidFill>
                  <a:schemeClr val="bg1"/>
                </a:solidFill>
              </a:ln>
              <a:solidFill>
                <a:schemeClr val="tx1"/>
              </a:solidFill>
              <a:latin typeface="Century" panose="02040604050505020304" pitchFamily="18" charset="0"/>
              <a:ea typeface="ＭＳ 明朝" panose="02020609040205080304" pitchFamily="17" charset="-128"/>
              <a:cs typeface="Times New Roman" panose="02020603050405020304" pitchFamily="18" charset="0"/>
            </a:endParaRPr>
          </a:p>
          <a:p>
            <a:pPr algn="just">
              <a:lnSpc>
                <a:spcPts val="6000"/>
              </a:lnSpc>
            </a:pPr>
            <a:r>
              <a:rPr lang="ja-JP" altLang="ja-JP" sz="4800" b="1" kern="100" dirty="0">
                <a:ln w="10160" cap="flat" cmpd="sng" algn="ctr">
                  <a:solidFill>
                    <a:schemeClr val="bg1"/>
                  </a:solidFill>
                  <a:prstDash val="solid"/>
                  <a:round/>
                </a:ln>
                <a:solidFill>
                  <a:schemeClr val="tx1"/>
                </a:solidFill>
                <a:effectLst>
                  <a:outerShdw blurRad="38100" dist="22860" dir="5400000" algn="tl">
                    <a:srgbClr val="000000">
                      <a:alpha val="30000"/>
                    </a:srgbClr>
                  </a:outerShdw>
                </a:effectLst>
                <a:latin typeface="Century" panose="02040604050505020304" pitchFamily="18" charset="0"/>
                <a:ea typeface="HG丸ｺﾞｼｯｸM-PRO" panose="020F0600000000000000" pitchFamily="50" charset="-128"/>
                <a:cs typeface="Times New Roman" panose="02020603050405020304" pitchFamily="18" charset="0"/>
              </a:rPr>
              <a:t>強化計画セミナー</a:t>
            </a:r>
            <a:endParaRPr lang="ja-JP" altLang="ja-JP" sz="900" kern="100" dirty="0">
              <a:ln>
                <a:solidFill>
                  <a:schemeClr val="bg1"/>
                </a:solidFill>
              </a:ln>
              <a:solidFill>
                <a:schemeClr val="tx1"/>
              </a:solidFill>
              <a:latin typeface="Century" panose="02040604050505020304" pitchFamily="18" charset="0"/>
              <a:ea typeface="ＭＳ 明朝" panose="02020609040205080304" pitchFamily="17" charset="-128"/>
              <a:cs typeface="Times New Roman" panose="02020603050405020304" pitchFamily="18" charset="0"/>
            </a:endParaRPr>
          </a:p>
        </p:txBody>
      </p:sp>
      <p:sp>
        <p:nvSpPr>
          <p:cNvPr id="55" name="テキスト ボックス 54">
            <a:extLst>
              <a:ext uri="{FF2B5EF4-FFF2-40B4-BE49-F238E27FC236}">
                <a16:creationId xmlns:a16="http://schemas.microsoft.com/office/drawing/2014/main" id="{15B4BAF9-51F5-8E9B-D960-455A5EEE8511}"/>
              </a:ext>
            </a:extLst>
          </p:cNvPr>
          <p:cNvSpPr txBox="1"/>
          <p:nvPr/>
        </p:nvSpPr>
        <p:spPr>
          <a:xfrm>
            <a:off x="463122" y="2142227"/>
            <a:ext cx="6171587" cy="1384995"/>
          </a:xfrm>
          <a:prstGeom prst="rect">
            <a:avLst/>
          </a:prstGeom>
          <a:noFill/>
        </p:spPr>
        <p:txBody>
          <a:bodyPr wrap="square" rtlCol="0">
            <a:spAutoFit/>
          </a:bodyPr>
          <a:lstStyle/>
          <a:p>
            <a:r>
              <a:rPr lang="ja-JP" altLang="en-US" sz="1200" dirty="0">
                <a:latin typeface="HG丸ｺﾞｼｯｸM-PRO" panose="020F0600000000000000" pitchFamily="50" charset="-128"/>
                <a:ea typeface="HG丸ｺﾞｼｯｸM-PRO" panose="020F0600000000000000" pitchFamily="50" charset="-128"/>
              </a:rPr>
              <a:t>近年、地震災害や集中豪雨が頻発しています。地震や豪雨だけでなく、新型感染症などの突発的な災害も事業に大きな影響を与える可能性があります。</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そのため、災害に備えた事前対策や発生時の即応体制を考えた「事業継続力強化計画」は、災害後に迅速に復旧し事業を再建する上で非常に重要です。</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いつ起こるかわからない災害から、会社や従業員を守れますか？この機会に考えてみてはいかがでしょうか。セミナーは実際に自社のリスクを洗い出し、計画策定を行う実践的な内容となっています。</a:t>
            </a:r>
            <a:endParaRPr kumimoji="1" lang="en-US" altLang="ja-JP" sz="1200" dirty="0">
              <a:solidFill>
                <a:schemeClr val="tx1"/>
              </a:solidFill>
              <a:latin typeface="HG丸ｺﾞｼｯｸM-PRO" panose="020F0600000000000000" pitchFamily="50" charset="-128"/>
              <a:ea typeface="HG丸ｺﾞｼｯｸM-PRO" panose="020F0600000000000000" pitchFamily="50" charset="-128"/>
            </a:endParaRPr>
          </a:p>
        </p:txBody>
      </p:sp>
      <p:cxnSp>
        <p:nvCxnSpPr>
          <p:cNvPr id="57" name="直線コネクタ 56">
            <a:extLst>
              <a:ext uri="{FF2B5EF4-FFF2-40B4-BE49-F238E27FC236}">
                <a16:creationId xmlns:a16="http://schemas.microsoft.com/office/drawing/2014/main" id="{B9BF6C0D-5E8C-D5B2-364E-EAB072C46E98}"/>
              </a:ext>
            </a:extLst>
          </p:cNvPr>
          <p:cNvCxnSpPr>
            <a:cxnSpLocks/>
          </p:cNvCxnSpPr>
          <p:nvPr/>
        </p:nvCxnSpPr>
        <p:spPr>
          <a:xfrm flipV="1">
            <a:off x="4803676" y="7059353"/>
            <a:ext cx="2036277" cy="9755"/>
          </a:xfrm>
          <a:prstGeom prst="line">
            <a:avLst/>
          </a:prstGeom>
          <a:ln w="22225">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59" name="Text Box 56">
            <a:extLst>
              <a:ext uri="{FF2B5EF4-FFF2-40B4-BE49-F238E27FC236}">
                <a16:creationId xmlns:a16="http://schemas.microsoft.com/office/drawing/2014/main" id="{EAC5CC53-7D13-1974-011F-35BB8328D3B8}"/>
              </a:ext>
            </a:extLst>
          </p:cNvPr>
          <p:cNvSpPr txBox="1">
            <a:spLocks noChangeArrowheads="1"/>
          </p:cNvSpPr>
          <p:nvPr/>
        </p:nvSpPr>
        <p:spPr bwMode="auto">
          <a:xfrm>
            <a:off x="1690771" y="6897391"/>
            <a:ext cx="3247121" cy="307777"/>
          </a:xfrm>
          <a:prstGeom prst="rect">
            <a:avLst/>
          </a:prstGeom>
          <a:noFill/>
          <a:ln>
            <a:noFill/>
          </a:ln>
        </p:spPr>
        <p:txBody>
          <a:bodyPr vert="horz" wrap="square" lIns="91440" tIns="45720" rIns="91440" bIns="45720" numCol="1" anchor="t" anchorCtr="0" compatLnSpc="1">
            <a:prstTxWarp prst="textNoShape">
              <a:avLst/>
            </a:prstTxWarp>
            <a:spAutoFit/>
          </a:bodyPr>
          <a:lstStyle/>
          <a:p>
            <a:pPr lvl="0" algn="ctr" fontAlgn="base">
              <a:spcBef>
                <a:spcPct val="0"/>
              </a:spcBef>
              <a:spcAft>
                <a:spcPct val="0"/>
              </a:spcAft>
            </a:pPr>
            <a:r>
              <a:rPr kumimoji="1" lang="ja-JP" altLang="en-US" sz="1400" b="1"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メイリオ" panose="020B0604030504040204" pitchFamily="50" charset="-128"/>
              </a:rPr>
              <a:t>事業継続力強化計画セミナー申込書  </a:t>
            </a:r>
            <a:endParaRPr kumimoji="1" lang="ja-JP" altLang="ja-JP" sz="14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メイリオ" panose="020B0604030504040204" pitchFamily="50" charset="-128"/>
            </a:endParaRPr>
          </a:p>
        </p:txBody>
      </p:sp>
      <p:sp>
        <p:nvSpPr>
          <p:cNvPr id="60" name="テキスト ボックス 59">
            <a:extLst>
              <a:ext uri="{FF2B5EF4-FFF2-40B4-BE49-F238E27FC236}">
                <a16:creationId xmlns:a16="http://schemas.microsoft.com/office/drawing/2014/main" id="{F9C41922-500A-4E82-F1D5-44BB1DAF34DD}"/>
              </a:ext>
            </a:extLst>
          </p:cNvPr>
          <p:cNvSpPr txBox="1"/>
          <p:nvPr/>
        </p:nvSpPr>
        <p:spPr>
          <a:xfrm>
            <a:off x="4509120" y="7180807"/>
            <a:ext cx="2196617" cy="261610"/>
          </a:xfrm>
          <a:prstGeom prst="rect">
            <a:avLst/>
          </a:prstGeom>
          <a:solidFill>
            <a:schemeClr val="tx1"/>
          </a:solidFill>
        </p:spPr>
        <p:txBody>
          <a:bodyPr wrap="square" rtlCol="0">
            <a:spAutoFit/>
          </a:bodyPr>
          <a:lstStyle/>
          <a:p>
            <a:pPr algn="ctr"/>
            <a:r>
              <a:rPr lang="ja-JP" altLang="en-US" sz="1100" b="1" dirty="0">
                <a:solidFill>
                  <a:schemeClr val="bg1"/>
                </a:solidFill>
                <a:latin typeface="HG丸ｺﾞｼｯｸM-PRO" panose="020F0600000000000000" pitchFamily="50" charset="-128"/>
                <a:ea typeface="HG丸ｺﾞｼｯｸM-PRO" panose="020F0600000000000000" pitchFamily="50" charset="-128"/>
              </a:rPr>
              <a:t>申込締切日：</a:t>
            </a:r>
            <a:r>
              <a:rPr lang="en-US" altLang="ja-JP" sz="1100" b="1" dirty="0">
                <a:solidFill>
                  <a:schemeClr val="bg1"/>
                </a:solidFill>
                <a:latin typeface="HG丸ｺﾞｼｯｸM-PRO" panose="020F0600000000000000" pitchFamily="50" charset="-128"/>
                <a:ea typeface="HG丸ｺﾞｼｯｸM-PRO" panose="020F0600000000000000" pitchFamily="50" charset="-128"/>
              </a:rPr>
              <a:t>11</a:t>
            </a:r>
            <a:r>
              <a:rPr lang="ja-JP" altLang="en-US" sz="1100" b="1" dirty="0">
                <a:solidFill>
                  <a:schemeClr val="bg1"/>
                </a:solidFill>
                <a:latin typeface="HG丸ｺﾞｼｯｸM-PRO" panose="020F0600000000000000" pitchFamily="50" charset="-128"/>
                <a:ea typeface="HG丸ｺﾞｼｯｸM-PRO" panose="020F0600000000000000" pitchFamily="50" charset="-128"/>
              </a:rPr>
              <a:t>月</a:t>
            </a:r>
            <a:r>
              <a:rPr lang="en-US" altLang="ja-JP" sz="1100" b="1" dirty="0">
                <a:solidFill>
                  <a:schemeClr val="bg1"/>
                </a:solidFill>
                <a:latin typeface="HG丸ｺﾞｼｯｸM-PRO" panose="020F0600000000000000" pitchFamily="50" charset="-128"/>
                <a:ea typeface="HG丸ｺﾞｼｯｸM-PRO" panose="020F0600000000000000" pitchFamily="50" charset="-128"/>
              </a:rPr>
              <a:t>11</a:t>
            </a:r>
            <a:r>
              <a:rPr lang="ja-JP" altLang="en-US" sz="1100" b="1" dirty="0">
                <a:solidFill>
                  <a:schemeClr val="bg1"/>
                </a:solidFill>
                <a:latin typeface="HG丸ｺﾞｼｯｸM-PRO" panose="020F0600000000000000" pitchFamily="50" charset="-128"/>
                <a:ea typeface="HG丸ｺﾞｼｯｸM-PRO" panose="020F0600000000000000" pitchFamily="50" charset="-128"/>
              </a:rPr>
              <a:t>日（火）</a:t>
            </a:r>
            <a:endParaRPr kumimoji="1" lang="ja-JP" altLang="en-US" sz="11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61" name="正方形/長方形 60">
            <a:extLst>
              <a:ext uri="{FF2B5EF4-FFF2-40B4-BE49-F238E27FC236}">
                <a16:creationId xmlns:a16="http://schemas.microsoft.com/office/drawing/2014/main" id="{0B5C743E-792B-AF4B-793B-87D5CA3C31DA}"/>
              </a:ext>
            </a:extLst>
          </p:cNvPr>
          <p:cNvSpPr/>
          <p:nvPr/>
        </p:nvSpPr>
        <p:spPr>
          <a:xfrm>
            <a:off x="1" y="8941218"/>
            <a:ext cx="6858000" cy="964782"/>
          </a:xfrm>
          <a:prstGeom prst="rect">
            <a:avLst/>
          </a:prstGeom>
          <a:solidFill>
            <a:srgbClr val="9CA5CA"/>
          </a:solidFill>
          <a:ln>
            <a:no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100" b="1" dirty="0">
                <a:solidFill>
                  <a:srgbClr val="FF0000"/>
                </a:solidFill>
                <a:latin typeface="メイリオ" panose="020B0604030504040204" pitchFamily="50" charset="-128"/>
                <a:ea typeface="メイリオ" panose="020B0604030504040204" pitchFamily="50" charset="-128"/>
              </a:rPr>
              <a:t>                 　　　</a:t>
            </a:r>
            <a:endParaRPr lang="en-US" altLang="ja-JP" sz="1400" dirty="0">
              <a:solidFill>
                <a:schemeClr val="bg1"/>
              </a:solidFill>
              <a:latin typeface="メイリオ" panose="020B0604030504040204" pitchFamily="50" charset="-128"/>
              <a:ea typeface="メイリオ" panose="020B0604030504040204" pitchFamily="50" charset="-128"/>
            </a:endParaRPr>
          </a:p>
          <a:p>
            <a:r>
              <a:rPr kumimoji="1" lang="ja-JP" altLang="en-US" sz="1400" b="1" dirty="0">
                <a:solidFill>
                  <a:schemeClr val="bg1"/>
                </a:solidFill>
                <a:latin typeface="メイリオ" panose="020B0604030504040204" pitchFamily="50" charset="-128"/>
                <a:ea typeface="メイリオ" panose="020B0604030504040204" pitchFamily="50" charset="-128"/>
              </a:rPr>
              <a:t>　　　　　     　　　　　　　　　</a:t>
            </a:r>
            <a:endParaRPr kumimoji="1" lang="en-US" altLang="ja-JP" sz="1400" b="1" dirty="0">
              <a:solidFill>
                <a:schemeClr val="bg1"/>
              </a:solidFill>
              <a:latin typeface="メイリオ" panose="020B0604030504040204" pitchFamily="50" charset="-128"/>
              <a:ea typeface="メイリオ" panose="020B0604030504040204" pitchFamily="50" charset="-128"/>
            </a:endParaRPr>
          </a:p>
          <a:p>
            <a:pPr algn="ctr"/>
            <a:endParaRPr kumimoji="1" lang="en-US" altLang="ja-JP" sz="1200" b="1" dirty="0">
              <a:solidFill>
                <a:schemeClr val="bg1"/>
              </a:solidFill>
              <a:latin typeface="メイリオ" panose="020B0604030504040204" pitchFamily="50" charset="-128"/>
              <a:ea typeface="メイリオ" panose="020B0604030504040204" pitchFamily="50" charset="-128"/>
            </a:endParaRPr>
          </a:p>
        </p:txBody>
      </p:sp>
      <p:sp>
        <p:nvSpPr>
          <p:cNvPr id="63" name="四角形: 角を丸くする 62">
            <a:extLst>
              <a:ext uri="{FF2B5EF4-FFF2-40B4-BE49-F238E27FC236}">
                <a16:creationId xmlns:a16="http://schemas.microsoft.com/office/drawing/2014/main" id="{BA1E24BF-6683-5BA4-2116-9BCDDBE3E9ED}"/>
              </a:ext>
            </a:extLst>
          </p:cNvPr>
          <p:cNvSpPr/>
          <p:nvPr/>
        </p:nvSpPr>
        <p:spPr>
          <a:xfrm>
            <a:off x="274903" y="9149966"/>
            <a:ext cx="864096" cy="573318"/>
          </a:xfrm>
          <a:prstGeom prst="roundRect">
            <a:avLst/>
          </a:prstGeom>
          <a:solidFill>
            <a:schemeClr val="accent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latin typeface="HG丸ｺﾞｼｯｸM-PRO" panose="020F0600000000000000" pitchFamily="50" charset="-128"/>
                <a:ea typeface="HG丸ｺﾞｼｯｸM-PRO" panose="020F0600000000000000" pitchFamily="50" charset="-128"/>
              </a:rPr>
              <a:t>お申込み及び</a:t>
            </a:r>
            <a:endParaRPr kumimoji="1" lang="en-US" altLang="ja-JP" sz="1100" dirty="0">
              <a:latin typeface="HG丸ｺﾞｼｯｸM-PRO" panose="020F0600000000000000" pitchFamily="50" charset="-128"/>
              <a:ea typeface="HG丸ｺﾞｼｯｸM-PRO" panose="020F0600000000000000" pitchFamily="50" charset="-128"/>
            </a:endParaRPr>
          </a:p>
          <a:p>
            <a:pPr algn="ctr"/>
            <a:r>
              <a:rPr lang="ja-JP" altLang="en-US" sz="1100" dirty="0">
                <a:latin typeface="HG丸ｺﾞｼｯｸM-PRO" panose="020F0600000000000000" pitchFamily="50" charset="-128"/>
                <a:ea typeface="HG丸ｺﾞｼｯｸM-PRO" panose="020F0600000000000000" pitchFamily="50" charset="-128"/>
              </a:rPr>
              <a:t>お問合せ</a:t>
            </a:r>
            <a:endParaRPr kumimoji="1" lang="ja-JP" altLang="en-US" sz="1100" dirty="0">
              <a:latin typeface="HG丸ｺﾞｼｯｸM-PRO" panose="020F0600000000000000" pitchFamily="50" charset="-128"/>
              <a:ea typeface="HG丸ｺﾞｼｯｸM-PRO" panose="020F0600000000000000" pitchFamily="50" charset="-128"/>
            </a:endParaRPr>
          </a:p>
        </p:txBody>
      </p:sp>
      <p:sp>
        <p:nvSpPr>
          <p:cNvPr id="65" name="テキスト ボックス 64">
            <a:extLst>
              <a:ext uri="{FF2B5EF4-FFF2-40B4-BE49-F238E27FC236}">
                <a16:creationId xmlns:a16="http://schemas.microsoft.com/office/drawing/2014/main" id="{EAC4C2DB-093D-6C0B-4CBF-E0823AE99AD9}"/>
              </a:ext>
            </a:extLst>
          </p:cNvPr>
          <p:cNvSpPr txBox="1"/>
          <p:nvPr/>
        </p:nvSpPr>
        <p:spPr>
          <a:xfrm>
            <a:off x="1197662" y="9091379"/>
            <a:ext cx="5550753" cy="692497"/>
          </a:xfrm>
          <a:prstGeom prst="rect">
            <a:avLst/>
          </a:prstGeom>
          <a:noFill/>
        </p:spPr>
        <p:txBody>
          <a:bodyPr wrap="square" rtlCol="0">
            <a:spAutoFit/>
          </a:bodyPr>
          <a:lstStyle/>
          <a:p>
            <a:r>
              <a:rPr kumimoji="1" lang="ja-JP" altLang="en-US" sz="1300" b="1" i="0" u="none" strike="noStrike" kern="1200" cap="none" spc="0" normalizeH="0" baseline="0" noProof="0" dirty="0">
                <a:ln>
                  <a:noFill/>
                </a:ln>
                <a:solidFill>
                  <a:prstClr val="white"/>
                </a:solidFill>
                <a:effectLst/>
                <a:uLnTx/>
                <a:uFillTx/>
                <a:latin typeface="HG丸ｺﾞｼｯｸM-PRO" panose="020F0600000000000000" pitchFamily="50" charset="-128"/>
                <a:ea typeface="HG丸ｺﾞｼｯｸM-PRO" panose="020F0600000000000000" pitchFamily="50" charset="-128"/>
              </a:rPr>
              <a:t>関市西商工会　</a:t>
            </a:r>
            <a:r>
              <a:rPr kumimoji="1" lang="en-US" altLang="ja-JP" sz="1300" b="1" i="0" u="none" strike="noStrike" kern="1200" cap="none" spc="0" normalizeH="0" baseline="0" noProof="0" dirty="0">
                <a:ln>
                  <a:noFill/>
                </a:ln>
                <a:solidFill>
                  <a:prstClr val="white"/>
                </a:solidFill>
                <a:effectLst/>
                <a:uLnTx/>
                <a:uFillTx/>
                <a:latin typeface="HG丸ｺﾞｼｯｸM-PRO" panose="020F0600000000000000" pitchFamily="50" charset="-128"/>
                <a:ea typeface="HG丸ｺﾞｼｯｸM-PRO" panose="020F0600000000000000" pitchFamily="50" charset="-128"/>
              </a:rPr>
              <a:t>TEL</a:t>
            </a:r>
            <a:r>
              <a:rPr kumimoji="1" lang="ja-JP" altLang="en-US" sz="1300" b="1" i="0" u="none" strike="noStrike" kern="1200" cap="none" spc="0" normalizeH="0" baseline="0" noProof="0" dirty="0">
                <a:ln>
                  <a:noFill/>
                </a:ln>
                <a:solidFill>
                  <a:prstClr val="white"/>
                </a:solidFill>
                <a:effectLst/>
                <a:uLnTx/>
                <a:uFillTx/>
                <a:latin typeface="HG丸ｺﾞｼｯｸM-PRO" panose="020F0600000000000000" pitchFamily="50" charset="-128"/>
                <a:ea typeface="HG丸ｺﾞｼｯｸM-PRO" panose="020F0600000000000000" pitchFamily="50" charset="-128"/>
              </a:rPr>
              <a:t>：</a:t>
            </a:r>
            <a:r>
              <a:rPr kumimoji="1" lang="en-US" altLang="ja-JP" sz="1300" b="1" i="0" u="none" strike="noStrike" kern="1200" cap="none" spc="0" normalizeH="0" baseline="0" noProof="0" dirty="0">
                <a:ln>
                  <a:noFill/>
                </a:ln>
                <a:solidFill>
                  <a:prstClr val="white"/>
                </a:solidFill>
                <a:effectLst/>
                <a:uLnTx/>
                <a:uFillTx/>
                <a:latin typeface="HG丸ｺﾞｼｯｸM-PRO" panose="020F0600000000000000" pitchFamily="50" charset="-128"/>
                <a:ea typeface="HG丸ｺﾞｼｯｸM-PRO" panose="020F0600000000000000" pitchFamily="50" charset="-128"/>
              </a:rPr>
              <a:t>0575-46-3631</a:t>
            </a:r>
            <a:r>
              <a:rPr kumimoji="1" lang="ja-JP" altLang="en-US" sz="1300" b="1" i="0" u="none" strike="noStrike" kern="1200" cap="none" spc="0" normalizeH="0" baseline="0" noProof="0" dirty="0">
                <a:ln>
                  <a:noFill/>
                </a:ln>
                <a:solidFill>
                  <a:prstClr val="white"/>
                </a:solidFill>
                <a:effectLst/>
                <a:uLnTx/>
                <a:uFillTx/>
                <a:latin typeface="HG丸ｺﾞｼｯｸM-PRO" panose="020F0600000000000000" pitchFamily="50" charset="-128"/>
                <a:ea typeface="HG丸ｺﾞｼｯｸM-PRO" panose="020F0600000000000000" pitchFamily="50" charset="-128"/>
              </a:rPr>
              <a:t>　</a:t>
            </a:r>
            <a:r>
              <a:rPr kumimoji="1" lang="en-US" altLang="ja-JP" sz="1300" b="1" i="0" u="none" strike="noStrike" kern="1200" cap="none" spc="0" normalizeH="0" baseline="0" noProof="0" dirty="0">
                <a:ln>
                  <a:noFill/>
                </a:ln>
                <a:solidFill>
                  <a:prstClr val="white"/>
                </a:solidFill>
                <a:effectLst/>
                <a:uLnTx/>
                <a:uFillTx/>
                <a:latin typeface="HG丸ｺﾞｼｯｸM-PRO" panose="020F0600000000000000" pitchFamily="50" charset="-128"/>
                <a:ea typeface="HG丸ｺﾞｼｯｸM-PRO" panose="020F0600000000000000" pitchFamily="50" charset="-128"/>
              </a:rPr>
              <a:t>FAX</a:t>
            </a:r>
            <a:r>
              <a:rPr kumimoji="1" lang="ja-JP" altLang="en-US" sz="1300" b="1" i="0" u="none" strike="noStrike" kern="1200" cap="none" spc="0" normalizeH="0" baseline="0" noProof="0" dirty="0">
                <a:ln>
                  <a:noFill/>
                </a:ln>
                <a:solidFill>
                  <a:prstClr val="white"/>
                </a:solidFill>
                <a:effectLst/>
                <a:uLnTx/>
                <a:uFillTx/>
                <a:latin typeface="HG丸ｺﾞｼｯｸM-PRO" panose="020F0600000000000000" pitchFamily="50" charset="-128"/>
                <a:ea typeface="HG丸ｺﾞｼｯｸM-PRO" panose="020F0600000000000000" pitchFamily="50" charset="-128"/>
              </a:rPr>
              <a:t>：</a:t>
            </a:r>
            <a:r>
              <a:rPr kumimoji="1" lang="en-US" altLang="ja-JP" sz="1300" b="1" i="0" u="none" strike="noStrike" kern="1200" cap="none" spc="0" normalizeH="0" baseline="0" noProof="0" dirty="0">
                <a:ln>
                  <a:noFill/>
                </a:ln>
                <a:solidFill>
                  <a:prstClr val="white"/>
                </a:solidFill>
                <a:effectLst/>
                <a:uLnTx/>
                <a:uFillTx/>
                <a:latin typeface="HG丸ｺﾞｼｯｸM-PRO" panose="020F0600000000000000" pitchFamily="50" charset="-128"/>
                <a:ea typeface="HG丸ｺﾞｼｯｸM-PRO" panose="020F0600000000000000" pitchFamily="50" charset="-128"/>
              </a:rPr>
              <a:t>0575-46-3890</a:t>
            </a:r>
          </a:p>
          <a:p>
            <a:r>
              <a:rPr kumimoji="1" lang="ja-JP" altLang="en-US" sz="1300" b="1" i="0" u="none" strike="noStrike" kern="1200" cap="none" spc="0" normalizeH="0" baseline="0" noProof="0" dirty="0">
                <a:ln>
                  <a:noFill/>
                </a:ln>
                <a:solidFill>
                  <a:prstClr val="white"/>
                </a:solidFill>
                <a:effectLst/>
                <a:uLnTx/>
                <a:uFillTx/>
                <a:latin typeface="HG丸ｺﾞｼｯｸM-PRO" panose="020F0600000000000000" pitchFamily="50" charset="-128"/>
                <a:ea typeface="HG丸ｺﾞｼｯｸM-PRO" panose="020F0600000000000000" pitchFamily="50" charset="-128"/>
              </a:rPr>
              <a:t>関市東商工会　</a:t>
            </a:r>
            <a:r>
              <a:rPr kumimoji="1" lang="en-US" altLang="ja-JP" sz="1300" b="1" i="0" u="none" strike="noStrike" kern="1200" cap="none" spc="0" normalizeH="0" baseline="0" noProof="0" dirty="0">
                <a:ln>
                  <a:noFill/>
                </a:ln>
                <a:solidFill>
                  <a:prstClr val="white"/>
                </a:solidFill>
                <a:effectLst/>
                <a:uLnTx/>
                <a:uFillTx/>
                <a:latin typeface="HG丸ｺﾞｼｯｸM-PRO" panose="020F0600000000000000" pitchFamily="50" charset="-128"/>
                <a:ea typeface="HG丸ｺﾞｼｯｸM-PRO" panose="020F0600000000000000" pitchFamily="50" charset="-128"/>
              </a:rPr>
              <a:t>TEL</a:t>
            </a:r>
            <a:r>
              <a:rPr kumimoji="1" lang="ja-JP" altLang="en-US" sz="1300" b="1" i="0" u="none" strike="noStrike" kern="1200" cap="none" spc="0" normalizeH="0" baseline="0" noProof="0" dirty="0">
                <a:ln>
                  <a:noFill/>
                </a:ln>
                <a:solidFill>
                  <a:prstClr val="white"/>
                </a:solidFill>
                <a:effectLst/>
                <a:uLnTx/>
                <a:uFillTx/>
                <a:latin typeface="HG丸ｺﾞｼｯｸM-PRO" panose="020F0600000000000000" pitchFamily="50" charset="-128"/>
                <a:ea typeface="HG丸ｺﾞｼｯｸM-PRO" panose="020F0600000000000000" pitchFamily="50" charset="-128"/>
              </a:rPr>
              <a:t>：</a:t>
            </a:r>
            <a:r>
              <a:rPr kumimoji="1" lang="en-US" altLang="ja-JP" sz="1300" b="1" i="0" u="none" strike="noStrike" kern="1200" cap="none" spc="0" normalizeH="0" baseline="0" noProof="0" dirty="0">
                <a:ln>
                  <a:noFill/>
                </a:ln>
                <a:solidFill>
                  <a:prstClr val="white"/>
                </a:solidFill>
                <a:effectLst/>
                <a:uLnTx/>
                <a:uFillTx/>
                <a:latin typeface="HG丸ｺﾞｼｯｸM-PRO" panose="020F0600000000000000" pitchFamily="50" charset="-128"/>
                <a:ea typeface="HG丸ｺﾞｼｯｸM-PRO" panose="020F0600000000000000" pitchFamily="50" charset="-128"/>
              </a:rPr>
              <a:t>0575-49-2661</a:t>
            </a:r>
            <a:r>
              <a:rPr kumimoji="1" lang="ja-JP" altLang="en-US" sz="1300" b="1" i="0" u="none" strike="noStrike" kern="1200" cap="none" spc="0" normalizeH="0" baseline="0" noProof="0" dirty="0">
                <a:ln>
                  <a:noFill/>
                </a:ln>
                <a:solidFill>
                  <a:prstClr val="white"/>
                </a:solidFill>
                <a:effectLst/>
                <a:uLnTx/>
                <a:uFillTx/>
                <a:latin typeface="HG丸ｺﾞｼｯｸM-PRO" panose="020F0600000000000000" pitchFamily="50" charset="-128"/>
                <a:ea typeface="HG丸ｺﾞｼｯｸM-PRO" panose="020F0600000000000000" pitchFamily="50" charset="-128"/>
              </a:rPr>
              <a:t>　</a:t>
            </a:r>
            <a:r>
              <a:rPr kumimoji="1" lang="en-US" altLang="ja-JP" sz="1300" b="1" i="0" u="none" strike="noStrike" kern="1200" cap="none" spc="0" normalizeH="0" baseline="0" noProof="0" dirty="0">
                <a:ln>
                  <a:noFill/>
                </a:ln>
                <a:solidFill>
                  <a:prstClr val="white"/>
                </a:solidFill>
                <a:effectLst/>
                <a:uLnTx/>
                <a:uFillTx/>
                <a:latin typeface="HG丸ｺﾞｼｯｸM-PRO" panose="020F0600000000000000" pitchFamily="50" charset="-128"/>
                <a:ea typeface="HG丸ｺﾞｼｯｸM-PRO" panose="020F0600000000000000" pitchFamily="50" charset="-128"/>
              </a:rPr>
              <a:t>FAX</a:t>
            </a:r>
            <a:r>
              <a:rPr kumimoji="1" lang="ja-JP" altLang="en-US" sz="1300" b="1" i="0" u="none" strike="noStrike" kern="1200" cap="none" spc="0" normalizeH="0" baseline="0" noProof="0" dirty="0">
                <a:ln>
                  <a:noFill/>
                </a:ln>
                <a:solidFill>
                  <a:prstClr val="white"/>
                </a:solidFill>
                <a:effectLst/>
                <a:uLnTx/>
                <a:uFillTx/>
                <a:latin typeface="HG丸ｺﾞｼｯｸM-PRO" panose="020F0600000000000000" pitchFamily="50" charset="-128"/>
                <a:ea typeface="HG丸ｺﾞｼｯｸM-PRO" panose="020F0600000000000000" pitchFamily="50" charset="-128"/>
              </a:rPr>
              <a:t>：</a:t>
            </a:r>
            <a:r>
              <a:rPr kumimoji="1" lang="en-US" altLang="ja-JP" sz="1300" b="1" i="0" u="none" strike="noStrike" kern="1200" cap="none" spc="0" normalizeH="0" baseline="0" noProof="0" dirty="0">
                <a:ln>
                  <a:noFill/>
                </a:ln>
                <a:solidFill>
                  <a:prstClr val="white"/>
                </a:solidFill>
                <a:effectLst/>
                <a:uLnTx/>
                <a:uFillTx/>
                <a:latin typeface="HG丸ｺﾞｼｯｸM-PRO" panose="020F0600000000000000" pitchFamily="50" charset="-128"/>
                <a:ea typeface="HG丸ｺﾞｼｯｸM-PRO" panose="020F0600000000000000" pitchFamily="50" charset="-128"/>
              </a:rPr>
              <a:t>0575-40-0022</a:t>
            </a:r>
          </a:p>
          <a:p>
            <a:r>
              <a:rPr lang="ja-JP" altLang="en-US" sz="1300" b="1" dirty="0">
                <a:solidFill>
                  <a:prstClr val="white"/>
                </a:solidFill>
                <a:latin typeface="HG丸ｺﾞｼｯｸM-PRO" panose="020F0600000000000000" pitchFamily="50" charset="-128"/>
                <a:ea typeface="HG丸ｺﾞｼｯｸM-PRO" panose="020F0600000000000000" pitchFamily="50" charset="-128"/>
              </a:rPr>
              <a:t>郡上市商工会　</a:t>
            </a:r>
            <a:r>
              <a:rPr lang="en-US" altLang="ja-JP" sz="1300" b="1" dirty="0">
                <a:solidFill>
                  <a:prstClr val="white"/>
                </a:solidFill>
                <a:latin typeface="HG丸ｺﾞｼｯｸM-PRO" panose="020F0600000000000000" pitchFamily="50" charset="-128"/>
                <a:ea typeface="HG丸ｺﾞｼｯｸM-PRO" panose="020F0600000000000000" pitchFamily="50" charset="-128"/>
              </a:rPr>
              <a:t>TEL</a:t>
            </a:r>
            <a:r>
              <a:rPr lang="ja-JP" altLang="en-US" sz="1300" b="1" dirty="0">
                <a:solidFill>
                  <a:prstClr val="white"/>
                </a:solidFill>
                <a:latin typeface="HG丸ｺﾞｼｯｸM-PRO" panose="020F0600000000000000" pitchFamily="50" charset="-128"/>
                <a:ea typeface="HG丸ｺﾞｼｯｸM-PRO" panose="020F0600000000000000" pitchFamily="50" charset="-128"/>
              </a:rPr>
              <a:t>：</a:t>
            </a:r>
            <a:r>
              <a:rPr lang="en-US" altLang="ja-JP" sz="1300" b="1" dirty="0">
                <a:solidFill>
                  <a:prstClr val="white"/>
                </a:solidFill>
                <a:latin typeface="HG丸ｺﾞｼｯｸM-PRO" panose="020F0600000000000000" pitchFamily="50" charset="-128"/>
                <a:ea typeface="HG丸ｺﾞｼｯｸM-PRO" panose="020F0600000000000000" pitchFamily="50" charset="-128"/>
              </a:rPr>
              <a:t>0575-66-2311</a:t>
            </a:r>
            <a:r>
              <a:rPr lang="ja-JP" altLang="en-US" sz="1300" b="1" dirty="0">
                <a:solidFill>
                  <a:prstClr val="white"/>
                </a:solidFill>
                <a:latin typeface="HG丸ｺﾞｼｯｸM-PRO" panose="020F0600000000000000" pitchFamily="50" charset="-128"/>
                <a:ea typeface="HG丸ｺﾞｼｯｸM-PRO" panose="020F0600000000000000" pitchFamily="50" charset="-128"/>
              </a:rPr>
              <a:t>　</a:t>
            </a:r>
            <a:r>
              <a:rPr lang="en-US" altLang="ja-JP" sz="1300" b="1" dirty="0">
                <a:solidFill>
                  <a:prstClr val="white"/>
                </a:solidFill>
                <a:latin typeface="HG丸ｺﾞｼｯｸM-PRO" panose="020F0600000000000000" pitchFamily="50" charset="-128"/>
                <a:ea typeface="HG丸ｺﾞｼｯｸM-PRO" panose="020F0600000000000000" pitchFamily="50" charset="-128"/>
              </a:rPr>
              <a:t>FAX</a:t>
            </a:r>
            <a:r>
              <a:rPr lang="ja-JP" altLang="en-US" sz="1300" b="1" dirty="0">
                <a:solidFill>
                  <a:prstClr val="white"/>
                </a:solidFill>
                <a:latin typeface="HG丸ｺﾞｼｯｸM-PRO" panose="020F0600000000000000" pitchFamily="50" charset="-128"/>
                <a:ea typeface="HG丸ｺﾞｼｯｸM-PRO" panose="020F0600000000000000" pitchFamily="50" charset="-128"/>
              </a:rPr>
              <a:t>：</a:t>
            </a:r>
            <a:r>
              <a:rPr lang="en-US" altLang="ja-JP" sz="1300" b="1" dirty="0">
                <a:solidFill>
                  <a:prstClr val="white"/>
                </a:solidFill>
                <a:latin typeface="HG丸ｺﾞｼｯｸM-PRO" panose="020F0600000000000000" pitchFamily="50" charset="-128"/>
                <a:ea typeface="HG丸ｺﾞｼｯｸM-PRO" panose="020F0600000000000000" pitchFamily="50" charset="-128"/>
              </a:rPr>
              <a:t>0575-66-2312</a:t>
            </a:r>
            <a:r>
              <a:rPr kumimoji="1" lang="ja-JP" altLang="en-US" sz="1300" b="0" i="0" u="none" strike="noStrike" kern="1200" cap="none" spc="0" normalizeH="0" baseline="0" noProof="0" dirty="0">
                <a:ln>
                  <a:noFill/>
                </a:ln>
                <a:solidFill>
                  <a:prstClr val="white"/>
                </a:solidFill>
                <a:effectLst/>
                <a:uLnTx/>
                <a:uFillTx/>
                <a:latin typeface="HG丸ｺﾞｼｯｸM-PRO" panose="020F0600000000000000" pitchFamily="50" charset="-128"/>
                <a:ea typeface="HG丸ｺﾞｼｯｸM-PRO" panose="020F0600000000000000" pitchFamily="50" charset="-128"/>
              </a:rPr>
              <a:t>　</a:t>
            </a:r>
            <a:endParaRPr kumimoji="1" lang="ja-JP" altLang="en-US" sz="1300" dirty="0">
              <a:latin typeface="HG丸ｺﾞｼｯｸM-PRO" panose="020F0600000000000000" pitchFamily="50" charset="-128"/>
              <a:ea typeface="HG丸ｺﾞｼｯｸM-PRO" panose="020F0600000000000000" pitchFamily="50" charset="-128"/>
            </a:endParaRPr>
          </a:p>
        </p:txBody>
      </p:sp>
      <p:cxnSp>
        <p:nvCxnSpPr>
          <p:cNvPr id="66" name="直線コネクタ 65">
            <a:extLst>
              <a:ext uri="{FF2B5EF4-FFF2-40B4-BE49-F238E27FC236}">
                <a16:creationId xmlns:a16="http://schemas.microsoft.com/office/drawing/2014/main" id="{A1CEEFEA-84EA-2AFE-1D04-6D88A3E47254}"/>
              </a:ext>
            </a:extLst>
          </p:cNvPr>
          <p:cNvCxnSpPr>
            <a:cxnSpLocks/>
          </p:cNvCxnSpPr>
          <p:nvPr/>
        </p:nvCxnSpPr>
        <p:spPr>
          <a:xfrm flipV="1">
            <a:off x="0" y="7066669"/>
            <a:ext cx="1844824" cy="4878"/>
          </a:xfrm>
          <a:prstGeom prst="line">
            <a:avLst/>
          </a:prstGeom>
          <a:ln w="22225">
            <a:solidFill>
              <a:schemeClr val="bg1">
                <a:lumMod val="65000"/>
              </a:schemeClr>
            </a:solidFill>
            <a:prstDash val="sysDash"/>
          </a:ln>
        </p:spPr>
        <p:style>
          <a:lnRef idx="1">
            <a:schemeClr val="accent1"/>
          </a:lnRef>
          <a:fillRef idx="0">
            <a:schemeClr val="accent1"/>
          </a:fillRef>
          <a:effectRef idx="0">
            <a:schemeClr val="accent1"/>
          </a:effectRef>
          <a:fontRef idx="minor">
            <a:schemeClr val="tx1"/>
          </a:fontRef>
        </p:style>
      </p:cxnSp>
      <p:graphicFrame>
        <p:nvGraphicFramePr>
          <p:cNvPr id="67" name="表 66">
            <a:extLst>
              <a:ext uri="{FF2B5EF4-FFF2-40B4-BE49-F238E27FC236}">
                <a16:creationId xmlns:a16="http://schemas.microsoft.com/office/drawing/2014/main" id="{9DB44CE3-8E0B-DE54-C4F5-5B00098FC35F}"/>
              </a:ext>
            </a:extLst>
          </p:cNvPr>
          <p:cNvGraphicFramePr>
            <a:graphicFrameLocks noGrp="1"/>
          </p:cNvGraphicFramePr>
          <p:nvPr>
            <p:extLst>
              <p:ext uri="{D42A27DB-BD31-4B8C-83A1-F6EECF244321}">
                <p14:modId xmlns:p14="http://schemas.microsoft.com/office/powerpoint/2010/main" val="574571743"/>
              </p:ext>
            </p:extLst>
          </p:nvPr>
        </p:nvGraphicFramePr>
        <p:xfrm>
          <a:off x="135730" y="7586244"/>
          <a:ext cx="6586539" cy="1130082"/>
        </p:xfrm>
        <a:graphic>
          <a:graphicData uri="http://schemas.openxmlformats.org/drawingml/2006/table">
            <a:tbl>
              <a:tblPr/>
              <a:tblGrid>
                <a:gridCol w="799067">
                  <a:extLst>
                    <a:ext uri="{9D8B030D-6E8A-4147-A177-3AD203B41FA5}">
                      <a16:colId xmlns:a16="http://schemas.microsoft.com/office/drawing/2014/main" val="20000"/>
                    </a:ext>
                  </a:extLst>
                </a:gridCol>
                <a:gridCol w="2088232">
                  <a:extLst>
                    <a:ext uri="{9D8B030D-6E8A-4147-A177-3AD203B41FA5}">
                      <a16:colId xmlns:a16="http://schemas.microsoft.com/office/drawing/2014/main" val="20001"/>
                    </a:ext>
                  </a:extLst>
                </a:gridCol>
                <a:gridCol w="346593">
                  <a:extLst>
                    <a:ext uri="{9D8B030D-6E8A-4147-A177-3AD203B41FA5}">
                      <a16:colId xmlns:a16="http://schemas.microsoft.com/office/drawing/2014/main" val="20002"/>
                    </a:ext>
                  </a:extLst>
                </a:gridCol>
                <a:gridCol w="373487">
                  <a:extLst>
                    <a:ext uri="{9D8B030D-6E8A-4147-A177-3AD203B41FA5}">
                      <a16:colId xmlns:a16="http://schemas.microsoft.com/office/drawing/2014/main" val="381866255"/>
                    </a:ext>
                  </a:extLst>
                </a:gridCol>
                <a:gridCol w="2979160">
                  <a:extLst>
                    <a:ext uri="{9D8B030D-6E8A-4147-A177-3AD203B41FA5}">
                      <a16:colId xmlns:a16="http://schemas.microsoft.com/office/drawing/2014/main" val="20003"/>
                    </a:ext>
                  </a:extLst>
                </a:gridCol>
              </a:tblGrid>
              <a:tr h="44542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1"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メイリオ" pitchFamily="50" charset="-128"/>
                        </a:rPr>
                        <a:t>事業所名</a:t>
                      </a:r>
                      <a:endParaRPr kumimoji="0"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メイリオ" pitchFamily="50" charset="-128"/>
                      </a:endParaRPr>
                    </a:p>
                  </a:txBody>
                  <a:tcPr marL="50423" marR="50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000" b="1"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メイリオ" pitchFamily="50" charset="-128"/>
                        </a:rPr>
                        <a:t> </a:t>
                      </a:r>
                      <a:endParaRPr kumimoji="0" lang="ja-JP" altLang="ja-JP"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メイリオ" pitchFamily="50" charset="-128"/>
                      </a:endParaRPr>
                    </a:p>
                  </a:txBody>
                  <a:tcPr marL="50423" marR="50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000" b="1"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メイリオ" pitchFamily="50" charset="-128"/>
                        </a:rPr>
                        <a:t>氏　名　</a:t>
                      </a:r>
                      <a:endParaRPr kumimoji="0"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メイリオ" pitchFamily="50" charset="-128"/>
                      </a:endParaRPr>
                    </a:p>
                  </a:txBody>
                  <a:tcPr marL="50423" marR="50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900" b="1"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メイリオ" pitchFamily="50" charset="-128"/>
                        </a:rPr>
                        <a:t> </a:t>
                      </a:r>
                      <a:endParaRPr kumimoji="0" lang="ja-JP" altLang="ja-JP" sz="9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メイリオ" pitchFamily="50" charset="-128"/>
                      </a:endParaRPr>
                    </a:p>
                  </a:txBody>
                  <a:tcPr marL="50423" marR="50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45989">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rPr>
                        <a:t>連 絡 先</a:t>
                      </a:r>
                      <a:endParaRPr kumimoji="0" lang="en-US" altLang="ja-JP" sz="10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endParaRPr>
                    </a:p>
                  </a:txBody>
                  <a:tcPr marL="50423" marR="50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ja-JP" sz="1000" b="1"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メイリオ" pitchFamily="50" charset="-128"/>
                        </a:rPr>
                        <a:t> TEL </a:t>
                      </a:r>
                    </a:p>
                  </a:txBody>
                  <a:tcPr marL="50423" marR="50423" marT="0" marB="0"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ja-JP" sz="1000" b="1" i="0" u="none" strike="noStrike" cap="none" normalizeH="0" baseline="0" dirty="0">
                        <a:ln>
                          <a:noFill/>
                        </a:ln>
                        <a:solidFill>
                          <a:schemeClr val="tx1"/>
                        </a:solidFill>
                        <a:effectLst/>
                        <a:latin typeface="メイリオ" pitchFamily="50" charset="-128"/>
                        <a:ea typeface="メイリオ" pitchFamily="50" charset="-128"/>
                        <a:cs typeface="メイリオ" pitchFamily="50" charset="-128"/>
                      </a:endParaRPr>
                    </a:p>
                  </a:txBody>
                  <a:tcPr marL="50423" marR="50423" marT="0" marB="0"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en-US" altLang="ja-JP" sz="1000" b="1"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rPr>
                        <a:t> FAX</a:t>
                      </a:r>
                      <a:endParaRPr kumimoji="0" lang="ja-JP" altLang="ja-JP" sz="10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cs typeface="メイリオ" pitchFamily="50" charset="-128"/>
                      </a:endParaRPr>
                    </a:p>
                  </a:txBody>
                  <a:tcPr marL="50423" marR="50423" marT="0" marB="0"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ja-JP" altLang="ja-JP" sz="900" b="0" i="0" u="none" strike="noStrike" cap="none" normalizeH="0" baseline="0" dirty="0">
                        <a:ln>
                          <a:noFill/>
                        </a:ln>
                        <a:solidFill>
                          <a:schemeClr val="tx1"/>
                        </a:solidFill>
                        <a:effectLst/>
                        <a:latin typeface="メイリオ" pitchFamily="50" charset="-128"/>
                        <a:ea typeface="メイリオ" pitchFamily="50" charset="-128"/>
                        <a:cs typeface="メイリオ" pitchFamily="50" charset="-128"/>
                      </a:endParaRPr>
                    </a:p>
                  </a:txBody>
                  <a:tcPr marL="50423" marR="50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38669">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altLang="ja-JP" sz="1000" b="1" i="0" u="none" strike="noStrike" cap="none" normalizeH="0" baseline="0" dirty="0">
                        <a:ln>
                          <a:noFill/>
                        </a:ln>
                        <a:solidFill>
                          <a:schemeClr val="tx1"/>
                        </a:solidFill>
                        <a:effectLst/>
                        <a:latin typeface="メイリオ" pitchFamily="50" charset="-128"/>
                        <a:ea typeface="メイリオ" pitchFamily="50" charset="-128"/>
                        <a:cs typeface="メイリオ" pitchFamily="50" charset="-128"/>
                      </a:endParaRPr>
                    </a:p>
                  </a:txBody>
                  <a:tcPr marL="50423" marR="50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60325" algn="l" defTabSz="914400" rtl="0" eaLnBrk="1" fontAlgn="base" latinLnBrk="0" hangingPunct="1">
                        <a:lnSpc>
                          <a:spcPct val="100000"/>
                        </a:lnSpc>
                        <a:spcBef>
                          <a:spcPct val="0"/>
                        </a:spcBef>
                        <a:spcAft>
                          <a:spcPct val="0"/>
                        </a:spcAft>
                        <a:buClrTx/>
                        <a:buSzTx/>
                        <a:buFontTx/>
                        <a:buNone/>
                        <a:tabLst/>
                        <a:defRPr/>
                      </a:pPr>
                      <a:r>
                        <a:rPr kumimoji="0" lang="en-US" altLang="ja-JP" sz="1000" b="1"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メイリオ" pitchFamily="50" charset="-128"/>
                        </a:rPr>
                        <a:t>E-mail</a:t>
                      </a:r>
                    </a:p>
                  </a:txBody>
                  <a:tcPr marL="50423" marR="50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pPr marL="0" marR="0" lvl="0" indent="60325" algn="l" defTabSz="914400" rtl="0" eaLnBrk="1" fontAlgn="base" latinLnBrk="0" hangingPunct="1">
                        <a:lnSpc>
                          <a:spcPct val="100000"/>
                        </a:lnSpc>
                        <a:spcBef>
                          <a:spcPct val="0"/>
                        </a:spcBef>
                        <a:spcAft>
                          <a:spcPct val="0"/>
                        </a:spcAft>
                        <a:buClrTx/>
                        <a:buSzTx/>
                        <a:buFontTx/>
                        <a:buNone/>
                        <a:tabLst/>
                        <a:defRPr/>
                      </a:pPr>
                      <a:endParaRPr kumimoji="0" lang="en-US" altLang="ja-JP" sz="1000" b="1" i="0" u="none" strike="noStrike" cap="none" normalizeH="0" baseline="0" dirty="0">
                        <a:ln>
                          <a:noFill/>
                        </a:ln>
                        <a:solidFill>
                          <a:schemeClr val="tx1"/>
                        </a:solidFill>
                        <a:effectLst/>
                        <a:latin typeface="メイリオ" pitchFamily="50" charset="-128"/>
                        <a:ea typeface="メイリオ" pitchFamily="50" charset="-128"/>
                        <a:cs typeface="メイリオ" pitchFamily="50" charset="-128"/>
                      </a:endParaRPr>
                    </a:p>
                  </a:txBody>
                  <a:tcPr marL="50423" marR="50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ja-JP" sz="800" b="1" i="0" u="none" strike="noStrike" cap="none" normalizeH="0" baseline="0" dirty="0">
                        <a:ln>
                          <a:noFill/>
                        </a:ln>
                        <a:solidFill>
                          <a:schemeClr val="tx1"/>
                        </a:solidFill>
                        <a:effectLst/>
                        <a:latin typeface="メイリオ" pitchFamily="50" charset="-128"/>
                        <a:ea typeface="メイリオ" pitchFamily="50" charset="-128"/>
                        <a:cs typeface="メイリオ" pitchFamily="50" charset="-128"/>
                      </a:endParaRPr>
                    </a:p>
                  </a:txBody>
                  <a:tcPr marL="50423" marR="5042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68" name="正方形/長方形 67">
            <a:extLst>
              <a:ext uri="{FF2B5EF4-FFF2-40B4-BE49-F238E27FC236}">
                <a16:creationId xmlns:a16="http://schemas.microsoft.com/office/drawing/2014/main" id="{CE23D895-3404-20E8-7307-A9B265175CE1}"/>
              </a:ext>
            </a:extLst>
          </p:cNvPr>
          <p:cNvSpPr/>
          <p:nvPr/>
        </p:nvSpPr>
        <p:spPr>
          <a:xfrm>
            <a:off x="155428" y="7170736"/>
            <a:ext cx="4529658" cy="276999"/>
          </a:xfrm>
          <a:prstGeom prst="rect">
            <a:avLst/>
          </a:prstGeom>
        </p:spPr>
        <p:txBody>
          <a:bodyPr wrap="square">
            <a:spAutoFit/>
          </a:bodyPr>
          <a:lstStyle/>
          <a:p>
            <a:pPr lvl="0" eaLnBrk="0" fontAlgn="base" hangingPunct="0">
              <a:spcBef>
                <a:spcPct val="0"/>
              </a:spcBef>
              <a:spcAft>
                <a:spcPct val="0"/>
              </a:spcAft>
            </a:pPr>
            <a:r>
              <a:rPr lang="en-US" altLang="ja-JP" sz="1200" dirty="0">
                <a:latin typeface="HG丸ｺﾞｼｯｸM-PRO" panose="020F0600000000000000" pitchFamily="50" charset="-128"/>
                <a:ea typeface="HG丸ｺﾞｼｯｸM-PRO" panose="020F0600000000000000" pitchFamily="50" charset="-128"/>
                <a:cs typeface="メイリオ" panose="020B0604030504040204" pitchFamily="50" charset="-128"/>
              </a:rPr>
              <a:t>※</a:t>
            </a:r>
            <a:r>
              <a:rPr lang="ja-JP" altLang="en-US" sz="1200" dirty="0">
                <a:latin typeface="HG丸ｺﾞｼｯｸM-PRO" panose="020F0600000000000000" pitchFamily="50" charset="-128"/>
                <a:ea typeface="HG丸ｺﾞｼｯｸM-PRO" panose="020F0600000000000000" pitchFamily="50" charset="-128"/>
                <a:cs typeface="メイリオ" panose="020B0604030504040204" pitchFamily="50" charset="-128"/>
              </a:rPr>
              <a:t>必要事項をご記入の上、所属商工会へお申し込みください。</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5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05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テキスト ボックス 11">
            <a:extLst>
              <a:ext uri="{FF2B5EF4-FFF2-40B4-BE49-F238E27FC236}">
                <a16:creationId xmlns:a16="http://schemas.microsoft.com/office/drawing/2014/main" id="{B26FCCB5-128A-B1F3-4D0C-E7134EDFC4EE}"/>
              </a:ext>
            </a:extLst>
          </p:cNvPr>
          <p:cNvSpPr txBox="1">
            <a:spLocks noChangeArrowheads="1"/>
          </p:cNvSpPr>
          <p:nvPr/>
        </p:nvSpPr>
        <p:spPr bwMode="auto">
          <a:xfrm>
            <a:off x="106783" y="8742419"/>
            <a:ext cx="6641632" cy="224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fontAlgn="base">
              <a:spcBef>
                <a:spcPct val="0"/>
              </a:spcBef>
              <a:spcAft>
                <a:spcPct val="0"/>
              </a:spcAft>
            </a:pPr>
            <a:r>
              <a:rPr kumimoji="1" lang="ja-JP" altLang="ja-JP" sz="900" b="1" i="0" u="none" strike="noStrike" cap="none" normalizeH="0" baseline="0" dirty="0">
                <a:ln>
                  <a:noFill/>
                </a:ln>
                <a:effectLst/>
                <a:latin typeface="メイリオ" panose="020B0604030504040204" pitchFamily="50" charset="-128"/>
                <a:ea typeface="メイリオ" panose="020B0604030504040204" pitchFamily="50" charset="-128"/>
                <a:cs typeface="メイリオ" panose="020B0604030504040204" pitchFamily="50" charset="-128"/>
              </a:rPr>
              <a:t>※ご記入いただいた個人情報は、本セミナーの運営以外の目的で使用することはありません</a:t>
            </a:r>
            <a:r>
              <a:rPr kumimoji="1" lang="ja-JP" altLang="en-US" sz="900" b="1" i="0" u="none" strike="noStrike" cap="none" normalizeH="0" baseline="0" dirty="0">
                <a:ln>
                  <a:noFill/>
                </a:ln>
                <a:effectLst/>
                <a:latin typeface="メイリオ" panose="020B0604030504040204" pitchFamily="50" charset="-128"/>
                <a:ea typeface="メイリオ" panose="020B0604030504040204" pitchFamily="50" charset="-128"/>
                <a:cs typeface="メイリオ" panose="020B0604030504040204" pitchFamily="50" charset="-128"/>
              </a:rPr>
              <a:t>。</a:t>
            </a:r>
            <a:endParaRPr kumimoji="1" lang="en-US" altLang="ja-JP" sz="900" b="1" i="0" u="none" strike="noStrike" cap="none" normalizeH="0" baseline="0" dirty="0">
              <a:ln>
                <a:noFill/>
              </a:ln>
              <a:effectLst/>
              <a:latin typeface="メイリオ" panose="020B0604030504040204" pitchFamily="50" charset="-128"/>
              <a:ea typeface="メイリオ" panose="020B0604030504040204" pitchFamily="50" charset="-128"/>
              <a:cs typeface="メイリオ" panose="020B0604030504040204"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400" b="0" i="0" u="none" strike="noStrike" cap="none" normalizeH="0" baseline="0" dirty="0">
              <a:ln>
                <a:noFill/>
              </a:ln>
              <a:solidFill>
                <a:schemeClr val="tx1"/>
              </a:solidFill>
              <a:effectLst/>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3" name="図 2">
            <a:extLst>
              <a:ext uri="{FF2B5EF4-FFF2-40B4-BE49-F238E27FC236}">
                <a16:creationId xmlns:a16="http://schemas.microsoft.com/office/drawing/2014/main" id="{87CDABC1-15AC-EDDA-41F2-510ADC262229}"/>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342191" y="3612638"/>
            <a:ext cx="1042917" cy="1007104"/>
          </a:xfrm>
          <a:prstGeom prst="rect">
            <a:avLst/>
          </a:prstGeom>
          <a:noFill/>
          <a:ln>
            <a:noFill/>
          </a:ln>
        </p:spPr>
      </p:pic>
    </p:spTree>
    <p:extLst>
      <p:ext uri="{BB962C8B-B14F-4D97-AF65-F5344CB8AC3E}">
        <p14:creationId xmlns:p14="http://schemas.microsoft.com/office/powerpoint/2010/main" val="34481873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4874</TotalTime>
  <Words>448</Words>
  <Application>Microsoft Office PowerPoint</Application>
  <PresentationFormat>A4 210 x 297 mm</PresentationFormat>
  <Paragraphs>47</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HGP創英角ｺﾞｼｯｸUB</vt:lpstr>
      <vt:lpstr>HG丸ｺﾞｼｯｸM-PRO</vt:lpstr>
      <vt:lpstr>ＭＳ 明朝</vt:lpstr>
      <vt:lpstr>メイリオ</vt:lpstr>
      <vt:lpstr>Arial</vt:lpstr>
      <vt:lpstr>Calibri</vt:lpstr>
      <vt:lpstr>Century</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所　孝廣</dc:creator>
  <cp:lastModifiedBy>岐阜県商工会連合会</cp:lastModifiedBy>
  <cp:revision>432</cp:revision>
  <cp:lastPrinted>2025-09-19T05:54:19Z</cp:lastPrinted>
  <dcterms:created xsi:type="dcterms:W3CDTF">2016-07-08T09:00:51Z</dcterms:created>
  <dcterms:modified xsi:type="dcterms:W3CDTF">2025-09-25T04:54:29Z</dcterms:modified>
</cp:coreProperties>
</file>