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9" r:id="rId3"/>
    <p:sldId id="258" r:id="rId4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B1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160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/>
          <a:lstStyle>
            <a:lvl1pPr algn="r">
              <a:defRPr sz="800"/>
            </a:lvl1pPr>
          </a:lstStyle>
          <a:p>
            <a:fld id="{CAC96944-7B77-4B31-8629-6C868F775423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70" tIns="31485" rIns="62970" bIns="3148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42" y="4777256"/>
            <a:ext cx="5438792" cy="3908964"/>
          </a:xfrm>
          <a:prstGeom prst="rect">
            <a:avLst/>
          </a:prstGeom>
        </p:spPr>
        <p:txBody>
          <a:bodyPr vert="horz" lIns="62970" tIns="31485" rIns="62970" bIns="3148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374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530" y="9429374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 anchor="b"/>
          <a:lstStyle>
            <a:lvl1pPr algn="r">
              <a:defRPr sz="800"/>
            </a:lvl1pPr>
          </a:lstStyle>
          <a:p>
            <a:fld id="{81100050-7931-472B-83FD-A9114EF6B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585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00050-7931-472B-83FD-A9114EF6B5B1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910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3045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70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078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250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90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343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186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9921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258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305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27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4FE86-F769-4C4F-A4B8-9FD2504C0EFE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36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izokukanb.com/jizokuka_r6h/shinsei.html#kobo" TargetMode="External"/><Relationship Id="rId2" Type="http://schemas.openxmlformats.org/officeDocument/2006/relationships/hyperlink" Target="https://r6.jizokukahojokin.info/sogyo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ortal.monodukuri-hojo.jp/index.html" TargetMode="External"/><Relationship Id="rId4" Type="http://schemas.openxmlformats.org/officeDocument/2006/relationships/hyperlink" Target="https://www.gifushoko.or.jp/gifu-jizokuka-r7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horyokuka.smrj.go.jp/ippan/" TargetMode="External"/><Relationship Id="rId2" Type="http://schemas.openxmlformats.org/officeDocument/2006/relationships/hyperlink" Target="https://shoryokuka.smrj.go.jp/catalog/product_catalog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it-shien.smrj.go.jp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pc-gifu.or.jp/topics/2025070104/index.asp" TargetMode="External"/><Relationship Id="rId3" Type="http://schemas.openxmlformats.org/officeDocument/2006/relationships/hyperlink" Target="https://shoukei-mahojokin.go.jp/r6h/" TargetMode="External"/><Relationship Id="rId7" Type="http://schemas.openxmlformats.org/officeDocument/2006/relationships/hyperlink" Target="https://www.gpc-gifu.or.jp/fund/chiiki/index.as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hinjigyou-shinshutsu.smrj.go.jp/" TargetMode="External"/><Relationship Id="rId5" Type="http://schemas.openxmlformats.org/officeDocument/2006/relationships/hyperlink" Target="https://syouenehojyokin.sii.or.jp/34business/" TargetMode="External"/><Relationship Id="rId4" Type="http://schemas.openxmlformats.org/officeDocument/2006/relationships/hyperlink" Target="https://www.mhlw.go.jp/stf/seisakunitsuite/bunya/koyou_roudou/roudoukijun/zigyonushi/shienjigyou/03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82CD6-DC88-C721-B3C1-A9331A50E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E6B3225-2FD7-2897-A837-F7053D79D8DB}"/>
              </a:ext>
            </a:extLst>
          </p:cNvPr>
          <p:cNvSpPr txBox="1"/>
          <p:nvPr/>
        </p:nvSpPr>
        <p:spPr>
          <a:xfrm>
            <a:off x="914400" y="311728"/>
            <a:ext cx="6608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主な補助金の申請期限等一覧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F0516A70-3C21-902E-E288-9DFC35211D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844175"/>
              </p:ext>
            </p:extLst>
          </p:nvPr>
        </p:nvGraphicFramePr>
        <p:xfrm>
          <a:off x="329045" y="893194"/>
          <a:ext cx="12143509" cy="7466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3555">
                  <a:extLst>
                    <a:ext uri="{9D8B030D-6E8A-4147-A177-3AD203B41FA5}">
                      <a16:colId xmlns:a16="http://schemas.microsoft.com/office/drawing/2014/main" val="3290578334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1372008635"/>
                    </a:ext>
                  </a:extLst>
                </a:gridCol>
                <a:gridCol w="2933700">
                  <a:extLst>
                    <a:ext uri="{9D8B030D-6E8A-4147-A177-3AD203B41FA5}">
                      <a16:colId xmlns:a16="http://schemas.microsoft.com/office/drawing/2014/main" val="858226697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3485213957"/>
                    </a:ext>
                  </a:extLst>
                </a:gridCol>
                <a:gridCol w="1753754">
                  <a:extLst>
                    <a:ext uri="{9D8B030D-6E8A-4147-A177-3AD203B41FA5}">
                      <a16:colId xmlns:a16="http://schemas.microsoft.com/office/drawing/2014/main" val="2490140876"/>
                    </a:ext>
                  </a:extLst>
                </a:gridCol>
              </a:tblGrid>
              <a:tr h="7673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補助金名（直近回数）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補助額</a:t>
                      </a:r>
                      <a:endParaRPr kumimoji="1" lang="en-US" altLang="ja-JP" sz="2000" b="1" dirty="0"/>
                    </a:p>
                    <a:p>
                      <a:pPr algn="ctr"/>
                      <a:r>
                        <a:rPr kumimoji="1" lang="ja-JP" altLang="en-US" sz="2000" b="1" dirty="0"/>
                        <a:t>（万円）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申請期限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/>
                        <a:t>次回公募予定</a:t>
                      </a:r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20556"/>
                  </a:ext>
                </a:extLst>
              </a:tr>
              <a:tr h="714175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ものづくり補助金（</a:t>
                      </a:r>
                      <a:r>
                        <a:rPr kumimoji="1" lang="en-US" altLang="ja-JP" sz="2400" b="1" dirty="0"/>
                        <a:t>22</a:t>
                      </a:r>
                      <a:r>
                        <a:rPr kumimoji="1" lang="ja-JP" altLang="en-US" sz="2400" b="1" dirty="0"/>
                        <a:t>次）</a:t>
                      </a:r>
                      <a:endParaRPr kumimoji="1" lang="en-US" altLang="ja-JP" sz="2400" b="1" dirty="0"/>
                    </a:p>
                    <a:p>
                      <a:r>
                        <a:rPr kumimoji="1" lang="en-US" altLang="ja-JP" sz="1800" b="1" dirty="0"/>
                        <a:t>A</a:t>
                      </a:r>
                      <a:r>
                        <a:rPr kumimoji="1" lang="ja-JP" altLang="en-US" sz="1800" b="1" dirty="0"/>
                        <a:t>）製品・サービス高付加価値化枠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r>
                        <a:rPr kumimoji="1" lang="ja-JP" altLang="en-US" sz="2400" b="1" dirty="0"/>
                        <a:t>～</a:t>
                      </a:r>
                      <a:r>
                        <a:rPr kumimoji="1" lang="en-US" altLang="ja-JP" sz="2400" b="1" dirty="0"/>
                        <a:t>2/3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小規模事業者</a:t>
                      </a:r>
                      <a:r>
                        <a:rPr kumimoji="1" lang="en-US" altLang="ja-JP" sz="1800" b="1" dirty="0"/>
                        <a:t>2/3</a:t>
                      </a:r>
                      <a:endParaRPr kumimoji="1" lang="ja-JP" altLang="en-US" sz="18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100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2,500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※5</a:t>
                      </a:r>
                      <a:r>
                        <a:rPr kumimoji="1" lang="ja-JP" altLang="en-US" sz="1800" b="1" dirty="0"/>
                        <a:t>人以下：最大</a:t>
                      </a:r>
                      <a:r>
                        <a:rPr kumimoji="1" lang="en-US" altLang="ja-JP" sz="1800" b="1" dirty="0"/>
                        <a:t>750</a:t>
                      </a:r>
                      <a:r>
                        <a:rPr kumimoji="1" lang="ja-JP" altLang="en-US" sz="1800" b="1" dirty="0"/>
                        <a:t>万円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10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24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  <a:p>
                      <a:r>
                        <a:rPr kumimoji="1" lang="ja-JP" altLang="en-US" sz="1800" b="1" dirty="0"/>
                        <a:t>～令和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1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30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/>
                        <a:t>23</a:t>
                      </a:r>
                      <a:r>
                        <a:rPr kumimoji="1" lang="ja-JP" altLang="en-US" sz="1800" b="1" dirty="0"/>
                        <a:t>次：</a:t>
                      </a:r>
                      <a:endParaRPr kumimoji="1" lang="en-US" altLang="ja-JP" sz="1800" b="1" dirty="0"/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公募未定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555839"/>
                  </a:ext>
                </a:extLst>
              </a:tr>
              <a:tr h="1130776">
                <a:tc>
                  <a:txBody>
                    <a:bodyPr/>
                    <a:lstStyle/>
                    <a:p>
                      <a:r>
                        <a:rPr kumimoji="1" lang="en-US" altLang="ja-JP" sz="2000" b="1" dirty="0"/>
                        <a:t>B</a:t>
                      </a:r>
                      <a:r>
                        <a:rPr kumimoji="1" lang="ja-JP" altLang="en-US" sz="2000" b="1" dirty="0"/>
                        <a:t>）グローバル枠</a:t>
                      </a:r>
                      <a:endParaRPr kumimoji="1" lang="en-US" altLang="ja-JP" sz="20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100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3,000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規模別上限無し</a:t>
                      </a:r>
                      <a:endParaRPr kumimoji="1" lang="en-US" altLang="ja-JP" sz="1800" b="1" dirty="0"/>
                    </a:p>
                    <a:p>
                      <a:pPr algn="ctr"/>
                      <a:r>
                        <a:rPr kumimoji="1" lang="ja-JP" altLang="en-US" sz="1600" b="1" dirty="0"/>
                        <a:t>▶大幅賃上により上限引上</a:t>
                      </a:r>
                      <a:endParaRPr kumimoji="1" lang="en-US" altLang="ja-JP" sz="1600" b="1" dirty="0"/>
                    </a:p>
                    <a:p>
                      <a:pPr algn="ctr"/>
                      <a:r>
                        <a:rPr kumimoji="1" lang="en-US" altLang="ja-JP" sz="1600" b="1" dirty="0"/>
                        <a:t>5</a:t>
                      </a:r>
                      <a:r>
                        <a:rPr kumimoji="1" lang="ja-JP" altLang="en-US" sz="1600" b="1" dirty="0"/>
                        <a:t>人以下：＋</a:t>
                      </a:r>
                      <a:r>
                        <a:rPr kumimoji="1" lang="en-US" altLang="ja-JP" sz="1600" b="1" dirty="0"/>
                        <a:t>100</a:t>
                      </a:r>
                      <a:r>
                        <a:rPr kumimoji="1" lang="ja-JP" altLang="en-US" sz="1600" b="1" dirty="0"/>
                        <a:t>万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026832"/>
                  </a:ext>
                </a:extLst>
              </a:tr>
              <a:tr h="862961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持続化補助金</a:t>
                      </a:r>
                      <a:r>
                        <a:rPr kumimoji="1" lang="ja-JP" altLang="en-US" sz="1800" b="1" dirty="0"/>
                        <a:t>（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年補正</a:t>
                      </a:r>
                      <a:r>
                        <a:rPr kumimoji="1" lang="en-US" altLang="ja-JP" sz="1800" b="1" dirty="0"/>
                        <a:t>19</a:t>
                      </a:r>
                      <a:r>
                        <a:rPr kumimoji="1" lang="ja-JP" altLang="en-US" sz="1800" b="1" dirty="0"/>
                        <a:t>回）</a:t>
                      </a:r>
                      <a:endParaRPr kumimoji="1" lang="en-US" altLang="ja-JP" sz="1800" b="1" dirty="0"/>
                    </a:p>
                    <a:p>
                      <a:r>
                        <a:rPr kumimoji="1" lang="ja-JP" altLang="en-US" sz="2000" b="1" dirty="0"/>
                        <a:t>（一般型　通常枠）</a:t>
                      </a:r>
                      <a:endParaRPr kumimoji="1" lang="ja-JP" altLang="en-US" sz="2400" b="1" u="sng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</a:p>
                    <a:p>
                      <a:pPr algn="ctr"/>
                      <a:r>
                        <a:rPr kumimoji="1" lang="en-US" altLang="ja-JP" sz="1600" b="1" dirty="0"/>
                        <a:t>3/4</a:t>
                      </a:r>
                      <a:r>
                        <a:rPr kumimoji="1" lang="ja-JP" altLang="en-US" sz="1600" b="1" dirty="0"/>
                        <a:t>（賃上げ＋赤字）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50</a:t>
                      </a:r>
                    </a:p>
                    <a:p>
                      <a:pPr algn="l"/>
                      <a:r>
                        <a:rPr kumimoji="1" lang="ja-JP" altLang="en-US" sz="1600" b="1" dirty="0"/>
                        <a:t>▶インボイス特例</a:t>
                      </a:r>
                      <a:r>
                        <a:rPr kumimoji="1" lang="en-US" altLang="ja-JP" sz="1600" b="1" dirty="0"/>
                        <a:t>:</a:t>
                      </a:r>
                      <a:r>
                        <a:rPr kumimoji="1" lang="ja-JP" altLang="en-US" sz="1600" b="1" dirty="0"/>
                        <a:t>＋</a:t>
                      </a:r>
                      <a:r>
                        <a:rPr kumimoji="1" lang="en-US" altLang="ja-JP" sz="1600" b="1" dirty="0"/>
                        <a:t>50</a:t>
                      </a:r>
                      <a:r>
                        <a:rPr kumimoji="1" lang="ja-JP" altLang="en-US" sz="1600" b="1" dirty="0"/>
                        <a:t>万</a:t>
                      </a:r>
                      <a:endParaRPr kumimoji="1" lang="en-US" altLang="ja-JP" sz="1600" b="1" dirty="0"/>
                    </a:p>
                    <a:p>
                      <a:pPr algn="l"/>
                      <a:r>
                        <a:rPr kumimoji="1" lang="ja-JP" altLang="en-US" sz="1600" b="1" dirty="0"/>
                        <a:t>▶賃金引上げ特例：＋</a:t>
                      </a:r>
                      <a:r>
                        <a:rPr kumimoji="1" lang="en-US" altLang="ja-JP" sz="1600" b="1" dirty="0"/>
                        <a:t>150</a:t>
                      </a:r>
                      <a:r>
                        <a:rPr kumimoji="1" lang="ja-JP" altLang="en-US" sz="1600" b="1" dirty="0"/>
                        <a:t>万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日～</a:t>
                      </a:r>
                      <a:endParaRPr kumimoji="1" lang="en-US" altLang="ja-JP" sz="1800" b="1" dirty="0"/>
                    </a:p>
                    <a:p>
                      <a:r>
                        <a:rPr kumimoji="1" lang="en-US" altLang="ja-JP" sz="1800" b="1" dirty="0"/>
                        <a:t>4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30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未定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645134"/>
                  </a:ext>
                </a:extLst>
              </a:tr>
              <a:tr h="1407730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持続化補助金</a:t>
                      </a:r>
                      <a:r>
                        <a:rPr kumimoji="1" lang="ja-JP" altLang="en-US" sz="1800" b="1" dirty="0"/>
                        <a:t>（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年補正</a:t>
                      </a:r>
                      <a:r>
                        <a:rPr kumimoji="1" lang="en-US" altLang="ja-JP" sz="1800" b="1" dirty="0"/>
                        <a:t>2</a:t>
                      </a:r>
                      <a:r>
                        <a:rPr kumimoji="1" lang="ja-JP" altLang="en-US" sz="1800" b="1" dirty="0"/>
                        <a:t>回）</a:t>
                      </a:r>
                      <a:endParaRPr kumimoji="1" lang="en-US" altLang="ja-JP" sz="1800" b="1" dirty="0"/>
                    </a:p>
                    <a:p>
                      <a:r>
                        <a:rPr kumimoji="1" lang="ja-JP" altLang="en-US" sz="2000" b="1" dirty="0"/>
                        <a:t>（創業型）</a:t>
                      </a:r>
                      <a:r>
                        <a:rPr kumimoji="1" lang="ja-JP" altLang="en-US" sz="1400" b="1" dirty="0">
                          <a:hlinkClick r:id="rId2"/>
                        </a:rPr>
                        <a:t>　　</a:t>
                      </a:r>
                      <a:endParaRPr kumimoji="1" lang="en-US" altLang="ja-JP" sz="2000" b="1" dirty="0"/>
                    </a:p>
                    <a:p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創業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年以内・特定創業支援事業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200</a:t>
                      </a:r>
                    </a:p>
                    <a:p>
                      <a:pPr algn="l"/>
                      <a:r>
                        <a:rPr kumimoji="1" lang="ja-JP" altLang="en-US" sz="1600" b="1" dirty="0"/>
                        <a:t>▶インボイス特例</a:t>
                      </a:r>
                      <a:r>
                        <a:rPr kumimoji="1" lang="en-US" altLang="ja-JP" sz="1600" b="1" dirty="0"/>
                        <a:t>:</a:t>
                      </a:r>
                      <a:r>
                        <a:rPr kumimoji="1" lang="ja-JP" altLang="en-US" sz="1600" b="1" dirty="0"/>
                        <a:t>＋</a:t>
                      </a:r>
                      <a:r>
                        <a:rPr kumimoji="1" lang="en-US" altLang="ja-JP" sz="1600" b="1" dirty="0"/>
                        <a:t>50</a:t>
                      </a:r>
                      <a:r>
                        <a:rPr kumimoji="1" lang="ja-JP" altLang="en-US" sz="1600" b="1" dirty="0"/>
                        <a:t>万</a:t>
                      </a:r>
                      <a:endParaRPr kumimoji="1" lang="en-US" altLang="ja-JP" sz="16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日～</a:t>
                      </a:r>
                      <a:endParaRPr kumimoji="1" lang="en-US" altLang="ja-JP" sz="1800" b="1" dirty="0"/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/>
                        <a:t>4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30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未定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088136"/>
                  </a:ext>
                </a:extLst>
              </a:tr>
              <a:tr h="80344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小規模事業者パワーアップ応援補助金</a:t>
                      </a:r>
                      <a:r>
                        <a:rPr kumimoji="1" lang="en-US" altLang="ja-JP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ja-JP" altLang="en-US" sz="1800" b="1" dirty="0"/>
                        <a:t>県版持続化</a:t>
                      </a:r>
                      <a:r>
                        <a:rPr kumimoji="1" lang="en-US" altLang="ja-JP" sz="1800" b="1" dirty="0"/>
                        <a:t>)</a:t>
                      </a:r>
                      <a:endParaRPr kumimoji="1" lang="en-US" altLang="ja-JP" sz="2400" b="1" dirty="0"/>
                    </a:p>
                    <a:p>
                      <a:r>
                        <a:rPr kumimoji="1" lang="ja-JP" altLang="en-US" sz="2400" b="1" dirty="0"/>
                        <a:t>（一般枠）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100</a:t>
                      </a:r>
                      <a:endParaRPr kumimoji="1" lang="ja-JP" altLang="en-US" sz="20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/>
                        <a:t>令和</a:t>
                      </a:r>
                      <a:r>
                        <a:rPr kumimoji="1" lang="en-US" altLang="ja-JP" sz="1600" b="1" dirty="0"/>
                        <a:t>7</a:t>
                      </a:r>
                      <a:r>
                        <a:rPr kumimoji="1" lang="ja-JP" altLang="en-US" sz="1600" b="1" dirty="0"/>
                        <a:t>年</a:t>
                      </a:r>
                      <a:r>
                        <a:rPr kumimoji="1" lang="en-US" altLang="ja-JP" sz="1600" b="1" dirty="0"/>
                        <a:t>5</a:t>
                      </a:r>
                      <a:r>
                        <a:rPr kumimoji="1" lang="ja-JP" altLang="en-US" sz="1600" b="1" dirty="0"/>
                        <a:t>月</a:t>
                      </a:r>
                      <a:r>
                        <a:rPr kumimoji="1" lang="en-US" altLang="ja-JP" sz="1600" b="1" dirty="0"/>
                        <a:t>7</a:t>
                      </a:r>
                      <a:r>
                        <a:rPr kumimoji="1" lang="ja-JP" altLang="en-US" sz="1600" b="1" dirty="0"/>
                        <a:t>日～</a:t>
                      </a:r>
                      <a:endParaRPr kumimoji="1" lang="en-US" altLang="ja-JP" sz="1600" b="1" dirty="0"/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/>
                        <a:t>6</a:t>
                      </a:r>
                      <a:r>
                        <a:rPr kumimoji="1" lang="ja-JP" altLang="en-US" sz="1600" b="1" dirty="0"/>
                        <a:t>月</a:t>
                      </a:r>
                      <a:r>
                        <a:rPr kumimoji="1" lang="en-US" altLang="ja-JP" sz="1600" b="1" dirty="0"/>
                        <a:t>6</a:t>
                      </a:r>
                      <a:r>
                        <a:rPr kumimoji="1" lang="ja-JP" altLang="en-US" sz="1600" b="1" dirty="0"/>
                        <a:t>日</a:t>
                      </a:r>
                      <a:endParaRPr kumimoji="1" lang="en-US" altLang="ja-JP" sz="16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次年度</a:t>
                      </a:r>
                      <a:endParaRPr kumimoji="1" lang="en-US" altLang="ja-JP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484937"/>
                  </a:ext>
                </a:extLst>
              </a:tr>
              <a:tr h="1160534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小規模事業者パワーアップ応援補助金</a:t>
                      </a:r>
                      <a:r>
                        <a:rPr kumimoji="1" lang="en-US" altLang="ja-JP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ja-JP" altLang="en-US" sz="1800" b="1" dirty="0"/>
                        <a:t>県版持続化</a:t>
                      </a:r>
                      <a:r>
                        <a:rPr kumimoji="1" lang="en-US" altLang="ja-JP" sz="1800" b="1" dirty="0"/>
                        <a:t>)</a:t>
                      </a:r>
                    </a:p>
                    <a:p>
                      <a:r>
                        <a:rPr kumimoji="1" lang="ja-JP" altLang="en-US" sz="2400" b="1" dirty="0"/>
                        <a:t>（働いてもらい方改革枠）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250</a:t>
                      </a:r>
                      <a:endParaRPr kumimoji="1" lang="ja-JP" altLang="en-US" sz="252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252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うち「新たな働く環境づくり」に要する経費 </a:t>
                      </a:r>
                      <a: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万円</a:t>
                      </a:r>
                      <a:b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（補助率</a:t>
                      </a:r>
                      <a: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10/10)</a:t>
                      </a: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en-US" altLang="ja-JP" sz="18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280160" rtl="0" eaLnBrk="1" latinLnBrk="0" hangingPunct="1"/>
                      <a:endParaRPr kumimoji="1" lang="ja-JP" alt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171760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58D94E8-AD31-A52F-A50D-0A4465F47E4F}"/>
              </a:ext>
            </a:extLst>
          </p:cNvPr>
          <p:cNvSpPr txBox="1"/>
          <p:nvPr/>
        </p:nvSpPr>
        <p:spPr>
          <a:xfrm>
            <a:off x="10188604" y="441010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８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.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.2</a:t>
            </a:r>
          </a:p>
        </p:txBody>
      </p:sp>
      <p:sp>
        <p:nvSpPr>
          <p:cNvPr id="3" name="四角形: 角を丸くする 2">
            <a:hlinkClick r:id="rId3"/>
            <a:extLst>
              <a:ext uri="{FF2B5EF4-FFF2-40B4-BE49-F238E27FC236}">
                <a16:creationId xmlns:a16="http://schemas.microsoft.com/office/drawing/2014/main" id="{347A3075-4FFC-5C24-001F-1C3FE929AFC3}"/>
              </a:ext>
            </a:extLst>
          </p:cNvPr>
          <p:cNvSpPr/>
          <p:nvPr/>
        </p:nvSpPr>
        <p:spPr>
          <a:xfrm>
            <a:off x="3437659" y="4053397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7" name="四角形: 角を丸くする 6">
            <a:hlinkClick r:id="rId2"/>
            <a:extLst>
              <a:ext uri="{FF2B5EF4-FFF2-40B4-BE49-F238E27FC236}">
                <a16:creationId xmlns:a16="http://schemas.microsoft.com/office/drawing/2014/main" id="{DF5369ED-FC16-4D79-1BB0-DB1C71E29C56}"/>
              </a:ext>
            </a:extLst>
          </p:cNvPr>
          <p:cNvSpPr/>
          <p:nvPr/>
        </p:nvSpPr>
        <p:spPr>
          <a:xfrm>
            <a:off x="3448050" y="5453888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8" name="四角形: 角を丸くする 7">
            <a:hlinkClick r:id="rId4"/>
            <a:extLst>
              <a:ext uri="{FF2B5EF4-FFF2-40B4-BE49-F238E27FC236}">
                <a16:creationId xmlns:a16="http://schemas.microsoft.com/office/drawing/2014/main" id="{22B8479F-3408-4E1D-BCA6-E0F9EB029378}"/>
              </a:ext>
            </a:extLst>
          </p:cNvPr>
          <p:cNvSpPr/>
          <p:nvPr/>
        </p:nvSpPr>
        <p:spPr>
          <a:xfrm>
            <a:off x="3431309" y="6622288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10" name="四角形: 角を丸くする 9">
            <a:hlinkClick r:id="rId5"/>
            <a:extLst>
              <a:ext uri="{FF2B5EF4-FFF2-40B4-BE49-F238E27FC236}">
                <a16:creationId xmlns:a16="http://schemas.microsoft.com/office/drawing/2014/main" id="{ACB2BD0F-32C3-8899-4317-BD822C3516E0}"/>
              </a:ext>
            </a:extLst>
          </p:cNvPr>
          <p:cNvSpPr/>
          <p:nvPr/>
        </p:nvSpPr>
        <p:spPr>
          <a:xfrm>
            <a:off x="3431309" y="2529397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58BBD4F-3AA3-B9B7-6ED5-E199614543E8}"/>
              </a:ext>
            </a:extLst>
          </p:cNvPr>
          <p:cNvSpPr/>
          <p:nvPr/>
        </p:nvSpPr>
        <p:spPr>
          <a:xfrm>
            <a:off x="8968510" y="6016316"/>
            <a:ext cx="1303976" cy="605972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3FA6B09C-906E-A682-A774-9E9022574AE8}"/>
              </a:ext>
            </a:extLst>
          </p:cNvPr>
          <p:cNvSpPr/>
          <p:nvPr/>
        </p:nvSpPr>
        <p:spPr>
          <a:xfrm>
            <a:off x="11484004" y="212323"/>
            <a:ext cx="806392" cy="5672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１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380AAD62-DDBE-E768-C651-4E7EFC88EF87}"/>
              </a:ext>
            </a:extLst>
          </p:cNvPr>
          <p:cNvSpPr/>
          <p:nvPr/>
        </p:nvSpPr>
        <p:spPr>
          <a:xfrm>
            <a:off x="9577005" y="3026049"/>
            <a:ext cx="915294" cy="412180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  <p:sp>
        <p:nvSpPr>
          <p:cNvPr id="14" name="矢印: 左 13">
            <a:extLst>
              <a:ext uri="{FF2B5EF4-FFF2-40B4-BE49-F238E27FC236}">
                <a16:creationId xmlns:a16="http://schemas.microsoft.com/office/drawing/2014/main" id="{ECED1AC4-629B-3A5B-9D29-A44F50319D9F}"/>
              </a:ext>
            </a:extLst>
          </p:cNvPr>
          <p:cNvSpPr/>
          <p:nvPr/>
        </p:nvSpPr>
        <p:spPr>
          <a:xfrm>
            <a:off x="13382904" y="4660333"/>
            <a:ext cx="1201003" cy="793555"/>
          </a:xfrm>
          <a:prstGeom prst="leftArrow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更新</a:t>
            </a:r>
          </a:p>
        </p:txBody>
      </p:sp>
      <p:sp>
        <p:nvSpPr>
          <p:cNvPr id="15" name="矢印: 左 14">
            <a:extLst>
              <a:ext uri="{FF2B5EF4-FFF2-40B4-BE49-F238E27FC236}">
                <a16:creationId xmlns:a16="http://schemas.microsoft.com/office/drawing/2014/main" id="{988DAA5A-90FF-F577-B1C3-8865B1BBE721}"/>
              </a:ext>
            </a:extLst>
          </p:cNvPr>
          <p:cNvSpPr/>
          <p:nvPr/>
        </p:nvSpPr>
        <p:spPr>
          <a:xfrm>
            <a:off x="13382905" y="3656619"/>
            <a:ext cx="1201003" cy="793555"/>
          </a:xfrm>
          <a:prstGeom prst="leftArrow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更新</a:t>
            </a:r>
          </a:p>
        </p:txBody>
      </p:sp>
    </p:spTree>
    <p:extLst>
      <p:ext uri="{BB962C8B-B14F-4D97-AF65-F5344CB8AC3E}">
        <p14:creationId xmlns:p14="http://schemas.microsoft.com/office/powerpoint/2010/main" val="3785240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A3868-FE2F-FA8A-1C6A-4975EE8EE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834CFA3-52E1-D2A7-2F90-6F39ECBE6B00}"/>
              </a:ext>
            </a:extLst>
          </p:cNvPr>
          <p:cNvSpPr txBox="1"/>
          <p:nvPr/>
        </p:nvSpPr>
        <p:spPr>
          <a:xfrm>
            <a:off x="914400" y="311728"/>
            <a:ext cx="6608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主な補助金の申請期限等一覧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93DC7C20-AB6A-5119-23D5-F14F3D6386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037647"/>
              </p:ext>
            </p:extLst>
          </p:nvPr>
        </p:nvGraphicFramePr>
        <p:xfrm>
          <a:off x="381000" y="893194"/>
          <a:ext cx="12091554" cy="8519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6900">
                  <a:extLst>
                    <a:ext uri="{9D8B030D-6E8A-4147-A177-3AD203B41FA5}">
                      <a16:colId xmlns:a16="http://schemas.microsoft.com/office/drawing/2014/main" val="3290578334"/>
                    </a:ext>
                  </a:extLst>
                </a:gridCol>
                <a:gridCol w="1418595">
                  <a:extLst>
                    <a:ext uri="{9D8B030D-6E8A-4147-A177-3AD203B41FA5}">
                      <a16:colId xmlns:a16="http://schemas.microsoft.com/office/drawing/2014/main" val="1372008635"/>
                    </a:ext>
                  </a:extLst>
                </a:gridCol>
                <a:gridCol w="3025742">
                  <a:extLst>
                    <a:ext uri="{9D8B030D-6E8A-4147-A177-3AD203B41FA5}">
                      <a16:colId xmlns:a16="http://schemas.microsoft.com/office/drawing/2014/main" val="858226697"/>
                    </a:ext>
                  </a:extLst>
                </a:gridCol>
                <a:gridCol w="1820467">
                  <a:extLst>
                    <a:ext uri="{9D8B030D-6E8A-4147-A177-3AD203B41FA5}">
                      <a16:colId xmlns:a16="http://schemas.microsoft.com/office/drawing/2014/main" val="3485213957"/>
                    </a:ext>
                  </a:extLst>
                </a:gridCol>
                <a:gridCol w="1419850">
                  <a:extLst>
                    <a:ext uri="{9D8B030D-6E8A-4147-A177-3AD203B41FA5}">
                      <a16:colId xmlns:a16="http://schemas.microsoft.com/office/drawing/2014/main" val="2490140876"/>
                    </a:ext>
                  </a:extLst>
                </a:gridCol>
              </a:tblGrid>
              <a:tr h="7860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補助金名（直近回数）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補助額</a:t>
                      </a:r>
                      <a:endParaRPr kumimoji="1" lang="en-US" altLang="ja-JP" sz="2000" b="1" dirty="0"/>
                    </a:p>
                    <a:p>
                      <a:pPr algn="ctr"/>
                      <a:r>
                        <a:rPr kumimoji="1" lang="ja-JP" altLang="en-US" sz="2000" b="1" dirty="0"/>
                        <a:t>（万円）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申請期限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次回公募予定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20556"/>
                  </a:ext>
                </a:extLst>
              </a:tr>
              <a:tr h="1010214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中小企業省力化投資補助金</a:t>
                      </a:r>
                      <a:endParaRPr kumimoji="1" lang="en-US" altLang="ja-JP" sz="2400" b="1" dirty="0"/>
                    </a:p>
                    <a:p>
                      <a:r>
                        <a:rPr kumimoji="1" lang="ja-JP" altLang="en-US" sz="2400" b="1" dirty="0"/>
                        <a:t>（カタログ型）</a:t>
                      </a:r>
                      <a:r>
                        <a:rPr kumimoji="1" lang="ja-JP" altLang="en-US" sz="1800" b="1" dirty="0"/>
                        <a:t>（</a:t>
                      </a:r>
                      <a:r>
                        <a:rPr kumimoji="1" lang="en-US" altLang="ja-JP" sz="1800" b="1" dirty="0"/>
                        <a:t>5</a:t>
                      </a:r>
                      <a:r>
                        <a:rPr kumimoji="1" lang="ja-JP" altLang="en-US" sz="1800" b="1" dirty="0"/>
                        <a:t>年補正）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200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1,000</a:t>
                      </a:r>
                      <a:endParaRPr kumimoji="1" lang="ja-JP" altLang="en-US" sz="20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800" b="1" dirty="0"/>
                        <a:t>R6.8.9</a:t>
                      </a:r>
                      <a:r>
                        <a:rPr kumimoji="1" lang="ja-JP" altLang="en-US" sz="1800" b="1" dirty="0"/>
                        <a:t>より随時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600" b="1" dirty="0"/>
                        <a:t>・令和</a:t>
                      </a:r>
                      <a:r>
                        <a:rPr kumimoji="1" lang="en-US" altLang="ja-JP" sz="1600" b="1" dirty="0"/>
                        <a:t>8</a:t>
                      </a:r>
                      <a:r>
                        <a:rPr kumimoji="1" lang="ja-JP" altLang="en-US" sz="1600" b="1" dirty="0"/>
                        <a:t>年</a:t>
                      </a:r>
                      <a:r>
                        <a:rPr kumimoji="1" lang="en-US" altLang="ja-JP" sz="1600" b="1" dirty="0"/>
                        <a:t>9</a:t>
                      </a:r>
                      <a:r>
                        <a:rPr kumimoji="1" lang="ja-JP" altLang="en-US" sz="1600" b="1" dirty="0"/>
                        <a:t>月末頃までの間に複数回の公募予定</a:t>
                      </a:r>
                      <a:endParaRPr kumimoji="1" lang="en-US" altLang="ja-JP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997969"/>
                  </a:ext>
                </a:extLst>
              </a:tr>
              <a:tr h="896280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中小企業省力化投資補助金</a:t>
                      </a:r>
                      <a:endParaRPr kumimoji="1" lang="en-US" altLang="ja-JP" sz="2400" b="1" dirty="0"/>
                    </a:p>
                    <a:p>
                      <a:r>
                        <a:rPr kumimoji="1" lang="ja-JP" altLang="en-US" sz="2400" b="1" dirty="0"/>
                        <a:t>（一般型）　</a:t>
                      </a:r>
                      <a:r>
                        <a:rPr kumimoji="1" lang="ja-JP" altLang="en-US" sz="1800" b="1" dirty="0"/>
                        <a:t>（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年補正</a:t>
                      </a:r>
                      <a:r>
                        <a:rPr kumimoji="1" lang="en-US" altLang="ja-JP" sz="1800" b="1" dirty="0"/>
                        <a:t>5</a:t>
                      </a:r>
                      <a:r>
                        <a:rPr kumimoji="1" lang="ja-JP" altLang="en-US" sz="1800" b="1" dirty="0"/>
                        <a:t>回）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小規模</a:t>
                      </a:r>
                      <a:endParaRPr kumimoji="1" lang="en-US" altLang="ja-JP" sz="2400" b="1" dirty="0"/>
                    </a:p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5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人以下 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750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万</a:t>
                      </a:r>
                      <a:endParaRPr kumimoji="1" lang="en-US" altLang="zh-TW" sz="2000" b="1" kern="1200" dirty="0">
                        <a:solidFill>
                          <a:schemeClr val="dk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  <a:p>
                      <a:pPr marL="0" algn="ctr" defTabSz="1280160" rtl="0" eaLnBrk="1" latinLnBrk="0" hangingPunct="1"/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（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1,000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万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）</a:t>
                      </a:r>
                      <a:endParaRPr kumimoji="1" lang="en-US" altLang="ja-JP" sz="2000" b="1" kern="1200" dirty="0">
                        <a:solidFill>
                          <a:schemeClr val="dk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  <a:p>
                      <a:pPr marL="0" algn="ctr" defTabSz="1280160" rtl="0" eaLnBrk="1" latinLnBrk="0" hangingPunct="1"/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6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～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20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人 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1,500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万円（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2,000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万円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kumimoji="1" lang="en-US" altLang="ja-JP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280160" rtl="0" eaLnBrk="1" latinLnBrk="0" hangingPunct="1"/>
                      <a: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カッコ内は賃上特例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第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回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】</a:t>
                      </a:r>
                    </a:p>
                    <a:p>
                      <a:pPr marL="0" algn="ctr" defTabSz="1280160" rtl="0" eaLnBrk="1" latinLnBrk="0" hangingPunct="1"/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令和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日～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</a:p>
                    <a:p>
                      <a:pPr algn="ctr"/>
                      <a:endParaRPr kumimoji="1" lang="en-US" altLang="ja-JP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未定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234614"/>
                  </a:ext>
                </a:extLst>
              </a:tr>
              <a:tr h="90576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/>
                        <a:t>デジタル化・</a:t>
                      </a:r>
                      <a:r>
                        <a:rPr kumimoji="1" lang="en-US" altLang="ja-JP" sz="2400" b="1" dirty="0"/>
                        <a:t>AI</a:t>
                      </a:r>
                      <a:r>
                        <a:rPr kumimoji="1" lang="ja-JP" altLang="en-US" sz="2400" b="1" dirty="0"/>
                        <a:t>導入補助金</a:t>
                      </a:r>
                      <a:r>
                        <a:rPr kumimoji="1" lang="en-US" altLang="ja-JP" sz="2400" b="1" dirty="0"/>
                        <a:t>2026</a:t>
                      </a:r>
                      <a:r>
                        <a:rPr kumimoji="1" lang="ja-JP" altLang="en-US" sz="2000" b="1" dirty="0"/>
                        <a:t>（通常枠）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1</a:t>
                      </a:r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プロセス：</a:t>
                      </a:r>
                      <a:r>
                        <a:rPr kumimoji="1" lang="en-US" altLang="ja-JP" sz="1800" b="1" dirty="0"/>
                        <a:t>5</a:t>
                      </a:r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150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4</a:t>
                      </a:r>
                      <a:r>
                        <a:rPr kumimoji="1" lang="ja-JP" altLang="en-US" sz="1800" b="1" dirty="0"/>
                        <a:t>プロセス以上：</a:t>
                      </a:r>
                      <a:r>
                        <a:rPr kumimoji="1" lang="en-US" altLang="ja-JP" sz="1800" b="1" dirty="0"/>
                        <a:t>150</a:t>
                      </a:r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450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【1</a:t>
                      </a:r>
                      <a:r>
                        <a:rPr kumimoji="1" lang="ja-JP" altLang="en-US" sz="1800" b="1" dirty="0"/>
                        <a:t>次締切分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30</a:t>
                      </a:r>
                      <a:r>
                        <a:rPr kumimoji="1" lang="ja-JP" altLang="en-US" sz="1800" b="1" dirty="0"/>
                        <a:t>日（予定）～令和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5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12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</a:t>
                      </a:r>
                      <a:r>
                        <a:rPr kumimoji="1" lang="ja-JP" altLang="en-US" sz="1800" b="1" dirty="0"/>
                        <a:t>第</a:t>
                      </a:r>
                      <a:r>
                        <a:rPr kumimoji="1" lang="en-US" altLang="ja-JP" sz="1800" b="1" dirty="0"/>
                        <a:t>2</a:t>
                      </a:r>
                      <a:r>
                        <a:rPr kumimoji="1" lang="ja-JP" altLang="en-US" sz="1800" b="1" dirty="0"/>
                        <a:t>次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15</a:t>
                      </a:r>
                      <a:r>
                        <a:rPr kumimoji="1" lang="ja-JP" altLang="en-US" sz="1800" b="1" dirty="0"/>
                        <a:t>日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835207"/>
                  </a:ext>
                </a:extLst>
              </a:tr>
              <a:tr h="112348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/>
                        <a:t>デジタル化・</a:t>
                      </a:r>
                      <a:r>
                        <a:rPr kumimoji="1" lang="en-US" altLang="ja-JP" sz="2400" b="1" dirty="0"/>
                        <a:t>AI</a:t>
                      </a:r>
                      <a:r>
                        <a:rPr kumimoji="1" lang="ja-JP" altLang="en-US" sz="2400" b="1" dirty="0"/>
                        <a:t>導入補助金</a:t>
                      </a:r>
                      <a:r>
                        <a:rPr kumimoji="1" lang="en-US" altLang="ja-JP" sz="2400" b="1" dirty="0"/>
                        <a:t>2026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（インボイス枠インボイス対応類型）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/>
                        <a:t>2/1</a:t>
                      </a:r>
                      <a:r>
                        <a:rPr kumimoji="1" lang="ja-JP" altLang="en-US" sz="2000" b="1"/>
                        <a:t>～</a:t>
                      </a:r>
                      <a:r>
                        <a:rPr kumimoji="1" lang="en-US" altLang="ja-JP" sz="2000" b="1"/>
                        <a:t>3/4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/>
                        <a:t>※IT</a:t>
                      </a:r>
                      <a:r>
                        <a:rPr kumimoji="1" lang="ja-JP" altLang="en-US" sz="1600" b="1"/>
                        <a:t>ツール機能数等による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/>
                        <a:t>IT</a:t>
                      </a:r>
                      <a:r>
                        <a:rPr kumimoji="1" lang="ja-JP" altLang="en-US" sz="2000" b="1" dirty="0"/>
                        <a:t>ツール：</a:t>
                      </a:r>
                      <a:r>
                        <a:rPr kumimoji="1" lang="en-US" altLang="ja-JP" sz="2000" b="1" dirty="0"/>
                        <a:t>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350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/>
                        <a:t>上記</a:t>
                      </a:r>
                      <a:r>
                        <a:rPr kumimoji="1" lang="en-US" altLang="ja-JP" sz="1200" b="1" dirty="0"/>
                        <a:t>IT</a:t>
                      </a:r>
                      <a:r>
                        <a:rPr kumimoji="1" lang="ja-JP" altLang="en-US" sz="1200" b="1" dirty="0"/>
                        <a:t>ツールに使用に伴う</a:t>
                      </a:r>
                      <a:endParaRPr kumimoji="1" lang="en-US" altLang="ja-JP" sz="1600" b="1" dirty="0"/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/>
                        <a:t>PC</a:t>
                      </a:r>
                      <a:r>
                        <a:rPr kumimoji="1" lang="ja-JP" altLang="en-US" sz="1600" b="1" dirty="0"/>
                        <a:t>・ﾀﾌﾞﾚｯﾄ：</a:t>
                      </a:r>
                      <a:r>
                        <a:rPr kumimoji="1" lang="en-US" altLang="ja-JP" sz="1600" b="1" dirty="0"/>
                        <a:t>10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/>
                        <a:t>レジ・発券機：</a:t>
                      </a:r>
                      <a:r>
                        <a:rPr kumimoji="1" lang="en-US" altLang="ja-JP" sz="1600" b="1" dirty="0"/>
                        <a:t>20</a:t>
                      </a:r>
                      <a:endParaRPr kumimoji="1" lang="en-US" altLang="ja-JP" sz="18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</a:t>
                      </a:r>
                      <a:r>
                        <a:rPr kumimoji="1" lang="ja-JP" altLang="en-US" sz="1800" b="1" dirty="0"/>
                        <a:t>第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次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21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719124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/>
                        <a:t>デジタル化・</a:t>
                      </a:r>
                      <a:r>
                        <a:rPr kumimoji="1" lang="en-US" altLang="ja-JP" sz="2400" b="1" dirty="0"/>
                        <a:t>AI</a:t>
                      </a:r>
                      <a:r>
                        <a:rPr kumimoji="1" lang="ja-JP" altLang="en-US" sz="2400" b="1" dirty="0"/>
                        <a:t>導入補助金</a:t>
                      </a:r>
                      <a:r>
                        <a:rPr kumimoji="1" lang="en-US" altLang="ja-JP" sz="2400" b="1" dirty="0"/>
                        <a:t>2026</a:t>
                      </a:r>
                      <a:r>
                        <a:rPr kumimoji="1" lang="ja-JP" altLang="en-US" sz="1800" b="1" dirty="0"/>
                        <a:t>（インボイス枠電子取引類型）</a:t>
                      </a:r>
                      <a:endParaRPr lang="ja-JP" altLang="en-US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1" dirty="0"/>
                        <a:t>2/3</a:t>
                      </a:r>
                      <a:endParaRPr lang="ja-JP" alt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350</a:t>
                      </a:r>
                      <a:endParaRPr kumimoji="1" lang="ja-JP" altLang="en-US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</a:t>
                      </a:r>
                      <a:r>
                        <a:rPr kumimoji="1" lang="ja-JP" altLang="en-US" sz="1800" b="1" dirty="0"/>
                        <a:t>第</a:t>
                      </a:r>
                      <a:r>
                        <a:rPr kumimoji="1" lang="en-US" altLang="ja-JP" sz="1800" b="1" dirty="0"/>
                        <a:t>4</a:t>
                      </a:r>
                      <a:r>
                        <a:rPr kumimoji="1" lang="ja-JP" altLang="en-US" sz="1800" b="1" dirty="0"/>
                        <a:t>次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25</a:t>
                      </a:r>
                      <a:r>
                        <a:rPr kumimoji="1" lang="ja-JP" altLang="en-US" sz="1800" b="1" dirty="0"/>
                        <a:t>日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8015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/>
                        <a:t>デジタル化・</a:t>
                      </a:r>
                      <a:r>
                        <a:rPr kumimoji="1" lang="en-US" altLang="ja-JP" sz="2400" b="1" dirty="0"/>
                        <a:t>AI</a:t>
                      </a:r>
                      <a:r>
                        <a:rPr kumimoji="1" lang="ja-JP" altLang="en-US" sz="2400" b="1" dirty="0"/>
                        <a:t>導入補助金</a:t>
                      </a:r>
                      <a:r>
                        <a:rPr kumimoji="1" lang="en-US" altLang="ja-JP" sz="2400" b="1" dirty="0"/>
                        <a:t>2026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（セキュリティ対策推進枠）</a:t>
                      </a:r>
                      <a:endParaRPr lang="ja-JP" altLang="en-US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1" dirty="0"/>
                        <a:t>2/3</a:t>
                      </a:r>
                      <a:endParaRPr lang="ja-JP" alt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</a:p>
                    <a:p>
                      <a:pPr marL="0" algn="ctr" defTabSz="1280160" rtl="0" eaLnBrk="1" latinLnBrk="0" hangingPunct="1"/>
                      <a:r>
                        <a:rPr kumimoji="1" lang="en-US" altLang="ja-JP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サイバーセキュリティお助け隊サービス利用料（最大</a:t>
                      </a:r>
                      <a:r>
                        <a:rPr kumimoji="1" lang="en-US" altLang="ja-JP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年分） 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583220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/>
                        <a:t>デジタル化・</a:t>
                      </a:r>
                      <a:r>
                        <a:rPr kumimoji="1" lang="en-US" altLang="ja-JP" sz="2400" b="1" dirty="0"/>
                        <a:t>AI</a:t>
                      </a:r>
                      <a:r>
                        <a:rPr kumimoji="1" lang="ja-JP" altLang="en-US" sz="2400" b="1" dirty="0"/>
                        <a:t>導入補助金</a:t>
                      </a:r>
                      <a:r>
                        <a:rPr kumimoji="1" lang="en-US" altLang="ja-JP" sz="2400" b="1" dirty="0"/>
                        <a:t>2026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（複数社連携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導入枠）</a:t>
                      </a:r>
                      <a:endParaRPr kumimoji="1" lang="en-US" altLang="ja-JP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※10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者以上の補助対象事業者のまとまり</a:t>
                      </a:r>
                      <a:endParaRPr kumimoji="1" lang="en-US" altLang="ja-JP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　商工会等の支援組織も補助対象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b="1" dirty="0"/>
                        <a:t>①基盤導入経費：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800" b="1" dirty="0"/>
                        <a:t>インボイス対応枠と同様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800" b="1" dirty="0"/>
                        <a:t>②消費動向分析経費：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800" b="1" dirty="0"/>
                        <a:t>　</a:t>
                      </a:r>
                      <a:r>
                        <a:rPr kumimoji="1" lang="en-US" altLang="ja-JP" sz="1800" b="1" dirty="0"/>
                        <a:t>50×</a:t>
                      </a:r>
                      <a:r>
                        <a:rPr kumimoji="1" lang="ja-JP" altLang="en-US" sz="1800" b="1" dirty="0"/>
                        <a:t>連携者数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800" b="1" dirty="0"/>
                        <a:t>③その他経費：</a:t>
                      </a:r>
                      <a:r>
                        <a:rPr kumimoji="1" lang="en-US" altLang="ja-JP" sz="1800" b="1" dirty="0"/>
                        <a:t>200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【4</a:t>
                      </a:r>
                      <a:r>
                        <a:rPr kumimoji="1" lang="ja-JP" altLang="en-US" sz="1800" b="1" dirty="0"/>
                        <a:t>次締切分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30</a:t>
                      </a:r>
                      <a:r>
                        <a:rPr kumimoji="1" lang="ja-JP" altLang="en-US" sz="1800" b="1" dirty="0"/>
                        <a:t>日（予定）～令和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15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  <a:p>
                      <a:endParaRPr kumimoji="1" lang="ja-JP" altLang="en-US" sz="20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【</a:t>
                      </a:r>
                      <a:r>
                        <a:rPr kumimoji="1" lang="ja-JP" altLang="en-US" sz="2000" b="1" dirty="0"/>
                        <a:t>第</a:t>
                      </a:r>
                      <a:r>
                        <a:rPr kumimoji="1" lang="en-US" altLang="ja-JP" sz="2000" b="1" dirty="0"/>
                        <a:t>2</a:t>
                      </a:r>
                      <a:r>
                        <a:rPr kumimoji="1" lang="ja-JP" altLang="en-US" sz="2000" b="1" dirty="0"/>
                        <a:t>次</a:t>
                      </a:r>
                      <a:r>
                        <a:rPr kumimoji="1" lang="en-US" altLang="ja-JP" sz="20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8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25</a:t>
                      </a:r>
                      <a:r>
                        <a:rPr kumimoji="1" lang="ja-JP" altLang="en-US" sz="2000" b="1" dirty="0"/>
                        <a:t>日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214682"/>
                  </a:ext>
                </a:extLst>
              </a:tr>
            </a:tbl>
          </a:graphicData>
        </a:graphic>
      </p:graphicFrame>
      <p:sp>
        <p:nvSpPr>
          <p:cNvPr id="6" name="四角形: 角を丸くする 5">
            <a:hlinkClick r:id="rId2"/>
            <a:extLst>
              <a:ext uri="{FF2B5EF4-FFF2-40B4-BE49-F238E27FC236}">
                <a16:creationId xmlns:a16="http://schemas.microsoft.com/office/drawing/2014/main" id="{9AE77A2D-55CF-F650-D850-741CEF7C54B9}"/>
              </a:ext>
            </a:extLst>
          </p:cNvPr>
          <p:cNvSpPr/>
          <p:nvPr/>
        </p:nvSpPr>
        <p:spPr>
          <a:xfrm>
            <a:off x="3844059" y="2135697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7" name="四角形: 角を丸くする 6">
            <a:hlinkClick r:id="rId3"/>
            <a:extLst>
              <a:ext uri="{FF2B5EF4-FFF2-40B4-BE49-F238E27FC236}">
                <a16:creationId xmlns:a16="http://schemas.microsoft.com/office/drawing/2014/main" id="{7BF6B316-F063-47EB-7C8A-0D5021981269}"/>
              </a:ext>
            </a:extLst>
          </p:cNvPr>
          <p:cNvSpPr/>
          <p:nvPr/>
        </p:nvSpPr>
        <p:spPr>
          <a:xfrm>
            <a:off x="3844059" y="353060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8" name="四角形: 角を丸くする 7">
            <a:hlinkClick r:id="rId4"/>
            <a:extLst>
              <a:ext uri="{FF2B5EF4-FFF2-40B4-BE49-F238E27FC236}">
                <a16:creationId xmlns:a16="http://schemas.microsoft.com/office/drawing/2014/main" id="{89069B37-F8C9-2B2E-C8F2-216FE4DF0428}"/>
              </a:ext>
            </a:extLst>
          </p:cNvPr>
          <p:cNvSpPr/>
          <p:nvPr/>
        </p:nvSpPr>
        <p:spPr>
          <a:xfrm>
            <a:off x="3844059" y="4773103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C698C9EF-4A36-66BE-AE3D-4022726A0AE2}"/>
              </a:ext>
            </a:extLst>
          </p:cNvPr>
          <p:cNvSpPr/>
          <p:nvPr/>
        </p:nvSpPr>
        <p:spPr>
          <a:xfrm>
            <a:off x="11484004" y="212323"/>
            <a:ext cx="806392" cy="5672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２</a:t>
            </a:r>
          </a:p>
        </p:txBody>
      </p:sp>
      <p:sp>
        <p:nvSpPr>
          <p:cNvPr id="10" name="矢印: 左 9">
            <a:extLst>
              <a:ext uri="{FF2B5EF4-FFF2-40B4-BE49-F238E27FC236}">
                <a16:creationId xmlns:a16="http://schemas.microsoft.com/office/drawing/2014/main" id="{B178E4D5-EA25-BACA-F2BB-97ADC3491551}"/>
              </a:ext>
            </a:extLst>
          </p:cNvPr>
          <p:cNvSpPr/>
          <p:nvPr/>
        </p:nvSpPr>
        <p:spPr>
          <a:xfrm>
            <a:off x="13066732" y="3041845"/>
            <a:ext cx="1201003" cy="793555"/>
          </a:xfrm>
          <a:prstGeom prst="leftArrow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更新</a:t>
            </a:r>
          </a:p>
        </p:txBody>
      </p:sp>
      <p:sp>
        <p:nvSpPr>
          <p:cNvPr id="11" name="矢印: 左 10">
            <a:extLst>
              <a:ext uri="{FF2B5EF4-FFF2-40B4-BE49-F238E27FC236}">
                <a16:creationId xmlns:a16="http://schemas.microsoft.com/office/drawing/2014/main" id="{0E0D1CA5-D8B4-CB74-A9A1-5140100682DE}"/>
              </a:ext>
            </a:extLst>
          </p:cNvPr>
          <p:cNvSpPr/>
          <p:nvPr/>
        </p:nvSpPr>
        <p:spPr>
          <a:xfrm>
            <a:off x="13066732" y="5600075"/>
            <a:ext cx="1201003" cy="793555"/>
          </a:xfrm>
          <a:prstGeom prst="leftArrow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更新</a:t>
            </a:r>
          </a:p>
        </p:txBody>
      </p:sp>
      <p:sp>
        <p:nvSpPr>
          <p:cNvPr id="12" name="矢印: 左 11">
            <a:extLst>
              <a:ext uri="{FF2B5EF4-FFF2-40B4-BE49-F238E27FC236}">
                <a16:creationId xmlns:a16="http://schemas.microsoft.com/office/drawing/2014/main" id="{7A86992F-BDB7-33F5-D0E7-EE132906DDF1}"/>
              </a:ext>
            </a:extLst>
          </p:cNvPr>
          <p:cNvSpPr/>
          <p:nvPr/>
        </p:nvSpPr>
        <p:spPr>
          <a:xfrm>
            <a:off x="13066731" y="8158305"/>
            <a:ext cx="1201003" cy="793555"/>
          </a:xfrm>
          <a:prstGeom prst="leftArrow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更新</a:t>
            </a:r>
          </a:p>
        </p:txBody>
      </p:sp>
    </p:spTree>
    <p:extLst>
      <p:ext uri="{BB962C8B-B14F-4D97-AF65-F5344CB8AC3E}">
        <p14:creationId xmlns:p14="http://schemas.microsoft.com/office/powerpoint/2010/main" val="2219231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F9F1C-1CE5-5046-071A-525AF118B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CE79C2C-3807-216F-A1A3-6E56F702DAFD}"/>
              </a:ext>
            </a:extLst>
          </p:cNvPr>
          <p:cNvSpPr txBox="1"/>
          <p:nvPr/>
        </p:nvSpPr>
        <p:spPr>
          <a:xfrm>
            <a:off x="914400" y="311728"/>
            <a:ext cx="6608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主な補助金の申請期限等一覧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ACFF9BAD-914C-17B2-9574-FD9C027D45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627843"/>
              </p:ext>
            </p:extLst>
          </p:nvPr>
        </p:nvGraphicFramePr>
        <p:xfrm>
          <a:off x="381000" y="893194"/>
          <a:ext cx="12091554" cy="849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6900">
                  <a:extLst>
                    <a:ext uri="{9D8B030D-6E8A-4147-A177-3AD203B41FA5}">
                      <a16:colId xmlns:a16="http://schemas.microsoft.com/office/drawing/2014/main" val="3290578334"/>
                    </a:ext>
                  </a:extLst>
                </a:gridCol>
                <a:gridCol w="1418595">
                  <a:extLst>
                    <a:ext uri="{9D8B030D-6E8A-4147-A177-3AD203B41FA5}">
                      <a16:colId xmlns:a16="http://schemas.microsoft.com/office/drawing/2014/main" val="1372008635"/>
                    </a:ext>
                  </a:extLst>
                </a:gridCol>
                <a:gridCol w="2689855">
                  <a:extLst>
                    <a:ext uri="{9D8B030D-6E8A-4147-A177-3AD203B41FA5}">
                      <a16:colId xmlns:a16="http://schemas.microsoft.com/office/drawing/2014/main" val="858226697"/>
                    </a:ext>
                  </a:extLst>
                </a:gridCol>
                <a:gridCol w="2156354">
                  <a:extLst>
                    <a:ext uri="{9D8B030D-6E8A-4147-A177-3AD203B41FA5}">
                      <a16:colId xmlns:a16="http://schemas.microsoft.com/office/drawing/2014/main" val="3485213957"/>
                    </a:ext>
                  </a:extLst>
                </a:gridCol>
                <a:gridCol w="1419850">
                  <a:extLst>
                    <a:ext uri="{9D8B030D-6E8A-4147-A177-3AD203B41FA5}">
                      <a16:colId xmlns:a16="http://schemas.microsoft.com/office/drawing/2014/main" val="2490140876"/>
                    </a:ext>
                  </a:extLst>
                </a:gridCol>
              </a:tblGrid>
              <a:tr h="6888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補助金名（直近回数）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補助額（万円）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申請期限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/>
                        <a:t>次回公募予定</a:t>
                      </a:r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20556"/>
                  </a:ext>
                </a:extLst>
              </a:tr>
              <a:tr h="1061880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事業承継・</a:t>
                      </a:r>
                      <a:r>
                        <a:rPr kumimoji="1" lang="en-US" altLang="ja-JP" sz="2400" b="1" dirty="0"/>
                        <a:t>M</a:t>
                      </a:r>
                      <a:r>
                        <a:rPr kumimoji="1" lang="ja-JP" altLang="en-US" sz="2400" b="1" dirty="0"/>
                        <a:t>＆</a:t>
                      </a:r>
                      <a:r>
                        <a:rPr kumimoji="1" lang="en-US" altLang="ja-JP" sz="2400" b="1" dirty="0"/>
                        <a:t>A</a:t>
                      </a:r>
                      <a:r>
                        <a:rPr kumimoji="1" lang="ja-JP" altLang="en-US" sz="2400" b="1" dirty="0"/>
                        <a:t>補助金</a:t>
                      </a:r>
                      <a:r>
                        <a:rPr kumimoji="1" lang="ja-JP" altLang="en-US" sz="2000" b="1" dirty="0"/>
                        <a:t>（</a:t>
                      </a:r>
                      <a:r>
                        <a:rPr kumimoji="1" lang="en-US" altLang="ja-JP" sz="2000" b="1" dirty="0"/>
                        <a:t>14</a:t>
                      </a:r>
                      <a:r>
                        <a:rPr kumimoji="1" lang="ja-JP" altLang="en-US" sz="2000" b="1" dirty="0"/>
                        <a:t>次）</a:t>
                      </a:r>
                      <a:endParaRPr kumimoji="1" lang="en-US" altLang="ja-JP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r>
                        <a:rPr kumimoji="1" lang="ja-JP" altLang="en-US" sz="2400" b="1" dirty="0"/>
                        <a:t>～</a:t>
                      </a:r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100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1000</a:t>
                      </a:r>
                    </a:p>
                    <a:p>
                      <a:pPr algn="ctr"/>
                      <a:r>
                        <a:rPr kumimoji="1" lang="en-US" altLang="ja-JP" sz="1600" b="1" dirty="0"/>
                        <a:t>※</a:t>
                      </a:r>
                      <a:r>
                        <a:rPr kumimoji="1" lang="ja-JP" altLang="en-US" sz="1600" b="1" dirty="0"/>
                        <a:t>上乗せ額有り</a:t>
                      </a:r>
                      <a:endParaRPr kumimoji="1" lang="en-US" altLang="ja-JP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令和</a:t>
                      </a:r>
                      <a:r>
                        <a:rPr kumimoji="1" lang="en-US" altLang="ja-JP" sz="2000" b="1" dirty="0"/>
                        <a:t>8</a:t>
                      </a:r>
                      <a:r>
                        <a:rPr kumimoji="1" lang="ja-JP" altLang="en-US" sz="2000" b="1" dirty="0"/>
                        <a:t>年</a:t>
                      </a:r>
                      <a:r>
                        <a:rPr kumimoji="1" lang="en-US" altLang="ja-JP" sz="2000" b="1" dirty="0"/>
                        <a:t>2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27</a:t>
                      </a:r>
                      <a:r>
                        <a:rPr kumimoji="1" lang="ja-JP" altLang="en-US" sz="2000" b="1" dirty="0"/>
                        <a:t>日～</a:t>
                      </a:r>
                      <a:r>
                        <a:rPr kumimoji="1" lang="en-US" altLang="ja-JP" sz="2000" b="1" dirty="0"/>
                        <a:t>4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3</a:t>
                      </a:r>
                      <a:r>
                        <a:rPr kumimoji="1" lang="ja-JP" altLang="en-US" sz="2000" b="1" dirty="0"/>
                        <a:t>日</a:t>
                      </a:r>
                      <a:endParaRPr kumimoji="1" lang="en-US" altLang="ja-JP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/>
                        <a:t>15</a:t>
                      </a:r>
                      <a:r>
                        <a:rPr kumimoji="1" lang="ja-JP" altLang="en-US" sz="2000" b="1" dirty="0"/>
                        <a:t>次：未定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2406932"/>
                  </a:ext>
                </a:extLst>
              </a:tr>
              <a:tr h="390652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業務改善助成金（第</a:t>
                      </a:r>
                      <a:r>
                        <a:rPr kumimoji="1" lang="en-US" altLang="ja-JP" sz="2400" b="1" dirty="0"/>
                        <a:t>2</a:t>
                      </a:r>
                      <a:r>
                        <a:rPr kumimoji="1" lang="ja-JP" altLang="en-US" sz="2400" b="1" dirty="0"/>
                        <a:t>期）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3/4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30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600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/>
                        <a:t>※</a:t>
                      </a:r>
                      <a:r>
                        <a:rPr kumimoji="1" lang="ja-JP" altLang="en-US" sz="1600" b="1" dirty="0"/>
                        <a:t>最低賃金引き上げ額と労働者数による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令和</a:t>
                      </a:r>
                      <a:r>
                        <a:rPr kumimoji="1" lang="en-US" altLang="ja-JP" sz="1400" b="1" dirty="0"/>
                        <a:t>7</a:t>
                      </a:r>
                      <a:r>
                        <a:rPr kumimoji="1" lang="ja-JP" altLang="en-US" sz="1400" b="1" dirty="0"/>
                        <a:t>年</a:t>
                      </a:r>
                      <a:r>
                        <a:rPr kumimoji="1" lang="en-US" altLang="ja-JP" sz="1400" b="1" dirty="0"/>
                        <a:t>6</a:t>
                      </a:r>
                      <a:r>
                        <a:rPr kumimoji="1" lang="ja-JP" altLang="en-US" sz="1400" b="1" dirty="0"/>
                        <a:t>月</a:t>
                      </a:r>
                      <a:r>
                        <a:rPr kumimoji="1" lang="en-US" altLang="ja-JP" sz="1400" b="1" dirty="0"/>
                        <a:t>14</a:t>
                      </a:r>
                      <a:r>
                        <a:rPr kumimoji="1" lang="ja-JP" altLang="en-US" sz="1400" b="1" dirty="0"/>
                        <a:t>日～</a:t>
                      </a:r>
                      <a:r>
                        <a:rPr lang="ja-JP" altLang="en-US" sz="1400" b="1" dirty="0"/>
                        <a:t>申請事業場に適用され る地域別最低賃金改定日の前日</a:t>
                      </a:r>
                      <a:endParaRPr kumimoji="1" lang="en-US" altLang="ja-JP" sz="1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未定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9664515"/>
                  </a:ext>
                </a:extLst>
              </a:tr>
              <a:tr h="175772">
                <a:tc>
                  <a:txBody>
                    <a:bodyPr/>
                    <a:lstStyle/>
                    <a:p>
                      <a:r>
                        <a:rPr kumimoji="1" lang="ja-JP" altLang="en-US" sz="2200" b="1" strike="noStrike" dirty="0"/>
                        <a:t>地域活性化ファンド事業費助成金</a:t>
                      </a:r>
                      <a:r>
                        <a:rPr kumimoji="1" lang="en-US" altLang="ja-JP" sz="2200" b="1" strike="noStrike" dirty="0"/>
                        <a:t>【</a:t>
                      </a:r>
                      <a:r>
                        <a:rPr kumimoji="1" lang="ja-JP" altLang="en-US" sz="2200" b="1" strike="noStrike" dirty="0"/>
                        <a:t>第</a:t>
                      </a:r>
                      <a:r>
                        <a:rPr kumimoji="1" lang="en-US" altLang="ja-JP" sz="2200" b="1" strike="noStrike" dirty="0"/>
                        <a:t>2</a:t>
                      </a:r>
                      <a:r>
                        <a:rPr kumimoji="1" lang="ja-JP" altLang="en-US" sz="2200" b="1" strike="noStrike" dirty="0"/>
                        <a:t>回</a:t>
                      </a:r>
                      <a:r>
                        <a:rPr kumimoji="1" lang="en-US" altLang="ja-JP" sz="2200" b="1" strike="noStrike" dirty="0"/>
                        <a:t>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strike="noStrike" dirty="0"/>
                        <a:t>1/2</a:t>
                      </a:r>
                      <a:endParaRPr kumimoji="1" lang="ja-JP" altLang="en-US" sz="2400" b="1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strike="noStrike" dirty="0"/>
                        <a:t>50</a:t>
                      </a:r>
                      <a:r>
                        <a:rPr kumimoji="1" lang="ja-JP" altLang="en-US" sz="2000" b="1" strike="noStrike" dirty="0"/>
                        <a:t>～</a:t>
                      </a:r>
                      <a:r>
                        <a:rPr kumimoji="1" lang="en-US" altLang="ja-JP" sz="2000" b="1" strike="noStrike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strike="noStrike" dirty="0"/>
                        <a:t>令和</a:t>
                      </a:r>
                      <a:r>
                        <a:rPr kumimoji="1" lang="en-US" altLang="ja-JP" sz="1800" b="1" strike="noStrike" dirty="0"/>
                        <a:t>7</a:t>
                      </a:r>
                      <a:r>
                        <a:rPr kumimoji="1" lang="ja-JP" altLang="en-US" sz="1800" b="1" strike="noStrike" dirty="0"/>
                        <a:t>年</a:t>
                      </a:r>
                      <a:r>
                        <a:rPr kumimoji="1" lang="en-US" altLang="ja-JP" sz="1800" b="1" strike="noStrike" dirty="0"/>
                        <a:t>9</a:t>
                      </a:r>
                      <a:r>
                        <a:rPr kumimoji="1" lang="ja-JP" altLang="en-US" sz="1800" b="1" strike="noStrike" dirty="0"/>
                        <a:t>月</a:t>
                      </a:r>
                      <a:r>
                        <a:rPr kumimoji="1" lang="en-US" altLang="ja-JP" sz="1800" b="1" strike="noStrike" dirty="0"/>
                        <a:t>29</a:t>
                      </a:r>
                      <a:r>
                        <a:rPr kumimoji="1" lang="ja-JP" altLang="en-US" sz="1800" b="1" strike="noStrike" dirty="0"/>
                        <a:t>日～令和</a:t>
                      </a:r>
                      <a:r>
                        <a:rPr kumimoji="1" lang="en-US" altLang="ja-JP" sz="1800" b="1" strike="noStrike" dirty="0"/>
                        <a:t>7</a:t>
                      </a:r>
                      <a:r>
                        <a:rPr kumimoji="1" lang="ja-JP" altLang="en-US" sz="1800" b="1" strike="noStrike" dirty="0"/>
                        <a:t>年</a:t>
                      </a:r>
                      <a:r>
                        <a:rPr kumimoji="1" lang="en-US" altLang="ja-JP" sz="1800" b="1" strike="noStrike" dirty="0"/>
                        <a:t>11</a:t>
                      </a:r>
                      <a:r>
                        <a:rPr kumimoji="1" lang="ja-JP" altLang="en-US" sz="1800" b="1" strike="noStrike" dirty="0"/>
                        <a:t>月</a:t>
                      </a:r>
                      <a:r>
                        <a:rPr kumimoji="1" lang="en-US" altLang="ja-JP" sz="1800" b="1" strike="noStrike" dirty="0"/>
                        <a:t>28</a:t>
                      </a:r>
                      <a:r>
                        <a:rPr kumimoji="1" lang="ja-JP" altLang="en-US" sz="1800" b="1" strike="noStrike" dirty="0"/>
                        <a:t>日</a:t>
                      </a:r>
                      <a:endParaRPr kumimoji="1" lang="en-US" altLang="ja-JP" sz="1800" b="1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strike="noStrike" dirty="0"/>
                        <a:t>第</a:t>
                      </a:r>
                      <a:r>
                        <a:rPr kumimoji="1" lang="en-US" altLang="ja-JP" sz="2000" b="1" strike="noStrike" dirty="0"/>
                        <a:t>3</a:t>
                      </a:r>
                      <a:r>
                        <a:rPr kumimoji="1" lang="ja-JP" altLang="en-US" sz="2000" b="1" strike="noStrike" dirty="0"/>
                        <a:t>回：未定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429739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省エネ補助金</a:t>
                      </a:r>
                      <a:r>
                        <a:rPr kumimoji="1" lang="ja-JP" altLang="en-US" sz="2000" b="1" dirty="0"/>
                        <a:t>（</a:t>
                      </a:r>
                      <a:r>
                        <a:rPr kumimoji="1" lang="en-US" altLang="ja-JP" sz="2000" b="1" dirty="0"/>
                        <a:t>2025</a:t>
                      </a:r>
                      <a:r>
                        <a:rPr kumimoji="1" lang="ja-JP" altLang="en-US" sz="2000" b="1" dirty="0"/>
                        <a:t>年版</a:t>
                      </a:r>
                      <a:r>
                        <a:rPr kumimoji="1" lang="en-US" altLang="ja-JP" sz="2000" b="1" dirty="0"/>
                        <a:t>3</a:t>
                      </a:r>
                      <a:r>
                        <a:rPr kumimoji="1" lang="ja-JP" altLang="en-US" sz="2000" b="1" dirty="0"/>
                        <a:t>次）</a:t>
                      </a:r>
                      <a:r>
                        <a:rPr kumimoji="1" lang="ja-JP" altLang="en-US" sz="1800" b="1" dirty="0"/>
                        <a:t>「省エネルギー投資促進・需要構造転換支援事業費補助金」</a:t>
                      </a:r>
                      <a:endParaRPr kumimoji="1" lang="en-US" altLang="ja-JP" sz="1800" b="1" dirty="0"/>
                    </a:p>
                    <a:p>
                      <a:r>
                        <a:rPr kumimoji="1" lang="ja-JP" altLang="en-US" sz="1800" b="1" dirty="0"/>
                        <a:t>　</a:t>
                      </a:r>
                      <a:r>
                        <a:rPr kumimoji="1" lang="en-US" altLang="ja-JP" sz="1800" b="1" dirty="0"/>
                        <a:t>Ⅰ</a:t>
                      </a:r>
                      <a:r>
                        <a:rPr kumimoji="1" lang="ja-JP" altLang="en-US" sz="1800" b="1" dirty="0"/>
                        <a:t>：工場・事業場型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Ⅱ</a:t>
                      </a: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：電化・脱炭素燃転型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dirty="0"/>
                        <a:t>　</a:t>
                      </a:r>
                      <a:r>
                        <a:rPr kumimoji="1" lang="en-US" altLang="ja-JP" sz="1800" b="1" dirty="0"/>
                        <a:t>Ⅳ</a:t>
                      </a:r>
                      <a:r>
                        <a:rPr kumimoji="1" lang="ja-JP" altLang="en-US" sz="1800" b="1" dirty="0"/>
                        <a:t>：</a:t>
                      </a: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エネルギー需要最適化型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r>
                        <a:rPr kumimoji="1" lang="ja-JP" altLang="en-US" sz="2400" b="1" dirty="0"/>
                        <a:t>～</a:t>
                      </a:r>
                      <a:r>
                        <a:rPr kumimoji="1" lang="en-US" altLang="ja-JP" sz="2400" b="1" dirty="0"/>
                        <a:t>2/3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中小企業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30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15</a:t>
                      </a:r>
                      <a:r>
                        <a:rPr kumimoji="1" lang="ja-JP" altLang="en-US" sz="2000" b="1" dirty="0"/>
                        <a:t>億</a:t>
                      </a:r>
                      <a:endParaRPr kumimoji="1" lang="en-US" altLang="ja-JP" sz="2000" b="1" dirty="0"/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助成対象類型による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令和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年</a:t>
                      </a:r>
                      <a:r>
                        <a:rPr kumimoji="1" lang="en-US" altLang="ja-JP" sz="2000" b="1" dirty="0"/>
                        <a:t>8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13</a:t>
                      </a:r>
                      <a:r>
                        <a:rPr kumimoji="1" lang="ja-JP" altLang="en-US" sz="2000" b="1" dirty="0"/>
                        <a:t>日～</a:t>
                      </a:r>
                      <a:r>
                        <a:rPr kumimoji="1" lang="en-US" altLang="ja-JP" sz="2000" b="1" dirty="0"/>
                        <a:t>9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24</a:t>
                      </a:r>
                      <a:r>
                        <a:rPr kumimoji="1" lang="ja-JP" altLang="en-US" sz="2000" b="1" dirty="0"/>
                        <a:t>日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未定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927359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省エネ補助金</a:t>
                      </a:r>
                      <a:r>
                        <a:rPr kumimoji="1" lang="ja-JP" altLang="en-US" sz="2000" b="1" dirty="0"/>
                        <a:t>（</a:t>
                      </a:r>
                      <a:r>
                        <a:rPr kumimoji="1" lang="en-US" altLang="ja-JP" sz="2000" b="1" dirty="0"/>
                        <a:t>2025</a:t>
                      </a:r>
                      <a:r>
                        <a:rPr kumimoji="1" lang="ja-JP" altLang="en-US" sz="2000" b="1" dirty="0"/>
                        <a:t>年版</a:t>
                      </a:r>
                      <a:r>
                        <a:rPr kumimoji="1" lang="en-US" altLang="ja-JP" sz="2000" b="1" dirty="0"/>
                        <a:t>3</a:t>
                      </a:r>
                      <a:r>
                        <a:rPr kumimoji="1" lang="ja-JP" altLang="en-US" sz="2000" b="1" dirty="0"/>
                        <a:t>次）</a:t>
                      </a:r>
                      <a:endParaRPr kumimoji="1" lang="en-US" altLang="ja-JP" sz="2000" b="1" dirty="0"/>
                    </a:p>
                    <a:p>
                      <a:r>
                        <a:rPr kumimoji="1" lang="ja-JP" altLang="en-US" sz="16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「省エネルギー投資促進支援事業費補助金」</a:t>
                      </a:r>
                      <a:endParaRPr kumimoji="1" lang="en-US" altLang="ja-JP" sz="16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Ⅲ</a:t>
                      </a: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：設備単位型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Ⅳ</a:t>
                      </a: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：エネルギー需要最適化型</a:t>
                      </a:r>
                      <a:endParaRPr kumimoji="1" lang="en-US" altLang="ja-JP" sz="18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 dirty="0"/>
                        <a:t>1/2</a:t>
                      </a:r>
                      <a:r>
                        <a:rPr kumimoji="1" lang="ja-JP" altLang="en-US" sz="2400" b="1" dirty="0"/>
                        <a:t>～</a:t>
                      </a:r>
                      <a:r>
                        <a:rPr kumimoji="1" lang="en-US" altLang="ja-JP" sz="2400" b="1" dirty="0"/>
                        <a:t>2/3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中小企業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30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1</a:t>
                      </a:r>
                      <a:r>
                        <a:rPr kumimoji="1" lang="ja-JP" altLang="en-US" sz="2000" b="1" dirty="0"/>
                        <a:t>億</a:t>
                      </a:r>
                      <a:endParaRPr kumimoji="1" lang="en-US" altLang="ja-JP" sz="2000" b="1" dirty="0"/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助成対象類型による</a:t>
                      </a:r>
                    </a:p>
                    <a:p>
                      <a:pPr algn="ctr"/>
                      <a:endParaRPr kumimoji="1" lang="ja-JP" altLang="en-US" sz="20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226613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中小企業新事業進出促進補助金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（第</a:t>
                      </a:r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3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回）</a:t>
                      </a:r>
                      <a:endParaRPr kumimoji="1" lang="en-US" altLang="ja-JP" sz="2000" b="1" kern="1200" dirty="0">
                        <a:solidFill>
                          <a:schemeClr val="dk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750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2,500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従業員</a:t>
                      </a:r>
                      <a:r>
                        <a:rPr kumimoji="1" lang="en-US" altLang="ja-JP" sz="1800" b="1" dirty="0"/>
                        <a:t>20</a:t>
                      </a:r>
                      <a:r>
                        <a:rPr kumimoji="1" lang="ja-JP" altLang="en-US" sz="1800" b="1" dirty="0"/>
                        <a:t>人以下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/>
                        <a:t>令和</a:t>
                      </a:r>
                      <a:r>
                        <a:rPr kumimoji="1" lang="en-US" altLang="ja-JP" sz="2000" b="1" dirty="0"/>
                        <a:t>8</a:t>
                      </a:r>
                      <a:r>
                        <a:rPr kumimoji="1" lang="ja-JP" altLang="en-US" sz="2000" b="1" dirty="0"/>
                        <a:t>年</a:t>
                      </a:r>
                      <a:r>
                        <a:rPr kumimoji="1" lang="en-US" altLang="ja-JP" sz="2000" b="1" dirty="0"/>
                        <a:t>2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17</a:t>
                      </a:r>
                      <a:r>
                        <a:rPr kumimoji="1" lang="ja-JP" altLang="en-US" sz="2000" b="1" dirty="0"/>
                        <a:t>日～</a:t>
                      </a:r>
                      <a:r>
                        <a:rPr kumimoji="1" lang="en-US" altLang="ja-JP" sz="2000" b="1" dirty="0"/>
                        <a:t>3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17</a:t>
                      </a:r>
                      <a:r>
                        <a:rPr kumimoji="1" lang="ja-JP" altLang="en-US" sz="2000" b="1" dirty="0"/>
                        <a:t>日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（第</a:t>
                      </a:r>
                      <a:r>
                        <a:rPr kumimoji="1" lang="en-US" altLang="ja-JP" sz="2000" b="1" dirty="0"/>
                        <a:t>4</a:t>
                      </a:r>
                      <a:r>
                        <a:rPr kumimoji="1" lang="ja-JP" altLang="en-US" sz="2000" b="1" dirty="0"/>
                        <a:t>回）</a:t>
                      </a:r>
                      <a:endParaRPr kumimoji="1" lang="en-US" altLang="ja-JP" sz="2000" b="1" dirty="0"/>
                    </a:p>
                    <a:p>
                      <a:r>
                        <a:rPr kumimoji="1" lang="en-US" altLang="ja-JP" sz="2000" b="1" dirty="0"/>
                        <a:t>3</a:t>
                      </a:r>
                      <a:r>
                        <a:rPr kumimoji="1" lang="ja-JP" altLang="en-US" sz="2000" b="1" dirty="0"/>
                        <a:t>月末予定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015726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スタートアップ支援補助金</a:t>
                      </a:r>
                      <a:endParaRPr kumimoji="1" lang="en-US" altLang="ja-JP" sz="24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①スタートアップ等創業支援補助金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②スタートアップ事業加速化補助金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創業者、第</a:t>
                      </a:r>
                      <a:r>
                        <a:rPr kumimoji="1" lang="en-US" altLang="ja-JP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創業者、創業後</a:t>
                      </a:r>
                      <a:r>
                        <a:rPr kumimoji="1" lang="en-US" altLang="ja-JP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年未満等要件有り</a:t>
                      </a:r>
                      <a:endParaRPr kumimoji="1" lang="ja-JP" altLang="en-US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/>
                        <a:t>※</a:t>
                      </a:r>
                      <a:r>
                        <a:rPr kumimoji="1" lang="ja-JP" altLang="en-US" sz="1600" b="1" dirty="0"/>
                        <a:t>女性・障がい者</a:t>
                      </a:r>
                      <a:r>
                        <a:rPr kumimoji="1" lang="en-US" altLang="ja-JP" sz="1600" b="1" dirty="0"/>
                        <a:t>2/3</a:t>
                      </a:r>
                      <a:endParaRPr kumimoji="1" lang="ja-JP" altLang="en-US" sz="1600" b="1" dirty="0"/>
                    </a:p>
                    <a:p>
                      <a:pPr algn="ctr"/>
                      <a:endParaRPr kumimoji="1" lang="en-US" altLang="ja-JP" sz="2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①</a:t>
                      </a:r>
                      <a:r>
                        <a:rPr kumimoji="1" lang="en-US" altLang="ja-JP" sz="2000" b="1" dirty="0"/>
                        <a:t>200</a:t>
                      </a:r>
                      <a:r>
                        <a:rPr kumimoji="1" lang="ja-JP" altLang="en-US" sz="2000" b="1" dirty="0"/>
                        <a:t>　②</a:t>
                      </a:r>
                      <a:r>
                        <a:rPr kumimoji="1" lang="en-US" altLang="ja-JP" sz="2000" b="1" dirty="0"/>
                        <a:t>300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/>
                        <a:t>令和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年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1</a:t>
                      </a:r>
                      <a:r>
                        <a:rPr kumimoji="1" lang="ja-JP" altLang="en-US" sz="2000" b="1" dirty="0"/>
                        <a:t>日～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31</a:t>
                      </a:r>
                      <a:r>
                        <a:rPr kumimoji="1" lang="ja-JP" altLang="en-US" sz="2000" b="1" dirty="0"/>
                        <a:t>日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/>
                        <a:t>次回公募未定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676684"/>
                  </a:ext>
                </a:extLst>
              </a:tr>
            </a:tbl>
          </a:graphicData>
        </a:graphic>
      </p:graphicFrame>
      <p:sp>
        <p:nvSpPr>
          <p:cNvPr id="3" name="四角形: 角を丸くする 2">
            <a:hlinkClick r:id="rId3"/>
            <a:extLst>
              <a:ext uri="{FF2B5EF4-FFF2-40B4-BE49-F238E27FC236}">
                <a16:creationId xmlns:a16="http://schemas.microsoft.com/office/drawing/2014/main" id="{62740E0C-FE0B-08B8-BA3F-06561F73189D}"/>
              </a:ext>
            </a:extLst>
          </p:cNvPr>
          <p:cNvSpPr/>
          <p:nvPr/>
        </p:nvSpPr>
        <p:spPr>
          <a:xfrm>
            <a:off x="3844059" y="212090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6" name="四角形: 角を丸くする 5">
            <a:hlinkClick r:id="rId4"/>
            <a:extLst>
              <a:ext uri="{FF2B5EF4-FFF2-40B4-BE49-F238E27FC236}">
                <a16:creationId xmlns:a16="http://schemas.microsoft.com/office/drawing/2014/main" id="{1925D6D6-EF25-F0E6-0E9D-B639258CF52A}"/>
              </a:ext>
            </a:extLst>
          </p:cNvPr>
          <p:cNvSpPr/>
          <p:nvPr/>
        </p:nvSpPr>
        <p:spPr>
          <a:xfrm>
            <a:off x="3844059" y="293370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7" name="四角形: 角を丸くする 6">
            <a:hlinkClick r:id="rId5"/>
            <a:extLst>
              <a:ext uri="{FF2B5EF4-FFF2-40B4-BE49-F238E27FC236}">
                <a16:creationId xmlns:a16="http://schemas.microsoft.com/office/drawing/2014/main" id="{B7766108-FAB9-4C2C-F569-6072CEDE0A85}"/>
              </a:ext>
            </a:extLst>
          </p:cNvPr>
          <p:cNvSpPr/>
          <p:nvPr/>
        </p:nvSpPr>
        <p:spPr>
          <a:xfrm>
            <a:off x="3878118" y="5101772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8" name="四角形: 角を丸くする 7">
            <a:hlinkClick r:id="rId6"/>
            <a:extLst>
              <a:ext uri="{FF2B5EF4-FFF2-40B4-BE49-F238E27FC236}">
                <a16:creationId xmlns:a16="http://schemas.microsoft.com/office/drawing/2014/main" id="{16ACD1C4-0B5F-112F-1A8F-1285C6F99375}"/>
              </a:ext>
            </a:extLst>
          </p:cNvPr>
          <p:cNvSpPr/>
          <p:nvPr/>
        </p:nvSpPr>
        <p:spPr>
          <a:xfrm>
            <a:off x="3878118" y="777518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9" name="四角形: 角を丸くする 8">
            <a:hlinkClick r:id="rId7"/>
            <a:extLst>
              <a:ext uri="{FF2B5EF4-FFF2-40B4-BE49-F238E27FC236}">
                <a16:creationId xmlns:a16="http://schemas.microsoft.com/office/drawing/2014/main" id="{889EEB11-A6F0-6536-0E2F-CFC1530D720A}"/>
              </a:ext>
            </a:extLst>
          </p:cNvPr>
          <p:cNvSpPr/>
          <p:nvPr/>
        </p:nvSpPr>
        <p:spPr>
          <a:xfrm>
            <a:off x="3872181" y="3965604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10" name="四角形: 角を丸くする 9">
            <a:hlinkClick r:id="rId8" tooltip="HP"/>
            <a:extLst>
              <a:ext uri="{FF2B5EF4-FFF2-40B4-BE49-F238E27FC236}">
                <a16:creationId xmlns:a16="http://schemas.microsoft.com/office/drawing/2014/main" id="{F47A2889-2322-75C9-F166-4B611116E0C8}"/>
              </a:ext>
            </a:extLst>
          </p:cNvPr>
          <p:cNvSpPr/>
          <p:nvPr/>
        </p:nvSpPr>
        <p:spPr>
          <a:xfrm>
            <a:off x="4455968" y="9043648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bg1"/>
                </a:solidFill>
              </a:rPr>
              <a:t>HP</a:t>
            </a:r>
            <a:r>
              <a:rPr kumimoji="1" lang="ja-JP" altLang="en-US" b="1" dirty="0">
                <a:solidFill>
                  <a:schemeClr val="bg1"/>
                </a:solidFill>
              </a:rPr>
              <a:t>へ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E91AEBF0-D272-FD15-372F-EE43CEF26903}"/>
              </a:ext>
            </a:extLst>
          </p:cNvPr>
          <p:cNvSpPr/>
          <p:nvPr/>
        </p:nvSpPr>
        <p:spPr>
          <a:xfrm>
            <a:off x="11484004" y="212323"/>
            <a:ext cx="806392" cy="5672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３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B6F442DD-09A5-C8C3-A02D-106BC7FB810B}"/>
              </a:ext>
            </a:extLst>
          </p:cNvPr>
          <p:cNvSpPr/>
          <p:nvPr/>
        </p:nvSpPr>
        <p:spPr>
          <a:xfrm>
            <a:off x="9314299" y="6375437"/>
            <a:ext cx="1290009" cy="609419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BEA83870-84C0-2A42-1B61-1F0D6C5EB039}"/>
              </a:ext>
            </a:extLst>
          </p:cNvPr>
          <p:cNvSpPr/>
          <p:nvPr/>
        </p:nvSpPr>
        <p:spPr>
          <a:xfrm>
            <a:off x="9522892" y="8795870"/>
            <a:ext cx="1081417" cy="552578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629DB056-E11F-7175-CC04-410DB70F7A98}"/>
              </a:ext>
            </a:extLst>
          </p:cNvPr>
          <p:cNvSpPr/>
          <p:nvPr/>
        </p:nvSpPr>
        <p:spPr>
          <a:xfrm>
            <a:off x="8075825" y="3834696"/>
            <a:ext cx="749300" cy="304800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  <p:sp>
        <p:nvSpPr>
          <p:cNvPr id="2" name="矢印: 左 1">
            <a:extLst>
              <a:ext uri="{FF2B5EF4-FFF2-40B4-BE49-F238E27FC236}">
                <a16:creationId xmlns:a16="http://schemas.microsoft.com/office/drawing/2014/main" id="{322160B6-0B96-9671-2062-79CFF3299450}"/>
              </a:ext>
            </a:extLst>
          </p:cNvPr>
          <p:cNvSpPr/>
          <p:nvPr/>
        </p:nvSpPr>
        <p:spPr>
          <a:xfrm>
            <a:off x="13165514" y="1874921"/>
            <a:ext cx="1201003" cy="793555"/>
          </a:xfrm>
          <a:prstGeom prst="leftArrow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更新</a:t>
            </a:r>
          </a:p>
        </p:txBody>
      </p:sp>
    </p:spTree>
    <p:extLst>
      <p:ext uri="{BB962C8B-B14F-4D97-AF65-F5344CB8AC3E}">
        <p14:creationId xmlns:p14="http://schemas.microsoft.com/office/powerpoint/2010/main" val="368333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2051</TotalTime>
  <Words>1039</Words>
  <Application>Microsoft Office PowerPoint</Application>
  <PresentationFormat>A3 297x420 mm</PresentationFormat>
  <Paragraphs>203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健也 宮嶋</dc:creator>
  <cp:lastModifiedBy>岐阜県商工会連合会</cp:lastModifiedBy>
  <cp:revision>96</cp:revision>
  <cp:lastPrinted>2025-03-10T05:11:32Z</cp:lastPrinted>
  <dcterms:created xsi:type="dcterms:W3CDTF">2024-08-02T08:05:54Z</dcterms:created>
  <dcterms:modified xsi:type="dcterms:W3CDTF">2026-02-02T07:47:11Z</dcterms:modified>
</cp:coreProperties>
</file>