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59" r:id="rId3"/>
    <p:sldId id="258" r:id="rId4"/>
  </p:sldIdLst>
  <p:sldSz cx="12801600" cy="96012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46F890A9-2807-4EBB-B81D-B2AA78EC7F39}" styleName="濃色スタイル 2 - アクセント 5/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19" autoAdjust="0"/>
    <p:restoredTop sz="94660"/>
  </p:normalViewPr>
  <p:slideViewPr>
    <p:cSldViewPr snapToGrid="0">
      <p:cViewPr>
        <p:scale>
          <a:sx n="50" d="100"/>
          <a:sy n="50" d="100"/>
        </p:scale>
        <p:origin x="864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7265"/>
          </a:xfrm>
          <a:prstGeom prst="rect">
            <a:avLst/>
          </a:prstGeom>
        </p:spPr>
        <p:txBody>
          <a:bodyPr vert="horz" lIns="62970" tIns="31485" rIns="62970" bIns="31485" rtlCol="0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530" y="1"/>
            <a:ext cx="2946058" cy="497265"/>
          </a:xfrm>
          <a:prstGeom prst="rect">
            <a:avLst/>
          </a:prstGeom>
        </p:spPr>
        <p:txBody>
          <a:bodyPr vert="horz" lIns="62970" tIns="31485" rIns="62970" bIns="31485" rtlCol="0"/>
          <a:lstStyle>
            <a:lvl1pPr algn="r">
              <a:defRPr sz="800"/>
            </a:lvl1pPr>
          </a:lstStyle>
          <a:p>
            <a:fld id="{CAC96944-7B77-4B31-8629-6C868F775423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70" tIns="31485" rIns="62970" bIns="3148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42" y="4777256"/>
            <a:ext cx="5438792" cy="3908964"/>
          </a:xfrm>
          <a:prstGeom prst="rect">
            <a:avLst/>
          </a:prstGeom>
        </p:spPr>
        <p:txBody>
          <a:bodyPr vert="horz" lIns="62970" tIns="31485" rIns="62970" bIns="3148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374"/>
            <a:ext cx="2946058" cy="497265"/>
          </a:xfrm>
          <a:prstGeom prst="rect">
            <a:avLst/>
          </a:prstGeom>
        </p:spPr>
        <p:txBody>
          <a:bodyPr vert="horz" lIns="62970" tIns="31485" rIns="62970" bIns="31485" rtlCol="0" anchor="b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530" y="9429374"/>
            <a:ext cx="2946058" cy="497265"/>
          </a:xfrm>
          <a:prstGeom prst="rect">
            <a:avLst/>
          </a:prstGeom>
        </p:spPr>
        <p:txBody>
          <a:bodyPr vert="horz" lIns="62970" tIns="31485" rIns="62970" bIns="31485" rtlCol="0" anchor="b"/>
          <a:lstStyle>
            <a:lvl1pPr algn="r">
              <a:defRPr sz="800"/>
            </a:lvl1pPr>
          </a:lstStyle>
          <a:p>
            <a:fld id="{81100050-7931-472B-83FD-A9114EF6B5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58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00050-7931-472B-83FD-A9114EF6B5B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670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00050-7931-472B-83FD-A9114EF6B5B1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910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304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707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783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25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90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234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186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9921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258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330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92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4FE86-F769-4C4F-A4B8-9FD2504C0EFE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2821C-61AB-4A50-9D0D-63DDEBD687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36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izokukanb.com/jizokuka_r6h/shinsei.html#kobo" TargetMode="External"/><Relationship Id="rId2" Type="http://schemas.openxmlformats.org/officeDocument/2006/relationships/hyperlink" Target="https://r6.jizokukahojokin.info/sogyo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ortal.monodukuri-hojo.jp/index.html" TargetMode="External"/><Relationship Id="rId4" Type="http://schemas.openxmlformats.org/officeDocument/2006/relationships/hyperlink" Target="https://www.gifushoko.or.jp/gifu-jizokuka-r7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horyokuka.smrj.go.jp/catalo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t-shien.smrj.go.jp/" TargetMode="External"/><Relationship Id="rId4" Type="http://schemas.openxmlformats.org/officeDocument/2006/relationships/hyperlink" Target="https://shoryokuka.smrj.go.jp/ippan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pc-gifu.or.jp/topics/2025070104/index.asp" TargetMode="External"/><Relationship Id="rId3" Type="http://schemas.openxmlformats.org/officeDocument/2006/relationships/hyperlink" Target="https://shoukei-mahojokin.go.jp/r6h/" TargetMode="External"/><Relationship Id="rId7" Type="http://schemas.openxmlformats.org/officeDocument/2006/relationships/hyperlink" Target="https://www.gpc-gifu.or.jp/fund/chiiki/index.as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hinjigyou-shinshutsu.smrj.go.jp/" TargetMode="External"/><Relationship Id="rId5" Type="http://schemas.openxmlformats.org/officeDocument/2006/relationships/hyperlink" Target="https://syouenehojyokin.sii.or.jp/" TargetMode="External"/><Relationship Id="rId4" Type="http://schemas.openxmlformats.org/officeDocument/2006/relationships/hyperlink" Target="https://www.mhlw.go.jp/stf/seisakunitsuite/bunya/koyou_roudou/roudoukijun/zigyonushi/shienjigyou/0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82CD6-DC88-C721-B3C1-A9331A50E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6B3225-2FD7-2897-A837-F7053D79D8DB}"/>
              </a:ext>
            </a:extLst>
          </p:cNvPr>
          <p:cNvSpPr txBox="1"/>
          <p:nvPr/>
        </p:nvSpPr>
        <p:spPr>
          <a:xfrm>
            <a:off x="914400" y="311728"/>
            <a:ext cx="6608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主な補助金の申請期限等一覧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0516A70-3C21-902E-E288-9DFC35211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719299"/>
              </p:ext>
            </p:extLst>
          </p:nvPr>
        </p:nvGraphicFramePr>
        <p:xfrm>
          <a:off x="329045" y="893194"/>
          <a:ext cx="12143509" cy="7420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555">
                  <a:extLst>
                    <a:ext uri="{9D8B030D-6E8A-4147-A177-3AD203B41FA5}">
                      <a16:colId xmlns:a16="http://schemas.microsoft.com/office/drawing/2014/main" val="3290578334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1372008635"/>
                    </a:ext>
                  </a:extLst>
                </a:gridCol>
                <a:gridCol w="2933700">
                  <a:extLst>
                    <a:ext uri="{9D8B030D-6E8A-4147-A177-3AD203B41FA5}">
                      <a16:colId xmlns:a16="http://schemas.microsoft.com/office/drawing/2014/main" val="858226697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3485213957"/>
                    </a:ext>
                  </a:extLst>
                </a:gridCol>
                <a:gridCol w="1753754">
                  <a:extLst>
                    <a:ext uri="{9D8B030D-6E8A-4147-A177-3AD203B41FA5}">
                      <a16:colId xmlns:a16="http://schemas.microsoft.com/office/drawing/2014/main" val="2490140876"/>
                    </a:ext>
                  </a:extLst>
                </a:gridCol>
              </a:tblGrid>
              <a:tr h="76739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補助金名（直近回数）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補助率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補助金額（円）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申請期限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次回公募予定</a:t>
                      </a:r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20556"/>
                  </a:ext>
                </a:extLst>
              </a:tr>
              <a:tr h="714175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ものづくり補助金（</a:t>
                      </a:r>
                      <a:r>
                        <a:rPr kumimoji="1" lang="en-US" altLang="ja-JP" sz="2400" b="1" dirty="0"/>
                        <a:t>23</a:t>
                      </a:r>
                      <a:r>
                        <a:rPr kumimoji="1" lang="ja-JP" altLang="en-US" sz="2400" b="1" dirty="0"/>
                        <a:t>次）</a:t>
                      </a:r>
                      <a:endParaRPr kumimoji="1" lang="en-US" altLang="ja-JP" sz="2400" b="1" dirty="0"/>
                    </a:p>
                    <a:p>
                      <a:r>
                        <a:rPr kumimoji="1" lang="ja-JP" altLang="en-US" sz="1800" b="1" dirty="0"/>
                        <a:t>  ①製品・サービス高付加価値化枠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r>
                        <a:rPr kumimoji="1" lang="ja-JP" altLang="en-US" sz="2400" b="1" dirty="0"/>
                        <a:t>～</a:t>
                      </a:r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800" b="1" dirty="0"/>
                        <a:t>※</a:t>
                      </a:r>
                      <a:r>
                        <a:rPr kumimoji="1" lang="ja-JP" altLang="en-US" sz="1800" b="1" dirty="0"/>
                        <a:t>小規模事業者</a:t>
                      </a:r>
                      <a:r>
                        <a:rPr kumimoji="1" lang="en-US" altLang="ja-JP" sz="1800" b="1" dirty="0"/>
                        <a:t>2/3</a:t>
                      </a:r>
                      <a:endParaRPr kumimoji="1" lang="ja-JP" altLang="en-US" sz="18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100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2,500</a:t>
                      </a:r>
                      <a:r>
                        <a:rPr kumimoji="1" lang="ja-JP" altLang="en-US" sz="2000" b="1" dirty="0"/>
                        <a:t>万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en-US" altLang="ja-JP" sz="1800" b="1" dirty="0"/>
                        <a:t>※5</a:t>
                      </a:r>
                      <a:r>
                        <a:rPr kumimoji="1" lang="ja-JP" altLang="en-US" sz="1800" b="1" dirty="0"/>
                        <a:t>人以下：最大</a:t>
                      </a:r>
                      <a:r>
                        <a:rPr kumimoji="1" lang="en-US" altLang="ja-JP" sz="1800" b="1" dirty="0"/>
                        <a:t>750</a:t>
                      </a:r>
                      <a:r>
                        <a:rPr kumimoji="1" lang="ja-JP" altLang="en-US" sz="1800" b="1" dirty="0"/>
                        <a:t>万円</a:t>
                      </a: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3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  <a:p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/>
                        <a:t>24</a:t>
                      </a:r>
                      <a:r>
                        <a:rPr kumimoji="1" lang="ja-JP" altLang="en-US" sz="1800" b="1" dirty="0"/>
                        <a:t>次：</a:t>
                      </a:r>
                      <a:endParaRPr kumimoji="1" lang="en-US" altLang="ja-JP" sz="18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公募未定</a:t>
                      </a: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555839"/>
                  </a:ext>
                </a:extLst>
              </a:tr>
              <a:tr h="895126">
                <a:tc>
                  <a:txBody>
                    <a:bodyPr/>
                    <a:lstStyle/>
                    <a:p>
                      <a:pPr marL="0" marR="0" lvl="0" indent="0" algn="ctr" defTabSz="1793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②グローバル枠</a:t>
                      </a:r>
                      <a:endParaRPr kumimoji="1" lang="en-US" altLang="ja-JP" sz="1800" b="1" dirty="0"/>
                    </a:p>
                  </a:txBody>
                  <a:tcPr marL="0" marR="1944000" marT="3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100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3,000</a:t>
                      </a:r>
                      <a:r>
                        <a:rPr kumimoji="1" lang="ja-JP" altLang="en-US" sz="2000" b="1" dirty="0"/>
                        <a:t>万</a:t>
                      </a:r>
                      <a:endParaRPr kumimoji="1" lang="en-US" altLang="ja-JP" sz="1800" b="1" dirty="0"/>
                    </a:p>
                    <a:p>
                      <a:pPr algn="ctr"/>
                      <a:r>
                        <a:rPr kumimoji="1" lang="ja-JP" altLang="en-US" sz="1600" b="1" dirty="0"/>
                        <a:t>▶大幅賃上により上限引上</a:t>
                      </a:r>
                      <a:endParaRPr kumimoji="1" lang="en-US" altLang="ja-JP" sz="1600" b="1" dirty="0"/>
                    </a:p>
                    <a:p>
                      <a:pPr algn="ctr"/>
                      <a:r>
                        <a:rPr kumimoji="1" lang="en-US" altLang="ja-JP" sz="1600" b="1" dirty="0"/>
                        <a:t>5</a:t>
                      </a:r>
                      <a:r>
                        <a:rPr kumimoji="1" lang="ja-JP" altLang="en-US" sz="1600" b="1" dirty="0"/>
                        <a:t>人以下：＋</a:t>
                      </a:r>
                      <a:r>
                        <a:rPr kumimoji="1" lang="en-US" altLang="ja-JP" sz="1600" b="1" dirty="0"/>
                        <a:t>100</a:t>
                      </a:r>
                      <a:r>
                        <a:rPr kumimoji="1" lang="ja-JP" altLang="en-US" sz="1600" b="1" dirty="0"/>
                        <a:t>万</a:t>
                      </a: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026832"/>
                  </a:ext>
                </a:extLst>
              </a:tr>
              <a:tr h="8629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1" dirty="0"/>
                        <a:t>持続化補助金</a:t>
                      </a:r>
                      <a:r>
                        <a:rPr kumimoji="1" lang="ja-JP" altLang="en-US" sz="1800" b="1" dirty="0"/>
                        <a:t>（第</a:t>
                      </a:r>
                      <a:r>
                        <a:rPr kumimoji="1" lang="en-US" altLang="ja-JP" sz="1800" b="1" dirty="0"/>
                        <a:t>19</a:t>
                      </a:r>
                      <a:r>
                        <a:rPr kumimoji="1" lang="ja-JP" altLang="en-US" sz="1800" b="1" dirty="0"/>
                        <a:t>回）</a:t>
                      </a:r>
                      <a:endParaRPr kumimoji="1" lang="en-US" altLang="ja-JP" sz="1800" b="1" dirty="0"/>
                    </a:p>
                    <a:p>
                      <a:r>
                        <a:rPr kumimoji="1" lang="ja-JP" altLang="en-US" sz="2000" b="1" dirty="0"/>
                        <a:t>（一般型　通常枠）</a:t>
                      </a:r>
                      <a:endParaRPr kumimoji="1" lang="ja-JP" altLang="en-US" sz="2400" b="1" u="sng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600" b="1" dirty="0"/>
                        <a:t>3/4</a:t>
                      </a:r>
                      <a:r>
                        <a:rPr kumimoji="1" lang="ja-JP" altLang="en-US" sz="1600" b="1" dirty="0"/>
                        <a:t>（賃上げ＋赤字）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50</a:t>
                      </a:r>
                      <a:r>
                        <a:rPr kumimoji="1" lang="ja-JP" altLang="en-US" sz="2000" b="1" dirty="0"/>
                        <a:t>万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ja-JP" altLang="en-US" sz="1600" b="1" dirty="0"/>
                        <a:t>▶インボイス特例</a:t>
                      </a:r>
                      <a:r>
                        <a:rPr kumimoji="1" lang="en-US" altLang="ja-JP" sz="1600" b="1" dirty="0"/>
                        <a:t>:</a:t>
                      </a:r>
                      <a:r>
                        <a:rPr kumimoji="1" lang="ja-JP" altLang="en-US" sz="1600" b="1" dirty="0"/>
                        <a:t>＋</a:t>
                      </a:r>
                      <a:r>
                        <a:rPr kumimoji="1" lang="en-US" altLang="ja-JP" sz="1600" b="1" dirty="0"/>
                        <a:t>50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  <a:p>
                      <a:pPr algn="ctr"/>
                      <a:r>
                        <a:rPr kumimoji="1" lang="ja-JP" altLang="en-US" sz="1600" b="1" dirty="0"/>
                        <a:t>▶賃金引上げ特例：＋</a:t>
                      </a:r>
                      <a:r>
                        <a:rPr kumimoji="1" lang="en-US" altLang="ja-JP" sz="1600" b="1" dirty="0"/>
                        <a:t>150</a:t>
                      </a:r>
                      <a:r>
                        <a:rPr kumimoji="1" lang="ja-JP" altLang="en-US" sz="1600" b="1" dirty="0"/>
                        <a:t>万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3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6</a:t>
                      </a:r>
                      <a:r>
                        <a:rPr kumimoji="1" lang="ja-JP" altLang="en-US" sz="1800" b="1" dirty="0"/>
                        <a:t>日～</a:t>
                      </a:r>
                      <a:endParaRPr kumimoji="1" lang="en-US" altLang="ja-JP" sz="1800" b="1" dirty="0"/>
                    </a:p>
                    <a:p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30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/>
                        <a:t>20</a:t>
                      </a:r>
                      <a:r>
                        <a:rPr kumimoji="1" lang="ja-JP" altLang="en-US" sz="1800" b="1" dirty="0"/>
                        <a:t>回：</a:t>
                      </a:r>
                      <a:endParaRPr kumimoji="1" lang="en-US" altLang="ja-JP" sz="18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時期未定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645134"/>
                  </a:ext>
                </a:extLst>
              </a:tr>
              <a:tr h="1254284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持続化補助金</a:t>
                      </a:r>
                      <a:r>
                        <a:rPr kumimoji="1" lang="ja-JP" altLang="en-US" sz="1800" b="1" dirty="0"/>
                        <a:t>（第</a:t>
                      </a:r>
                      <a:r>
                        <a:rPr kumimoji="1" lang="en-US" altLang="ja-JP" sz="1800" b="1" dirty="0"/>
                        <a:t>3</a:t>
                      </a:r>
                      <a:r>
                        <a:rPr kumimoji="1" lang="ja-JP" altLang="en-US" sz="1800" b="1" dirty="0"/>
                        <a:t>回）</a:t>
                      </a:r>
                      <a:endParaRPr kumimoji="1" lang="en-US" altLang="ja-JP" sz="1800" b="1" dirty="0"/>
                    </a:p>
                    <a:p>
                      <a:r>
                        <a:rPr kumimoji="1" lang="ja-JP" altLang="en-US" sz="2000" b="1" dirty="0"/>
                        <a:t>（創業型）</a:t>
                      </a:r>
                      <a:r>
                        <a:rPr kumimoji="1" lang="ja-JP" altLang="en-US" sz="1400" b="1" dirty="0">
                          <a:hlinkClick r:id="rId2"/>
                        </a:rPr>
                        <a:t>　　</a:t>
                      </a:r>
                      <a:endParaRPr kumimoji="1" lang="en-US" altLang="ja-JP" sz="2000" b="1" dirty="0"/>
                    </a:p>
                    <a:p>
                      <a:r>
                        <a:rPr kumimoji="1" lang="en-US" altLang="ja-JP" sz="1400" b="1" dirty="0"/>
                        <a:t>※</a:t>
                      </a:r>
                      <a:r>
                        <a:rPr kumimoji="1" lang="ja-JP" altLang="en-US" sz="1400" b="1" dirty="0"/>
                        <a:t>創業</a:t>
                      </a:r>
                      <a:r>
                        <a:rPr kumimoji="1" lang="en-US" altLang="ja-JP" sz="1400" b="1" dirty="0"/>
                        <a:t>1</a:t>
                      </a:r>
                      <a:r>
                        <a:rPr kumimoji="1" lang="ja-JP" altLang="en-US" sz="1400" b="1" dirty="0"/>
                        <a:t>年以内・特定創業支援事業</a:t>
                      </a:r>
                      <a:endParaRPr kumimoji="1" lang="ja-JP" altLang="en-US" sz="18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2/3</a:t>
                      </a:r>
                      <a:endParaRPr kumimoji="1" lang="ja-JP" altLang="en-US" sz="24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200</a:t>
                      </a:r>
                      <a:r>
                        <a:rPr kumimoji="1" lang="ja-JP" altLang="en-US" sz="2000" b="1" dirty="0"/>
                        <a:t>万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ja-JP" altLang="en-US" sz="1600" b="1" dirty="0"/>
                        <a:t>▶インボイス特例</a:t>
                      </a:r>
                      <a:r>
                        <a:rPr kumimoji="1" lang="en-US" altLang="ja-JP" sz="1600" b="1" dirty="0"/>
                        <a:t>:</a:t>
                      </a:r>
                      <a:r>
                        <a:rPr kumimoji="1" lang="ja-JP" altLang="en-US" sz="1600" b="1" dirty="0"/>
                        <a:t>＋</a:t>
                      </a:r>
                      <a:r>
                        <a:rPr kumimoji="1" lang="en-US" altLang="ja-JP" sz="1600" b="1" dirty="0"/>
                        <a:t>50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3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6</a:t>
                      </a:r>
                      <a:r>
                        <a:rPr kumimoji="1" lang="ja-JP" altLang="en-US" sz="1800" b="1" dirty="0"/>
                        <a:t>日～</a:t>
                      </a:r>
                      <a:endParaRPr kumimoji="1" lang="en-US" altLang="ja-JP" sz="1800" b="1" dirty="0"/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30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800" b="1" dirty="0"/>
                        <a:t>回：</a:t>
                      </a:r>
                      <a:endParaRPr kumimoji="1" lang="en-US" altLang="ja-JP" sz="18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時期未定</a:t>
                      </a: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88136"/>
                  </a:ext>
                </a:extLst>
              </a:tr>
              <a:tr h="803446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中小・小規模事業者パワーアップ応援補助金</a:t>
                      </a:r>
                      <a:endParaRPr kumimoji="1" lang="en-US" altLang="ja-JP" sz="2400" b="1" dirty="0"/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b="1" dirty="0"/>
                        <a:t> </a:t>
                      </a:r>
                      <a:r>
                        <a:rPr kumimoji="1" lang="ja-JP" altLang="en-US" sz="2000" b="1" dirty="0"/>
                        <a:t>①一般枠</a:t>
                      </a:r>
                      <a:r>
                        <a:rPr kumimoji="1" lang="en-US" altLang="ja-JP" sz="2000" b="1" dirty="0"/>
                        <a:t>/</a:t>
                      </a:r>
                      <a:r>
                        <a:rPr kumimoji="1" lang="ja-JP" altLang="en-US" sz="2000" b="1" dirty="0"/>
                        <a:t>小規模事業者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endParaRPr kumimoji="1" lang="ja-JP" altLang="en-US" sz="2400" b="1" dirty="0"/>
                    </a:p>
                  </a:txBody>
                  <a:tcPr marT="0"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533400"/>
                      <a:r>
                        <a:rPr kumimoji="1" lang="en-US" altLang="ja-JP" sz="2000" b="1" dirty="0"/>
                        <a:t>150</a:t>
                      </a:r>
                      <a:r>
                        <a:rPr kumimoji="1" lang="ja-JP" altLang="en-US" sz="2000" b="1" dirty="0"/>
                        <a:t>万</a:t>
                      </a:r>
                    </a:p>
                  </a:txBody>
                  <a:tcPr marT="108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7</a:t>
                      </a:r>
                      <a:r>
                        <a:rPr kumimoji="1" lang="ja-JP" altLang="en-US" sz="1800" b="1" dirty="0"/>
                        <a:t>日～</a:t>
                      </a:r>
                      <a:endParaRPr kumimoji="1" lang="en-US" altLang="ja-JP" sz="1800" b="1" dirty="0"/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15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未定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484937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r>
                        <a:rPr kumimoji="1" lang="ja-JP" altLang="en-US" sz="2000" b="1" dirty="0"/>
                        <a:t>  ②働いてもらい方改革枠</a:t>
                      </a:r>
                      <a:r>
                        <a:rPr kumimoji="1" lang="en-US" altLang="ja-JP" sz="2000" b="1" dirty="0"/>
                        <a:t>/</a:t>
                      </a:r>
                      <a:r>
                        <a:rPr kumimoji="1" lang="ja-JP" altLang="en-US" sz="2000" b="1" dirty="0"/>
                        <a:t>小規模事業者</a:t>
                      </a:r>
                      <a:endParaRPr kumimoji="1" lang="en-US" altLang="ja-JP" sz="2400" b="1" dirty="0"/>
                    </a:p>
                  </a:txBody>
                  <a:tcPr marL="36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ja-JP" altLang="en-US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うち「新たな働く環境づくり」に要する経費 </a:t>
                      </a:r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10/10</a:t>
                      </a:r>
                      <a:endParaRPr kumimoji="1" lang="ja-JP" altLang="en-US" sz="2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</a:t>
                      </a:r>
                      <a:r>
                        <a:rPr kumimoji="1" lang="ja-JP" altLang="en-US" sz="252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1" lang="en-US" altLang="ja-JP" sz="252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ja-JP" altLang="en-US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うち「新たな働く環境づくり」に要する経費 </a:t>
                      </a:r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kumimoji="1" lang="ja-JP" altLang="en-US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万円（補助率</a:t>
                      </a:r>
                      <a:r>
                        <a:rPr kumimoji="1" lang="en-US" altLang="ja-JP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10/10)</a:t>
                      </a:r>
                      <a:r>
                        <a:rPr kumimoji="1" lang="ja-JP" altLang="en-US" sz="105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en-US" altLang="ja-JP" sz="1800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1280160" rtl="0" eaLnBrk="1" latinLnBrk="0" hangingPunct="1"/>
                      <a:endParaRPr kumimoji="1" lang="ja-JP" alt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171760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r>
                        <a:rPr kumimoji="1" lang="ja-JP" altLang="en-US" sz="2000" b="1" dirty="0"/>
                        <a:t> ③働いてもらい方改革枠</a:t>
                      </a:r>
                      <a:r>
                        <a:rPr kumimoji="1" lang="en-US" altLang="ja-JP" sz="2000" b="1" dirty="0"/>
                        <a:t>/</a:t>
                      </a:r>
                      <a:r>
                        <a:rPr kumimoji="1" lang="ja-JP" altLang="en-US" sz="2000" b="1" dirty="0"/>
                        <a:t>中小企業者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2/1</a:t>
                      </a:r>
                      <a:endParaRPr kumimoji="1" lang="ja-JP" altLang="en-US" sz="2400" b="1" dirty="0"/>
                    </a:p>
                  </a:txBody>
                  <a:tcPr marT="144000"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</a:t>
                      </a:r>
                    </a:p>
                  </a:txBody>
                  <a:tcPr marT="36000"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02330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8D94E8-AD31-A52F-A50D-0A4465F47E4F}"/>
              </a:ext>
            </a:extLst>
          </p:cNvPr>
          <p:cNvSpPr txBox="1"/>
          <p:nvPr/>
        </p:nvSpPr>
        <p:spPr>
          <a:xfrm>
            <a:off x="10198129" y="441010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R</a:t>
            </a:r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８</a:t>
            </a:r>
            <a:r>
              <a:rPr kumimoji="1"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.5.25</a:t>
            </a:r>
          </a:p>
        </p:txBody>
      </p:sp>
      <p:sp>
        <p:nvSpPr>
          <p:cNvPr id="3" name="四角形: 角を丸くする 2">
            <a:hlinkClick r:id="rId3"/>
            <a:extLst>
              <a:ext uri="{FF2B5EF4-FFF2-40B4-BE49-F238E27FC236}">
                <a16:creationId xmlns:a16="http://schemas.microsoft.com/office/drawing/2014/main" id="{347A3075-4FFC-5C24-001F-1C3FE929AFC3}"/>
              </a:ext>
            </a:extLst>
          </p:cNvPr>
          <p:cNvSpPr/>
          <p:nvPr/>
        </p:nvSpPr>
        <p:spPr>
          <a:xfrm>
            <a:off x="3431309" y="3474901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7" name="四角形: 角を丸くする 6">
            <a:hlinkClick r:id="rId2"/>
            <a:extLst>
              <a:ext uri="{FF2B5EF4-FFF2-40B4-BE49-F238E27FC236}">
                <a16:creationId xmlns:a16="http://schemas.microsoft.com/office/drawing/2014/main" id="{DF5369ED-FC16-4D79-1BB0-DB1C71E29C56}"/>
              </a:ext>
            </a:extLst>
          </p:cNvPr>
          <p:cNvSpPr/>
          <p:nvPr/>
        </p:nvSpPr>
        <p:spPr>
          <a:xfrm>
            <a:off x="3431309" y="4710737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8" name="四角形: 角を丸くする 7">
            <a:hlinkClick r:id="rId4"/>
            <a:extLst>
              <a:ext uri="{FF2B5EF4-FFF2-40B4-BE49-F238E27FC236}">
                <a16:creationId xmlns:a16="http://schemas.microsoft.com/office/drawing/2014/main" id="{22B8479F-3408-4E1D-BCA6-E0F9EB029378}"/>
              </a:ext>
            </a:extLst>
          </p:cNvPr>
          <p:cNvSpPr/>
          <p:nvPr/>
        </p:nvSpPr>
        <p:spPr>
          <a:xfrm>
            <a:off x="3431309" y="5877732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10" name="四角形: 角を丸くする 9">
            <a:hlinkClick r:id="rId5"/>
            <a:extLst>
              <a:ext uri="{FF2B5EF4-FFF2-40B4-BE49-F238E27FC236}">
                <a16:creationId xmlns:a16="http://schemas.microsoft.com/office/drawing/2014/main" id="{ACB2BD0F-32C3-8899-4317-BD822C3516E0}"/>
              </a:ext>
            </a:extLst>
          </p:cNvPr>
          <p:cNvSpPr/>
          <p:nvPr/>
        </p:nvSpPr>
        <p:spPr>
          <a:xfrm>
            <a:off x="3431309" y="2545383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FA6B09C-906E-A682-A774-9E9022574AE8}"/>
              </a:ext>
            </a:extLst>
          </p:cNvPr>
          <p:cNvSpPr/>
          <p:nvPr/>
        </p:nvSpPr>
        <p:spPr>
          <a:xfrm>
            <a:off x="11484004" y="212323"/>
            <a:ext cx="806392" cy="5672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１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58B3315-BBC0-89D3-7D20-A5B47D2AB917}"/>
              </a:ext>
            </a:extLst>
          </p:cNvPr>
          <p:cNvSpPr/>
          <p:nvPr/>
        </p:nvSpPr>
        <p:spPr>
          <a:xfrm>
            <a:off x="3431309" y="6276478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終了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19837CEF-299E-4F8C-B05E-C04CD915054D}"/>
              </a:ext>
            </a:extLst>
          </p:cNvPr>
          <p:cNvSpPr/>
          <p:nvPr/>
        </p:nvSpPr>
        <p:spPr>
          <a:xfrm>
            <a:off x="3431309" y="7213241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終了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5E19E171-0F2A-66D7-2F0A-BF6484D055AA}"/>
              </a:ext>
            </a:extLst>
          </p:cNvPr>
          <p:cNvSpPr/>
          <p:nvPr/>
        </p:nvSpPr>
        <p:spPr>
          <a:xfrm>
            <a:off x="3431309" y="7970865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終了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89B2418F-8675-27F7-3F15-E8CC84F62AD8}"/>
              </a:ext>
            </a:extLst>
          </p:cNvPr>
          <p:cNvSpPr/>
          <p:nvPr/>
        </p:nvSpPr>
        <p:spPr>
          <a:xfrm>
            <a:off x="3431309" y="3856590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tx1"/>
                </a:solidFill>
              </a:rPr>
              <a:t>公募待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8364C63E-15FC-1136-608C-EC0E6B9F9AD0}"/>
              </a:ext>
            </a:extLst>
          </p:cNvPr>
          <p:cNvSpPr/>
          <p:nvPr/>
        </p:nvSpPr>
        <p:spPr>
          <a:xfrm>
            <a:off x="3431309" y="5086443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公募待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70D72E91-9B0B-CDBC-4BC3-36ED8C54BED2}"/>
              </a:ext>
            </a:extLst>
          </p:cNvPr>
          <p:cNvSpPr/>
          <p:nvPr/>
        </p:nvSpPr>
        <p:spPr>
          <a:xfrm>
            <a:off x="3431309" y="2937711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tx1"/>
                </a:solidFill>
              </a:rPr>
              <a:t>公募待</a:t>
            </a:r>
          </a:p>
        </p:txBody>
      </p:sp>
    </p:spTree>
    <p:extLst>
      <p:ext uri="{BB962C8B-B14F-4D97-AF65-F5344CB8AC3E}">
        <p14:creationId xmlns:p14="http://schemas.microsoft.com/office/powerpoint/2010/main" val="378524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A3868-FE2F-FA8A-1C6A-4975EE8EE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834CFA3-52E1-D2A7-2F90-6F39ECBE6B00}"/>
              </a:ext>
            </a:extLst>
          </p:cNvPr>
          <p:cNvSpPr txBox="1"/>
          <p:nvPr/>
        </p:nvSpPr>
        <p:spPr>
          <a:xfrm>
            <a:off x="914400" y="311728"/>
            <a:ext cx="6608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主な補助金の申請期限等一覧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3DC7C20-AB6A-5119-23D5-F14F3D638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916168"/>
              </p:ext>
            </p:extLst>
          </p:nvPr>
        </p:nvGraphicFramePr>
        <p:xfrm>
          <a:off x="381000" y="893194"/>
          <a:ext cx="12091554" cy="8488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6900">
                  <a:extLst>
                    <a:ext uri="{9D8B030D-6E8A-4147-A177-3AD203B41FA5}">
                      <a16:colId xmlns:a16="http://schemas.microsoft.com/office/drawing/2014/main" val="3290578334"/>
                    </a:ext>
                  </a:extLst>
                </a:gridCol>
                <a:gridCol w="1418595">
                  <a:extLst>
                    <a:ext uri="{9D8B030D-6E8A-4147-A177-3AD203B41FA5}">
                      <a16:colId xmlns:a16="http://schemas.microsoft.com/office/drawing/2014/main" val="1372008635"/>
                    </a:ext>
                  </a:extLst>
                </a:gridCol>
                <a:gridCol w="3025742">
                  <a:extLst>
                    <a:ext uri="{9D8B030D-6E8A-4147-A177-3AD203B41FA5}">
                      <a16:colId xmlns:a16="http://schemas.microsoft.com/office/drawing/2014/main" val="858226697"/>
                    </a:ext>
                  </a:extLst>
                </a:gridCol>
                <a:gridCol w="1820467">
                  <a:extLst>
                    <a:ext uri="{9D8B030D-6E8A-4147-A177-3AD203B41FA5}">
                      <a16:colId xmlns:a16="http://schemas.microsoft.com/office/drawing/2014/main" val="3485213957"/>
                    </a:ext>
                  </a:extLst>
                </a:gridCol>
                <a:gridCol w="1419850">
                  <a:extLst>
                    <a:ext uri="{9D8B030D-6E8A-4147-A177-3AD203B41FA5}">
                      <a16:colId xmlns:a16="http://schemas.microsoft.com/office/drawing/2014/main" val="2490140876"/>
                    </a:ext>
                  </a:extLst>
                </a:gridCol>
              </a:tblGrid>
              <a:tr h="7860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補助金名（直近回数）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補助率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補助金額（円）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申請期限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次回公募予定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20556"/>
                  </a:ext>
                </a:extLst>
              </a:tr>
              <a:tr h="1010214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中小企業省力化投資補助金</a:t>
                      </a:r>
                      <a:endParaRPr kumimoji="1" lang="en-US" altLang="ja-JP" sz="2400" b="1" dirty="0"/>
                    </a:p>
                    <a:p>
                      <a:r>
                        <a:rPr kumimoji="1" lang="ja-JP" altLang="en-US" sz="2400" b="1" dirty="0"/>
                        <a:t>（カタログ型）</a:t>
                      </a:r>
                      <a:r>
                        <a:rPr kumimoji="1" lang="ja-JP" altLang="en-US" sz="1800" b="1" dirty="0"/>
                        <a:t>（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年補正）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5</a:t>
                      </a:r>
                      <a:r>
                        <a:rPr kumimoji="1" lang="ja-JP" altLang="en-US" sz="1400" b="1" dirty="0"/>
                        <a:t>名以下：</a:t>
                      </a:r>
                      <a:r>
                        <a:rPr kumimoji="1" lang="en-US" altLang="ja-JP" sz="1400" b="1" dirty="0"/>
                        <a:t>200</a:t>
                      </a:r>
                      <a:r>
                        <a:rPr kumimoji="1" lang="ja-JP" altLang="en-US" sz="1400" b="1" dirty="0"/>
                        <a:t>万（</a:t>
                      </a:r>
                      <a:r>
                        <a:rPr kumimoji="1" lang="en-US" altLang="ja-JP" sz="1400" b="1" dirty="0"/>
                        <a:t>300</a:t>
                      </a:r>
                      <a:r>
                        <a:rPr kumimoji="1" lang="ja-JP" altLang="en-US" sz="1400" b="1" dirty="0"/>
                        <a:t>万）</a:t>
                      </a:r>
                      <a:endParaRPr kumimoji="1" lang="en-US" altLang="ja-JP" sz="1400" b="1" dirty="0"/>
                    </a:p>
                    <a:p>
                      <a:pPr algn="ctr"/>
                      <a:r>
                        <a:rPr kumimoji="1" lang="en-US" altLang="ja-JP" sz="1400" b="1" dirty="0"/>
                        <a:t>6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20</a:t>
                      </a:r>
                      <a:r>
                        <a:rPr kumimoji="1" lang="ja-JP" altLang="en-US" sz="1400" b="1" dirty="0"/>
                        <a:t>名：</a:t>
                      </a:r>
                      <a:r>
                        <a:rPr kumimoji="1" lang="en-US" altLang="ja-JP" sz="1400" b="1" dirty="0"/>
                        <a:t>500</a:t>
                      </a:r>
                      <a:r>
                        <a:rPr kumimoji="1" lang="ja-JP" altLang="en-US" sz="1400" b="1" dirty="0"/>
                        <a:t>万（</a:t>
                      </a:r>
                      <a:r>
                        <a:rPr kumimoji="1" lang="en-US" altLang="ja-JP" sz="1400" b="1" dirty="0"/>
                        <a:t>750</a:t>
                      </a:r>
                      <a:r>
                        <a:rPr kumimoji="1" lang="ja-JP" altLang="en-US" sz="1400" b="1" dirty="0"/>
                        <a:t>万）</a:t>
                      </a:r>
                      <a:endParaRPr kumimoji="1" lang="en-US" altLang="ja-JP" sz="1400" b="1" dirty="0"/>
                    </a:p>
                    <a:p>
                      <a:pPr algn="ctr"/>
                      <a:r>
                        <a:rPr kumimoji="1" lang="en-US" altLang="ja-JP" sz="1400" b="1" dirty="0"/>
                        <a:t>21</a:t>
                      </a:r>
                      <a:r>
                        <a:rPr kumimoji="1" lang="ja-JP" altLang="en-US" sz="1400" b="1" dirty="0"/>
                        <a:t>名以上：</a:t>
                      </a:r>
                      <a:r>
                        <a:rPr kumimoji="1" lang="en-US" altLang="ja-JP" sz="1400" b="1" dirty="0"/>
                        <a:t>1,000</a:t>
                      </a:r>
                      <a:r>
                        <a:rPr kumimoji="1" lang="ja-JP" altLang="en-US" sz="1400" b="1" dirty="0"/>
                        <a:t>万（</a:t>
                      </a:r>
                      <a:r>
                        <a:rPr kumimoji="1" lang="en-US" altLang="ja-JP" sz="1400" b="1" dirty="0"/>
                        <a:t>1500</a:t>
                      </a:r>
                      <a:r>
                        <a:rPr kumimoji="1" lang="ja-JP" altLang="en-US" sz="1400" b="1" dirty="0"/>
                        <a:t>万）</a:t>
                      </a:r>
                      <a:endParaRPr kumimoji="1" lang="en-US" altLang="ja-JP" sz="1400" b="1" dirty="0"/>
                    </a:p>
                    <a:p>
                      <a:pPr algn="ctr"/>
                      <a:r>
                        <a:rPr kumimoji="1" lang="en-US" altLang="ja-JP" sz="1200" b="1" dirty="0"/>
                        <a:t>※</a:t>
                      </a:r>
                      <a:r>
                        <a:rPr kumimoji="1" lang="ja-JP" altLang="en-US" sz="1200" b="1" dirty="0"/>
                        <a:t>（）内は</a:t>
                      </a:r>
                      <a:r>
                        <a:rPr kumimoji="1" lang="en-US" altLang="ja-JP" sz="1200" b="1" dirty="0"/>
                        <a:t>【</a:t>
                      </a:r>
                      <a:r>
                        <a:rPr kumimoji="1" lang="ja-JP" altLang="en-US" sz="1200" b="1" dirty="0"/>
                        <a:t>大幅賃上げ特例</a:t>
                      </a:r>
                      <a:r>
                        <a:rPr kumimoji="1" lang="en-US" altLang="ja-JP" sz="1200" b="1" dirty="0"/>
                        <a:t>】</a:t>
                      </a:r>
                      <a:endParaRPr kumimoji="1" lang="ja-JP" altLang="en-US" sz="1200" b="1" dirty="0"/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kumimoji="1" lang="ja-JP" altLang="en-US" sz="1800" b="1" dirty="0"/>
                        <a:t>随時受付中</a:t>
                      </a:r>
                      <a:endParaRPr kumimoji="1" lang="en-US" altLang="ja-JP" sz="1800" b="1" dirty="0"/>
                    </a:p>
                  </a:txBody>
                  <a:tcPr marT="4680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997969"/>
                  </a:ext>
                </a:extLst>
              </a:tr>
              <a:tr h="896280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中小企業省力化投資補助金</a:t>
                      </a:r>
                      <a:endParaRPr kumimoji="1" lang="en-US" altLang="ja-JP" sz="2400" b="1" dirty="0"/>
                    </a:p>
                    <a:p>
                      <a:r>
                        <a:rPr kumimoji="1" lang="ja-JP" altLang="en-US" sz="2400" b="1" dirty="0"/>
                        <a:t>（一般型）　</a:t>
                      </a:r>
                      <a:r>
                        <a:rPr kumimoji="1" lang="ja-JP" altLang="en-US" sz="1800" b="1" dirty="0"/>
                        <a:t>（</a:t>
                      </a:r>
                      <a:r>
                        <a:rPr kumimoji="1" lang="en-US" altLang="ja-JP" sz="1800" b="1" dirty="0"/>
                        <a:t>6</a:t>
                      </a:r>
                      <a:r>
                        <a:rPr kumimoji="1" lang="ja-JP" altLang="en-US" sz="1800" b="1" dirty="0"/>
                        <a:t>年補正 </a:t>
                      </a:r>
                      <a:r>
                        <a:rPr kumimoji="1" lang="en-US" altLang="ja-JP" sz="1800" b="1" dirty="0"/>
                        <a:t>7</a:t>
                      </a:r>
                      <a:r>
                        <a:rPr kumimoji="1" lang="ja-JP" altLang="en-US" sz="1800" b="1" dirty="0"/>
                        <a:t>回）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r>
                        <a:rPr kumimoji="1" lang="ja-JP" altLang="en-US" sz="2400" b="1" dirty="0"/>
                        <a:t>～</a:t>
                      </a:r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小規模・再生</a:t>
                      </a:r>
                      <a:r>
                        <a:rPr kumimoji="1" lang="en-US" altLang="ja-JP" sz="1600" b="1" dirty="0"/>
                        <a:t>2/3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5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名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以下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 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750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（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1000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6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20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名：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 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1500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万円（</a:t>
                      </a:r>
                      <a:r>
                        <a:rPr kumimoji="1" lang="en-US" altLang="zh-TW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2000</a:t>
                      </a:r>
                      <a:r>
                        <a:rPr kumimoji="1" lang="zh-TW" altLang="en-US" sz="14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万円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名：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万（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名：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万（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名以上：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8000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万（</a:t>
                      </a:r>
                      <a:r>
                        <a:rPr kumimoji="1" lang="en-US" altLang="ja-JP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ja-JP" alt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億）</a:t>
                      </a:r>
                      <a:endParaRPr kumimoji="1" lang="en-US" altLang="ja-JP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400" b="1" dirty="0"/>
                        <a:t>※</a:t>
                      </a:r>
                      <a:r>
                        <a:rPr kumimoji="1" lang="ja-JP" altLang="en-US" sz="1400" b="1" dirty="0"/>
                        <a:t>（）内は</a:t>
                      </a:r>
                      <a:r>
                        <a:rPr kumimoji="1" lang="en-US" altLang="ja-JP" sz="1400" b="1" dirty="0"/>
                        <a:t>【</a:t>
                      </a:r>
                      <a:r>
                        <a:rPr kumimoji="1" lang="ja-JP" altLang="en-US" sz="1400" b="1" dirty="0"/>
                        <a:t>大幅賃上げ特例</a:t>
                      </a:r>
                      <a:r>
                        <a:rPr kumimoji="1" lang="en-US" altLang="ja-JP" sz="1400" b="1" dirty="0"/>
                        <a:t>】</a:t>
                      </a:r>
                      <a:endParaRPr kumimoji="1" lang="ja-JP" alt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第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回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】</a:t>
                      </a:r>
                    </a:p>
                    <a:p>
                      <a:pPr marL="0" algn="ctr" defTabSz="1280160" rtl="0" eaLnBrk="1" latinLnBrk="0" hangingPunct="1"/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令和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月上旬～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月下旬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（予定）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第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回：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時期未定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234614"/>
                  </a:ext>
                </a:extLst>
              </a:tr>
              <a:tr h="905766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1" dirty="0"/>
                        <a:t>デジタル化・</a:t>
                      </a:r>
                      <a:r>
                        <a:rPr kumimoji="1" lang="en-US" altLang="ja-JP" sz="2400" b="1" dirty="0"/>
                        <a:t>AI</a:t>
                      </a:r>
                      <a:r>
                        <a:rPr kumimoji="1" lang="ja-JP" altLang="en-US" sz="2400" b="1" dirty="0"/>
                        <a:t>導入補助金</a:t>
                      </a:r>
                      <a:r>
                        <a:rPr kumimoji="1" lang="en-US" altLang="ja-JP" sz="2400" b="1" dirty="0"/>
                        <a:t>2026</a:t>
                      </a:r>
                      <a:r>
                        <a:rPr kumimoji="1" lang="ja-JP" altLang="en-US" sz="2000" b="1" dirty="0"/>
                        <a:t>　①通常枠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1</a:t>
                      </a:r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3</a:t>
                      </a:r>
                      <a:r>
                        <a:rPr kumimoji="1" lang="ja-JP" altLang="en-US" sz="1800" b="1" dirty="0"/>
                        <a:t>プロセス：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150</a:t>
                      </a:r>
                      <a:r>
                        <a:rPr kumimoji="1" lang="ja-JP" altLang="en-US" sz="1400" b="1" dirty="0"/>
                        <a:t>万</a:t>
                      </a:r>
                      <a:endParaRPr kumimoji="1" lang="en-US" altLang="ja-JP" sz="1800" b="1" dirty="0"/>
                    </a:p>
                    <a:p>
                      <a:pPr algn="ctr"/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800" b="1" dirty="0"/>
                        <a:t>プロセス～：</a:t>
                      </a:r>
                      <a:r>
                        <a:rPr kumimoji="1" lang="en-US" altLang="ja-JP" sz="1800" b="1" dirty="0"/>
                        <a:t>150</a:t>
                      </a:r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450</a:t>
                      </a:r>
                      <a:r>
                        <a:rPr kumimoji="1" lang="ja-JP" altLang="en-US" sz="1400" b="1" dirty="0"/>
                        <a:t>万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【2</a:t>
                      </a:r>
                      <a:r>
                        <a:rPr kumimoji="1" lang="ja-JP" altLang="en-US" sz="1800" b="1" dirty="0"/>
                        <a:t>次締切分</a:t>
                      </a:r>
                      <a:r>
                        <a:rPr kumimoji="1" lang="en-US" altLang="ja-JP" sz="1800" b="1" dirty="0"/>
                        <a:t>】</a:t>
                      </a:r>
                    </a:p>
                    <a:p>
                      <a:pPr algn="ctr"/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5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13</a:t>
                      </a:r>
                      <a:r>
                        <a:rPr kumimoji="1" lang="ja-JP" altLang="en-US" sz="1800" b="1" dirty="0"/>
                        <a:t>日～</a:t>
                      </a:r>
                      <a:r>
                        <a:rPr kumimoji="1" lang="en-US" altLang="ja-JP" sz="1800" b="1" dirty="0"/>
                        <a:t>6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15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/>
                        <a:t>第</a:t>
                      </a:r>
                      <a:r>
                        <a:rPr kumimoji="1" lang="en-US" altLang="ja-JP" sz="1800" b="1" dirty="0"/>
                        <a:t>3</a:t>
                      </a:r>
                      <a:r>
                        <a:rPr kumimoji="1" lang="ja-JP" altLang="en-US" sz="1800" b="1" dirty="0"/>
                        <a:t>次：</a:t>
                      </a:r>
                      <a:endParaRPr kumimoji="1" lang="en-US" altLang="ja-JP" sz="1800" b="1" dirty="0"/>
                    </a:p>
                    <a:p>
                      <a:pPr algn="ctr"/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7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21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35207"/>
                  </a:ext>
                </a:extLst>
              </a:tr>
              <a:tr h="1123481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②インボイス枠インボイス対応類型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/>
                        <a:t>2/1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3/4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/>
                        <a:t>※IT</a:t>
                      </a:r>
                      <a:r>
                        <a:rPr kumimoji="1" lang="ja-JP" altLang="en-US" sz="1600" b="1" dirty="0"/>
                        <a:t>ツール機能数等による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/>
                        <a:t>IT</a:t>
                      </a:r>
                      <a:r>
                        <a:rPr kumimoji="1" lang="ja-JP" altLang="en-US" sz="2000" b="1" dirty="0"/>
                        <a:t>ツール：</a:t>
                      </a:r>
                      <a:r>
                        <a:rPr kumimoji="1" lang="en-US" altLang="ja-JP" sz="2000" b="1" dirty="0"/>
                        <a:t>0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350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20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/>
                        <a:t>上記</a:t>
                      </a:r>
                      <a:r>
                        <a:rPr kumimoji="1" lang="en-US" altLang="ja-JP" sz="1200" b="1" dirty="0"/>
                        <a:t>IT</a:t>
                      </a:r>
                      <a:r>
                        <a:rPr kumimoji="1" lang="ja-JP" altLang="en-US" sz="1200" b="1" dirty="0"/>
                        <a:t>ツールに使用に伴う</a:t>
                      </a:r>
                      <a:endParaRPr kumimoji="1" lang="en-US" altLang="ja-JP" sz="16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/>
                        <a:t>PC</a:t>
                      </a:r>
                      <a:r>
                        <a:rPr kumimoji="1" lang="ja-JP" altLang="en-US" sz="1600" b="1" dirty="0"/>
                        <a:t>・ﾀﾌﾞﾚｯﾄ：</a:t>
                      </a:r>
                      <a:r>
                        <a:rPr kumimoji="1" lang="en-US" altLang="ja-JP" sz="1600" b="1" dirty="0"/>
                        <a:t>10</a:t>
                      </a:r>
                      <a:r>
                        <a:rPr kumimoji="1" lang="ja-JP" altLang="en-US" sz="1200" b="1" dirty="0"/>
                        <a:t>万</a:t>
                      </a:r>
                      <a:endParaRPr kumimoji="1" lang="en-US" altLang="ja-JP" sz="1600" b="1" dirty="0"/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/>
                        <a:t>レジ・発券機：</a:t>
                      </a:r>
                      <a:r>
                        <a:rPr kumimoji="1" lang="en-US" altLang="ja-JP" sz="1600" b="1" dirty="0"/>
                        <a:t>20</a:t>
                      </a:r>
                      <a:r>
                        <a:rPr kumimoji="1" lang="ja-JP" altLang="en-US" sz="1200" b="1" dirty="0"/>
                        <a:t>万</a:t>
                      </a:r>
                      <a:endParaRPr kumimoji="1" lang="en-US" altLang="ja-JP" sz="18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71912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③インボイス枠電子取引類型</a:t>
                      </a:r>
                      <a:endParaRPr lang="ja-JP" alt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000" b="1" dirty="0"/>
                        <a:t>2/1</a:t>
                      </a:r>
                      <a:r>
                        <a:rPr lang="ja-JP" altLang="en-US" sz="2000" b="1" dirty="0"/>
                        <a:t>～</a:t>
                      </a:r>
                      <a:r>
                        <a:rPr lang="en-US" altLang="ja-JP" sz="2000" b="1" dirty="0"/>
                        <a:t>2/3</a:t>
                      </a:r>
                    </a:p>
                    <a:p>
                      <a:pPr algn="ctr"/>
                      <a:r>
                        <a:rPr lang="en-US" altLang="ja-JP" sz="1600" b="1" dirty="0"/>
                        <a:t>※</a:t>
                      </a:r>
                      <a:r>
                        <a:rPr lang="ja-JP" altLang="en-US" sz="1600" b="1" dirty="0"/>
                        <a:t>中小企業</a:t>
                      </a:r>
                      <a:r>
                        <a:rPr lang="en-US" altLang="ja-JP" sz="1600" b="1" dirty="0"/>
                        <a:t>2/3</a:t>
                      </a:r>
                      <a:endParaRPr lang="ja-JP" altLang="en-US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350</a:t>
                      </a:r>
                      <a:r>
                        <a:rPr kumimoji="1" lang="ja-JP" alt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</a:t>
                      </a:r>
                      <a:endParaRPr kumimoji="1" lang="ja-JP" altLang="en-US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/>
                        <a:t>第</a:t>
                      </a:r>
                      <a:r>
                        <a:rPr kumimoji="1" lang="en-US" altLang="ja-JP" sz="1800" b="1" dirty="0"/>
                        <a:t>4</a:t>
                      </a:r>
                      <a:r>
                        <a:rPr kumimoji="1" lang="ja-JP" altLang="en-US" sz="1800" b="1" dirty="0"/>
                        <a:t>次：</a:t>
                      </a:r>
                      <a:endParaRPr kumimoji="1" lang="en-US" altLang="ja-JP" sz="1800" b="1" dirty="0"/>
                    </a:p>
                    <a:p>
                      <a:pPr algn="ctr"/>
                      <a:r>
                        <a:rPr kumimoji="1" lang="ja-JP" altLang="en-US" sz="1800" b="1" dirty="0"/>
                        <a:t>～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25</a:t>
                      </a:r>
                      <a:r>
                        <a:rPr kumimoji="1" lang="ja-JP" altLang="en-US" sz="1800" b="1" dirty="0"/>
                        <a:t>日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801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④セキュリティ対策推進枠</a:t>
                      </a:r>
                      <a:endParaRPr lang="ja-JP" altLang="en-US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/>
                        <a:t>2/1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2/3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小規模事業者</a:t>
                      </a:r>
                      <a:r>
                        <a:rPr kumimoji="1" lang="en-US" altLang="ja-JP" sz="1600" b="1" dirty="0"/>
                        <a:t>2/3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r>
                        <a:rPr kumimoji="1" lang="ja-JP" alt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</a:t>
                      </a:r>
                      <a:endParaRPr kumimoji="1" lang="en-US" altLang="ja-JP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サイバーセキュリティお助け隊サービス利用料（最大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年分） </a:t>
                      </a:r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583220"/>
                  </a:ext>
                </a:extLst>
              </a:tr>
              <a:tr h="395916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⑤複数社連携</a:t>
                      </a: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導入枠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※10</a:t>
                      </a: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者以上の補助対象事業者のまとまり</a:t>
                      </a:r>
                      <a:endParaRPr kumimoji="1" lang="en-US" altLang="ja-JP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　商工会等の支援組織も補助対象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2/3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1" dirty="0"/>
                        <a:t>①基盤導入経費：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ja-JP" altLang="en-US" sz="1400" b="1" dirty="0"/>
                        <a:t>　インボイス対応枠と同様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ja-JP" altLang="en-US" sz="1600" b="1" dirty="0"/>
                        <a:t>②消費動向分析経費：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ja-JP" altLang="en-US" sz="1600" b="1" dirty="0"/>
                        <a:t>　</a:t>
                      </a:r>
                      <a:r>
                        <a:rPr kumimoji="1" lang="en-US" altLang="ja-JP" sz="1400" b="1" dirty="0"/>
                        <a:t>50</a:t>
                      </a:r>
                      <a:r>
                        <a:rPr kumimoji="1" lang="ja-JP" altLang="en-US" sz="1400" b="1" dirty="0"/>
                        <a:t>万</a:t>
                      </a:r>
                      <a:r>
                        <a:rPr kumimoji="1" lang="en-US" altLang="ja-JP" sz="1400" b="1" dirty="0"/>
                        <a:t>×</a:t>
                      </a:r>
                      <a:r>
                        <a:rPr kumimoji="1" lang="ja-JP" altLang="en-US" sz="1400" b="1" dirty="0"/>
                        <a:t>連携者数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en-US" altLang="ja-JP" sz="1600" b="1" dirty="0"/>
                        <a:t>(</a:t>
                      </a:r>
                      <a:r>
                        <a:rPr kumimoji="1" lang="ja-JP" altLang="en-US" sz="1600" b="1" dirty="0"/>
                        <a:t>①</a:t>
                      </a:r>
                      <a:r>
                        <a:rPr kumimoji="1" lang="en-US" altLang="ja-JP" sz="1600" b="1" dirty="0"/>
                        <a:t>+</a:t>
                      </a:r>
                      <a:r>
                        <a:rPr kumimoji="1" lang="ja-JP" altLang="en-US" sz="1600" b="1" dirty="0"/>
                        <a:t>②</a:t>
                      </a:r>
                      <a:r>
                        <a:rPr kumimoji="1" lang="en-US" altLang="ja-JP" sz="1600" b="1" dirty="0"/>
                        <a:t>)</a:t>
                      </a:r>
                      <a:r>
                        <a:rPr kumimoji="1" lang="ja-JP" altLang="en-US" sz="1600" b="1" dirty="0"/>
                        <a:t>合わせて</a:t>
                      </a:r>
                      <a:r>
                        <a:rPr kumimoji="1" lang="en-US" altLang="ja-JP" sz="1600" b="1" dirty="0"/>
                        <a:t>3000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  <a:p>
                      <a:pPr algn="l"/>
                      <a:r>
                        <a:rPr kumimoji="1" lang="ja-JP" altLang="en-US" sz="1600" b="1" dirty="0"/>
                        <a:t>③事務費・専門家経費：</a:t>
                      </a:r>
                      <a:r>
                        <a:rPr kumimoji="1" lang="en-US" altLang="ja-JP" sz="1600" b="1" dirty="0"/>
                        <a:t>200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</a:txBody>
                  <a:tcPr anchor="ctr" anchorCtr="1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/>
                        <a:t>【1</a:t>
                      </a:r>
                      <a:r>
                        <a:rPr kumimoji="1" lang="ja-JP" altLang="en-US" sz="1800" b="1" dirty="0"/>
                        <a:t>次締切分</a:t>
                      </a:r>
                      <a:r>
                        <a:rPr kumimoji="1" lang="en-US" altLang="ja-JP" sz="1800" b="1" dirty="0"/>
                        <a:t>】</a:t>
                      </a:r>
                    </a:p>
                    <a:p>
                      <a:pPr algn="ctr"/>
                      <a:r>
                        <a:rPr kumimoji="1" lang="ja-JP" altLang="en-US" sz="1800" b="1" dirty="0"/>
                        <a:t>令和</a:t>
                      </a:r>
                      <a:r>
                        <a:rPr kumimoji="1" lang="en-US" altLang="ja-JP" sz="1800" b="1" dirty="0"/>
                        <a:t>8</a:t>
                      </a:r>
                      <a:r>
                        <a:rPr kumimoji="1" lang="ja-JP" altLang="en-US" sz="1800" b="1" dirty="0"/>
                        <a:t>年</a:t>
                      </a:r>
                      <a:r>
                        <a:rPr kumimoji="1" lang="en-US" altLang="ja-JP" sz="1800" b="1" dirty="0"/>
                        <a:t>3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30</a:t>
                      </a:r>
                      <a:r>
                        <a:rPr kumimoji="1" lang="ja-JP" altLang="en-US" sz="1800" b="1" dirty="0"/>
                        <a:t>日～</a:t>
                      </a:r>
                      <a:r>
                        <a:rPr kumimoji="1" lang="en-US" altLang="ja-JP" sz="1800" b="1" dirty="0"/>
                        <a:t>6</a:t>
                      </a:r>
                      <a:r>
                        <a:rPr kumimoji="1" lang="ja-JP" altLang="en-US" sz="1800" b="1" dirty="0"/>
                        <a:t>月</a:t>
                      </a:r>
                      <a:r>
                        <a:rPr kumimoji="1" lang="en-US" altLang="ja-JP" sz="1800" b="1" dirty="0"/>
                        <a:t>15</a:t>
                      </a:r>
                      <a:r>
                        <a:rPr kumimoji="1" lang="ja-JP" altLang="en-US" sz="1800" b="1" dirty="0"/>
                        <a:t>日</a:t>
                      </a:r>
                      <a:endParaRPr kumimoji="1" lang="en-US" altLang="ja-JP" sz="1800" b="1" dirty="0"/>
                    </a:p>
                    <a:p>
                      <a:endParaRPr kumimoji="1" lang="ja-JP" altLang="en-US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第</a:t>
                      </a:r>
                      <a:r>
                        <a:rPr kumimoji="1" lang="en-US" altLang="ja-JP" sz="2000" b="1" dirty="0"/>
                        <a:t>2</a:t>
                      </a:r>
                      <a:r>
                        <a:rPr kumimoji="1" lang="ja-JP" altLang="en-US" sz="2000" b="1" dirty="0"/>
                        <a:t>次：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8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25</a:t>
                      </a:r>
                      <a:r>
                        <a:rPr kumimoji="1" lang="ja-JP" altLang="en-US" sz="2000" b="1" dirty="0"/>
                        <a:t>日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214682"/>
                  </a:ext>
                </a:extLst>
              </a:tr>
            </a:tbl>
          </a:graphicData>
        </a:graphic>
      </p:graphicFrame>
      <p:sp>
        <p:nvSpPr>
          <p:cNvPr id="6" name="四角形: 角を丸くする 5">
            <a:hlinkClick r:id="rId3"/>
            <a:extLst>
              <a:ext uri="{FF2B5EF4-FFF2-40B4-BE49-F238E27FC236}">
                <a16:creationId xmlns:a16="http://schemas.microsoft.com/office/drawing/2014/main" id="{9AE77A2D-55CF-F650-D850-741CEF7C54B9}"/>
              </a:ext>
            </a:extLst>
          </p:cNvPr>
          <p:cNvSpPr/>
          <p:nvPr/>
        </p:nvSpPr>
        <p:spPr>
          <a:xfrm>
            <a:off x="3844059" y="2230947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7" name="四角形: 角を丸くする 6">
            <a:hlinkClick r:id="rId4"/>
            <a:extLst>
              <a:ext uri="{FF2B5EF4-FFF2-40B4-BE49-F238E27FC236}">
                <a16:creationId xmlns:a16="http://schemas.microsoft.com/office/drawing/2014/main" id="{7BF6B316-F063-47EB-7C8A-0D5021981269}"/>
              </a:ext>
            </a:extLst>
          </p:cNvPr>
          <p:cNvSpPr/>
          <p:nvPr/>
        </p:nvSpPr>
        <p:spPr>
          <a:xfrm>
            <a:off x="3844059" y="3378200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8" name="四角形: 角を丸くする 7">
            <a:hlinkClick r:id="rId5"/>
            <a:extLst>
              <a:ext uri="{FF2B5EF4-FFF2-40B4-BE49-F238E27FC236}">
                <a16:creationId xmlns:a16="http://schemas.microsoft.com/office/drawing/2014/main" id="{89069B37-F8C9-2B2E-C8F2-216FE4DF0428}"/>
              </a:ext>
            </a:extLst>
          </p:cNvPr>
          <p:cNvSpPr/>
          <p:nvPr/>
        </p:nvSpPr>
        <p:spPr>
          <a:xfrm>
            <a:off x="3844059" y="4495800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C698C9EF-4A36-66BE-AE3D-4022726A0AE2}"/>
              </a:ext>
            </a:extLst>
          </p:cNvPr>
          <p:cNvSpPr/>
          <p:nvPr/>
        </p:nvSpPr>
        <p:spPr>
          <a:xfrm>
            <a:off x="11484004" y="212323"/>
            <a:ext cx="806392" cy="5672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２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38E4C2EF-E887-384F-37BA-F6A0F45FC5C8}"/>
              </a:ext>
            </a:extLst>
          </p:cNvPr>
          <p:cNvSpPr/>
          <p:nvPr/>
        </p:nvSpPr>
        <p:spPr>
          <a:xfrm>
            <a:off x="3844059" y="3721100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公募待</a:t>
            </a:r>
          </a:p>
        </p:txBody>
      </p:sp>
    </p:spTree>
    <p:extLst>
      <p:ext uri="{BB962C8B-B14F-4D97-AF65-F5344CB8AC3E}">
        <p14:creationId xmlns:p14="http://schemas.microsoft.com/office/powerpoint/2010/main" val="221923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F9F1C-1CE5-5046-071A-525AF118B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E79C2C-3807-216F-A1A3-6E56F702DAFD}"/>
              </a:ext>
            </a:extLst>
          </p:cNvPr>
          <p:cNvSpPr txBox="1"/>
          <p:nvPr/>
        </p:nvSpPr>
        <p:spPr>
          <a:xfrm>
            <a:off x="914400" y="311728"/>
            <a:ext cx="6608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主な補助金の申請期限等一覧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CFF9BAD-914C-17B2-9574-FD9C027D4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013336"/>
              </p:ext>
            </p:extLst>
          </p:nvPr>
        </p:nvGraphicFramePr>
        <p:xfrm>
          <a:off x="381000" y="893194"/>
          <a:ext cx="12091554" cy="73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6900">
                  <a:extLst>
                    <a:ext uri="{9D8B030D-6E8A-4147-A177-3AD203B41FA5}">
                      <a16:colId xmlns:a16="http://schemas.microsoft.com/office/drawing/2014/main" val="3290578334"/>
                    </a:ext>
                  </a:extLst>
                </a:gridCol>
                <a:gridCol w="1418595">
                  <a:extLst>
                    <a:ext uri="{9D8B030D-6E8A-4147-A177-3AD203B41FA5}">
                      <a16:colId xmlns:a16="http://schemas.microsoft.com/office/drawing/2014/main" val="1372008635"/>
                    </a:ext>
                  </a:extLst>
                </a:gridCol>
                <a:gridCol w="2689855">
                  <a:extLst>
                    <a:ext uri="{9D8B030D-6E8A-4147-A177-3AD203B41FA5}">
                      <a16:colId xmlns:a16="http://schemas.microsoft.com/office/drawing/2014/main" val="858226697"/>
                    </a:ext>
                  </a:extLst>
                </a:gridCol>
                <a:gridCol w="2156354">
                  <a:extLst>
                    <a:ext uri="{9D8B030D-6E8A-4147-A177-3AD203B41FA5}">
                      <a16:colId xmlns:a16="http://schemas.microsoft.com/office/drawing/2014/main" val="3485213957"/>
                    </a:ext>
                  </a:extLst>
                </a:gridCol>
                <a:gridCol w="1419850">
                  <a:extLst>
                    <a:ext uri="{9D8B030D-6E8A-4147-A177-3AD203B41FA5}">
                      <a16:colId xmlns:a16="http://schemas.microsoft.com/office/drawing/2014/main" val="2490140876"/>
                    </a:ext>
                  </a:extLst>
                </a:gridCol>
              </a:tblGrid>
              <a:tr h="68886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補助金名（直近回数）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補助率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補助金額（円）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申請期限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次回公募予定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20556"/>
                  </a:ext>
                </a:extLst>
              </a:tr>
              <a:tr h="1061880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事業承継・</a:t>
                      </a:r>
                      <a:r>
                        <a:rPr kumimoji="1" lang="en-US" altLang="ja-JP" sz="2400" b="1" dirty="0"/>
                        <a:t>M</a:t>
                      </a:r>
                      <a:r>
                        <a:rPr kumimoji="1" lang="ja-JP" altLang="en-US" sz="2400" b="1" dirty="0"/>
                        <a:t>＆</a:t>
                      </a:r>
                      <a:r>
                        <a:rPr kumimoji="1" lang="en-US" altLang="ja-JP" sz="2400" b="1" dirty="0"/>
                        <a:t>A</a:t>
                      </a:r>
                      <a:r>
                        <a:rPr kumimoji="1" lang="ja-JP" altLang="en-US" sz="2400" b="1" dirty="0"/>
                        <a:t>補助金</a:t>
                      </a:r>
                      <a:r>
                        <a:rPr kumimoji="1" lang="ja-JP" altLang="en-US" sz="2000" b="1" dirty="0"/>
                        <a:t>（</a:t>
                      </a:r>
                      <a:r>
                        <a:rPr kumimoji="1" lang="en-US" altLang="ja-JP" sz="2000" b="1" dirty="0"/>
                        <a:t>15</a:t>
                      </a:r>
                      <a:r>
                        <a:rPr kumimoji="1" lang="ja-JP" altLang="en-US" sz="2000" b="1" dirty="0"/>
                        <a:t>次）</a:t>
                      </a:r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r>
                        <a:rPr kumimoji="1" lang="ja-JP" altLang="en-US" sz="2400" b="1" dirty="0"/>
                        <a:t>～</a:t>
                      </a:r>
                      <a:r>
                        <a:rPr kumimoji="1" lang="en-US" altLang="ja-JP" sz="2400" b="1" dirty="0"/>
                        <a:t>2/3</a:t>
                      </a:r>
                      <a:endParaRPr kumimoji="1" lang="ja-JP" altLang="en-US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100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1000</a:t>
                      </a:r>
                      <a:r>
                        <a:rPr kumimoji="1" lang="ja-JP" altLang="en-US" sz="1600" b="1" dirty="0"/>
                        <a:t>万</a:t>
                      </a:r>
                      <a:endParaRPr kumimoji="1" lang="en-US" altLang="ja-JP" sz="1600" b="1" dirty="0"/>
                    </a:p>
                    <a:p>
                      <a:pPr algn="ctr"/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上乗せ額有り</a:t>
                      </a:r>
                      <a:endParaRPr kumimoji="1" lang="en-US" altLang="ja-JP" sz="16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令和</a:t>
                      </a:r>
                      <a:r>
                        <a:rPr kumimoji="1" lang="en-US" altLang="ja-JP" sz="2000" b="1" dirty="0"/>
                        <a:t>8</a:t>
                      </a:r>
                      <a:r>
                        <a:rPr kumimoji="1" lang="ja-JP" altLang="en-US" sz="2000" b="1" dirty="0"/>
                        <a:t>年</a:t>
                      </a:r>
                      <a:r>
                        <a:rPr kumimoji="1" lang="en-US" altLang="ja-JP" sz="2000" b="1" dirty="0"/>
                        <a:t>6</a:t>
                      </a:r>
                      <a:r>
                        <a:rPr kumimoji="1" lang="ja-JP" altLang="en-US" sz="2000" b="1" dirty="0"/>
                        <a:t>月中旬～</a:t>
                      </a:r>
                      <a:r>
                        <a:rPr kumimoji="1" lang="en-US" altLang="ja-JP" sz="2000" b="1" dirty="0"/>
                        <a:t>7</a:t>
                      </a:r>
                      <a:r>
                        <a:rPr kumimoji="1" lang="ja-JP" altLang="en-US" sz="2000" b="1" dirty="0"/>
                        <a:t>月下旬</a:t>
                      </a:r>
                      <a:endParaRPr kumimoji="1" lang="en-US" altLang="ja-JP" sz="20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/>
                        <a:t>16</a:t>
                      </a:r>
                      <a:r>
                        <a:rPr kumimoji="1" lang="ja-JP" altLang="en-US" sz="1800" b="1" dirty="0"/>
                        <a:t>次：未定</a:t>
                      </a:r>
                      <a:endParaRPr kumimoji="1" lang="ja-JP" altLang="en-US" sz="20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406932"/>
                  </a:ext>
                </a:extLst>
              </a:tr>
              <a:tr h="390652"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業務改善助成金</a:t>
                      </a:r>
                      <a:endParaRPr kumimoji="1" lang="en-US" altLang="ja-JP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3/4</a:t>
                      </a:r>
                      <a:endParaRPr kumimoji="1" lang="ja-JP" altLang="en-US" sz="2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30</a:t>
                      </a:r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～</a:t>
                      </a:r>
                      <a:r>
                        <a:rPr kumimoji="1" lang="en-US" altLang="ja-JP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600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万</a:t>
                      </a:r>
                      <a:endParaRPr kumimoji="1" lang="en-US" altLang="ja-JP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※</a:t>
                      </a:r>
                      <a:r>
                        <a:rPr kumimoji="1" lang="ja-JP" altLang="en-US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最低賃金引き上げ額と労働者数による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令和</a:t>
                      </a:r>
                      <a:r>
                        <a:rPr kumimoji="1" lang="en-US" altLang="ja-JP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8</a:t>
                      </a:r>
                      <a:r>
                        <a:rPr kumimoji="1"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年</a:t>
                      </a:r>
                      <a:r>
                        <a:rPr kumimoji="1" lang="en-US" altLang="ja-JP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9</a:t>
                      </a:r>
                      <a:r>
                        <a:rPr kumimoji="1"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月</a:t>
                      </a:r>
                      <a:r>
                        <a:rPr kumimoji="1" lang="en-US" altLang="ja-JP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</a:t>
                      </a:r>
                      <a:r>
                        <a:rPr kumimoji="1"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日～</a:t>
                      </a:r>
                      <a:r>
                        <a:rPr lang="ja-JP" altLang="en-US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申請事業場に適用され る地域別最低賃金改定日の前日（予定）</a:t>
                      </a:r>
                      <a:endParaRPr kumimoji="1" lang="en-US" altLang="ja-JP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未定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664515"/>
                  </a:ext>
                </a:extLst>
              </a:tr>
              <a:tr h="175772">
                <a:tc>
                  <a:txBody>
                    <a:bodyPr/>
                    <a:lstStyle/>
                    <a:p>
                      <a:r>
                        <a:rPr kumimoji="1" lang="ja-JP" altLang="en-US" sz="2200" b="1" strike="noStrike" dirty="0"/>
                        <a:t>地域活性化ファンド事業費助成金</a:t>
                      </a:r>
                      <a:r>
                        <a:rPr kumimoji="1" lang="en-US" altLang="ja-JP" sz="2200" b="1" strike="noStrike" dirty="0"/>
                        <a:t>【</a:t>
                      </a:r>
                      <a:r>
                        <a:rPr kumimoji="1" lang="ja-JP" altLang="en-US" sz="2200" b="1" strike="noStrike" dirty="0"/>
                        <a:t>第</a:t>
                      </a:r>
                      <a:r>
                        <a:rPr kumimoji="1" lang="en-US" altLang="ja-JP" sz="2200" b="1" strike="noStrike" dirty="0"/>
                        <a:t>2</a:t>
                      </a:r>
                      <a:r>
                        <a:rPr kumimoji="1" lang="ja-JP" altLang="en-US" sz="2200" b="1" strike="noStrike" dirty="0"/>
                        <a:t>回</a:t>
                      </a:r>
                      <a:r>
                        <a:rPr kumimoji="1" lang="en-US" altLang="ja-JP" sz="2200" b="1" strike="noStrike" dirty="0"/>
                        <a:t>】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strike="noStrike" dirty="0"/>
                        <a:t>1/2</a:t>
                      </a:r>
                      <a:endParaRPr kumimoji="1" lang="ja-JP" altLang="en-US" sz="2400" b="1" strike="noStrike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strike="noStrike" dirty="0"/>
                        <a:t>50</a:t>
                      </a:r>
                      <a:r>
                        <a:rPr kumimoji="1" lang="ja-JP" altLang="en-US" sz="2000" b="1" strike="noStrike" dirty="0"/>
                        <a:t>～</a:t>
                      </a:r>
                      <a:r>
                        <a:rPr kumimoji="1" lang="en-US" altLang="ja-JP" sz="2000" b="1" strike="noStrike" dirty="0"/>
                        <a:t>200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strike="noStrike" dirty="0"/>
                        <a:t>令和</a:t>
                      </a:r>
                      <a:r>
                        <a:rPr kumimoji="1" lang="en-US" altLang="ja-JP" sz="1800" b="1" strike="noStrike" dirty="0"/>
                        <a:t>7</a:t>
                      </a:r>
                      <a:r>
                        <a:rPr kumimoji="1" lang="ja-JP" altLang="en-US" sz="1800" b="1" strike="noStrike" dirty="0"/>
                        <a:t>年</a:t>
                      </a:r>
                      <a:r>
                        <a:rPr kumimoji="1" lang="en-US" altLang="ja-JP" sz="1800" b="1" strike="noStrike" dirty="0"/>
                        <a:t>9</a:t>
                      </a:r>
                      <a:r>
                        <a:rPr kumimoji="1" lang="ja-JP" altLang="en-US" sz="1800" b="1" strike="noStrike" dirty="0"/>
                        <a:t>月</a:t>
                      </a:r>
                      <a:r>
                        <a:rPr kumimoji="1" lang="en-US" altLang="ja-JP" sz="1800" b="1" strike="noStrike" dirty="0"/>
                        <a:t>29</a:t>
                      </a:r>
                      <a:r>
                        <a:rPr kumimoji="1" lang="ja-JP" altLang="en-US" sz="1800" b="1" strike="noStrike" dirty="0"/>
                        <a:t>日～令和</a:t>
                      </a:r>
                      <a:r>
                        <a:rPr kumimoji="1" lang="en-US" altLang="ja-JP" sz="1800" b="1" strike="noStrike" dirty="0"/>
                        <a:t>7</a:t>
                      </a:r>
                      <a:r>
                        <a:rPr kumimoji="1" lang="ja-JP" altLang="en-US" sz="1800" b="1" strike="noStrike" dirty="0"/>
                        <a:t>年</a:t>
                      </a:r>
                      <a:r>
                        <a:rPr kumimoji="1" lang="en-US" altLang="ja-JP" sz="1800" b="1" strike="noStrike" dirty="0"/>
                        <a:t>11</a:t>
                      </a:r>
                      <a:r>
                        <a:rPr kumimoji="1" lang="ja-JP" altLang="en-US" sz="1800" b="1" strike="noStrike" dirty="0"/>
                        <a:t>月</a:t>
                      </a:r>
                      <a:r>
                        <a:rPr kumimoji="1" lang="en-US" altLang="ja-JP" sz="1800" b="1" strike="noStrike" dirty="0"/>
                        <a:t>28</a:t>
                      </a:r>
                      <a:r>
                        <a:rPr kumimoji="1" lang="ja-JP" altLang="en-US" sz="1800" b="1" strike="noStrike" dirty="0"/>
                        <a:t>日</a:t>
                      </a:r>
                      <a:endParaRPr kumimoji="1" lang="en-US" altLang="ja-JP" sz="1800" b="1" strike="noStrike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strike="noStrike" dirty="0"/>
                        <a:t>令和</a:t>
                      </a:r>
                      <a:r>
                        <a:rPr kumimoji="1" lang="en-US" altLang="ja-JP" sz="1600" b="1" strike="noStrike" dirty="0"/>
                        <a:t>8</a:t>
                      </a:r>
                      <a:r>
                        <a:rPr kumimoji="1" lang="ja-JP" altLang="en-US" sz="1600" b="1" strike="noStrike" dirty="0"/>
                        <a:t>年度：時期未定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429739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r>
                        <a:rPr kumimoji="1" lang="ja-JP" altLang="en-US" sz="2400" b="1" dirty="0"/>
                        <a:t>省エネ補助金</a:t>
                      </a:r>
                      <a:r>
                        <a:rPr kumimoji="1" lang="ja-JP" altLang="en-US" sz="2000" b="1" dirty="0"/>
                        <a:t>（</a:t>
                      </a:r>
                      <a:r>
                        <a:rPr kumimoji="1" lang="en-US" altLang="ja-JP" sz="2000" b="1" dirty="0"/>
                        <a:t>2026</a:t>
                      </a:r>
                      <a:r>
                        <a:rPr kumimoji="1" lang="ja-JP" altLang="en-US" sz="2000" b="1" dirty="0"/>
                        <a:t>年度版</a:t>
                      </a:r>
                      <a:r>
                        <a:rPr kumimoji="1" lang="en-US" altLang="ja-JP" sz="2000" b="1" dirty="0"/>
                        <a:t>2</a:t>
                      </a:r>
                      <a:r>
                        <a:rPr kumimoji="1" lang="ja-JP" altLang="en-US" sz="2000" b="1" dirty="0"/>
                        <a:t>次）</a:t>
                      </a:r>
                      <a:endParaRPr kumimoji="1" lang="en-US" altLang="ja-JP" sz="1800" b="1" dirty="0"/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dirty="0"/>
                        <a:t>　</a:t>
                      </a:r>
                      <a:r>
                        <a:rPr kumimoji="1" lang="en-US" altLang="ja-JP" sz="1800" b="1" dirty="0"/>
                        <a:t>Ⅰ</a:t>
                      </a:r>
                      <a:r>
                        <a:rPr kumimoji="1" lang="ja-JP" altLang="en-US" sz="1800" b="1" dirty="0"/>
                        <a:t>：工場・事業場型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en-US" altLang="ja-JP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Ⅱ</a:t>
                      </a: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：電化・脱炭素燃転型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en-US" altLang="ja-JP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Ⅲ</a:t>
                      </a: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：設備単位型</a:t>
                      </a:r>
                      <a:r>
                        <a:rPr kumimoji="1" lang="en-US" altLang="ja-JP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/GX</a:t>
                      </a: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設備単位型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800" b="1" dirty="0"/>
                        <a:t>　</a:t>
                      </a:r>
                      <a:r>
                        <a:rPr kumimoji="1" lang="en-US" altLang="ja-JP" sz="1800" b="1" dirty="0"/>
                        <a:t>Ⅳ</a:t>
                      </a:r>
                      <a:r>
                        <a:rPr kumimoji="1" lang="ja-JP" altLang="en-US" sz="1800" b="1" dirty="0"/>
                        <a:t>：</a:t>
                      </a: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エネルギー需要最適化型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b="1" dirty="0"/>
                    </a:p>
                    <a:p>
                      <a:pPr algn="ctr"/>
                      <a:r>
                        <a:rPr kumimoji="1" lang="en-US" altLang="ja-JP" sz="2400" b="1" dirty="0"/>
                        <a:t>1/5</a:t>
                      </a:r>
                      <a:r>
                        <a:rPr kumimoji="1" lang="ja-JP" altLang="en-US" sz="2400" b="1" dirty="0"/>
                        <a:t>～</a:t>
                      </a:r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類型・事業規模による</a:t>
                      </a:r>
                      <a:endParaRPr kumimoji="1" lang="en-US" altLang="ja-JP" sz="16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/>
                        <a:t>Ⅰ</a:t>
                      </a:r>
                      <a:r>
                        <a:rPr kumimoji="1" lang="ja-JP" altLang="en-US" sz="2000" b="1" dirty="0"/>
                        <a:t>型：</a:t>
                      </a:r>
                      <a:r>
                        <a:rPr kumimoji="1" lang="en-US" altLang="ja-JP" sz="2000" b="1" dirty="0"/>
                        <a:t>15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30</a:t>
                      </a:r>
                      <a:r>
                        <a:rPr kumimoji="1" lang="ja-JP" altLang="en-US" sz="2000" b="1" dirty="0"/>
                        <a:t>億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en-US" altLang="ja-JP" sz="2000" b="1" dirty="0"/>
                        <a:t>Ⅱ</a:t>
                      </a:r>
                      <a:r>
                        <a:rPr kumimoji="1" lang="ja-JP" altLang="en-US" sz="2000" b="1" dirty="0"/>
                        <a:t>型：</a:t>
                      </a:r>
                      <a:r>
                        <a:rPr kumimoji="1" lang="en-US" altLang="ja-JP" sz="2000" b="1" dirty="0"/>
                        <a:t>3</a:t>
                      </a:r>
                      <a:r>
                        <a:rPr kumimoji="1" lang="ja-JP" altLang="en-US" sz="2000" b="1" dirty="0"/>
                        <a:t>億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en-US" altLang="ja-JP" sz="2000" b="1" dirty="0"/>
                        <a:t>Ⅲ</a:t>
                      </a:r>
                      <a:r>
                        <a:rPr kumimoji="1" lang="ja-JP" altLang="en-US" sz="2000" b="1" dirty="0"/>
                        <a:t>型：</a:t>
                      </a:r>
                      <a:r>
                        <a:rPr kumimoji="1" lang="en-US" altLang="ja-JP" sz="2000" b="1" dirty="0"/>
                        <a:t>1</a:t>
                      </a:r>
                      <a:r>
                        <a:rPr kumimoji="1" lang="ja-JP" altLang="en-US" sz="2000" b="1" dirty="0"/>
                        <a:t>～</a:t>
                      </a:r>
                      <a:r>
                        <a:rPr kumimoji="1" lang="en-US" altLang="ja-JP" sz="2000" b="1" dirty="0"/>
                        <a:t>3</a:t>
                      </a:r>
                      <a:r>
                        <a:rPr kumimoji="1" lang="ja-JP" altLang="en-US" sz="2000" b="1" dirty="0"/>
                        <a:t>億</a:t>
                      </a:r>
                      <a:endParaRPr kumimoji="1" lang="en-US" altLang="ja-JP" sz="2000" b="1" dirty="0"/>
                    </a:p>
                    <a:p>
                      <a:pPr algn="ctr"/>
                      <a:r>
                        <a:rPr kumimoji="1" lang="en-US" altLang="ja-JP" sz="2000" b="1" dirty="0"/>
                        <a:t>Ⅳ</a:t>
                      </a:r>
                      <a:r>
                        <a:rPr kumimoji="1" lang="ja-JP" altLang="en-US" sz="2000" b="1" dirty="0"/>
                        <a:t>型：</a:t>
                      </a:r>
                      <a:r>
                        <a:rPr kumimoji="1" lang="en-US" altLang="ja-JP" sz="2000" b="1" dirty="0"/>
                        <a:t>1</a:t>
                      </a:r>
                      <a:r>
                        <a:rPr kumimoji="1" lang="ja-JP" altLang="en-US" sz="2000" b="1" dirty="0"/>
                        <a:t>億</a:t>
                      </a:r>
                      <a:endParaRPr kumimoji="1" lang="en-US" altLang="ja-JP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令和</a:t>
                      </a:r>
                      <a:r>
                        <a:rPr kumimoji="1" lang="en-US" altLang="ja-JP" sz="2000" b="1" dirty="0"/>
                        <a:t>8</a:t>
                      </a:r>
                      <a:r>
                        <a:rPr kumimoji="1" lang="ja-JP" altLang="en-US" sz="2000" b="1" dirty="0"/>
                        <a:t>年</a:t>
                      </a:r>
                      <a:r>
                        <a:rPr kumimoji="1" lang="en-US" altLang="ja-JP" sz="2000" b="1" dirty="0"/>
                        <a:t>6</a:t>
                      </a:r>
                      <a:r>
                        <a:rPr kumimoji="1" lang="ja-JP" altLang="en-US" sz="2000" b="1" dirty="0"/>
                        <a:t>月上旬～</a:t>
                      </a:r>
                      <a:r>
                        <a:rPr kumimoji="1" lang="en-US" altLang="ja-JP" sz="2000" b="1" dirty="0"/>
                        <a:t>7</a:t>
                      </a:r>
                      <a:r>
                        <a:rPr kumimoji="1" lang="ja-JP" altLang="en-US" sz="2000" b="1" dirty="0"/>
                        <a:t>月上旬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/>
                        <a:t>3</a:t>
                      </a:r>
                      <a:r>
                        <a:rPr kumimoji="1" lang="ja-JP" altLang="en-US" sz="1600" b="1" dirty="0"/>
                        <a:t>次：時期未定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927359"/>
                  </a:ext>
                </a:extLst>
              </a:tr>
              <a:tr h="395916">
                <a:tc>
                  <a:txBody>
                    <a:bodyPr/>
                    <a:lstStyle/>
                    <a:p>
                      <a:r>
                        <a:rPr kumimoji="1" lang="zh-TW" altLang="en-US" sz="20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中小企業新事業進出促進補助金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（第</a:t>
                      </a:r>
                      <a:r>
                        <a:rPr kumimoji="1" lang="en-US" altLang="ja-JP" sz="20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4</a:t>
                      </a:r>
                      <a:r>
                        <a:rPr kumimoji="1" lang="ja-JP" altLang="en-US" sz="20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回）</a:t>
                      </a:r>
                      <a:endParaRPr kumimoji="1" lang="en-US" altLang="ja-JP" sz="2000" b="1" kern="1200" dirty="0">
                        <a:solidFill>
                          <a:schemeClr val="dk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  <a:r>
                        <a:rPr kumimoji="1" lang="ja-JP" altLang="en-US" sz="2400" b="1" dirty="0"/>
                        <a:t>～</a:t>
                      </a:r>
                      <a:r>
                        <a:rPr kumimoji="1" lang="en-US" altLang="ja-JP" sz="2400" b="1" dirty="0"/>
                        <a:t>2/3</a:t>
                      </a:r>
                    </a:p>
                    <a:p>
                      <a:pPr algn="ctr"/>
                      <a:r>
                        <a:rPr kumimoji="1" lang="en-US" altLang="ja-JP" sz="1200" b="1" dirty="0"/>
                        <a:t>※2/3</a:t>
                      </a:r>
                      <a:r>
                        <a:rPr kumimoji="1" lang="ja-JP" altLang="en-US" sz="1200" b="1" dirty="0"/>
                        <a:t>賃上げ特例</a:t>
                      </a:r>
                      <a:endParaRPr kumimoji="1" lang="en-US" altLang="ja-JP" sz="1200" b="1" dirty="0"/>
                    </a:p>
                    <a:p>
                      <a:pPr algn="ctr"/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/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20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名</a:t>
                      </a:r>
                      <a:r>
                        <a:rPr kumimoji="1" lang="zh-TW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以下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：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2500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万</a:t>
                      </a:r>
                      <a:r>
                        <a:rPr kumimoji="1" lang="zh-TW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（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3000</a:t>
                      </a:r>
                      <a:r>
                        <a:rPr kumimoji="1" lang="zh-TW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200" b="1" kern="1200" dirty="0">
                        <a:solidFill>
                          <a:schemeClr val="dk1"/>
                        </a:solidFill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zh-TW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20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～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50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名：</a:t>
                      </a:r>
                      <a:r>
                        <a:rPr kumimoji="1" lang="zh-TW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 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4000</a:t>
                      </a:r>
                      <a:r>
                        <a:rPr kumimoji="1" lang="zh-TW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万円（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5000</a:t>
                      </a:r>
                      <a:r>
                        <a:rPr kumimoji="1" lang="zh-TW" altLang="en-US" sz="1200" b="1" kern="1200" dirty="0">
                          <a:solidFill>
                            <a:schemeClr val="dk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万円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名：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5500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万（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7000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万）</a:t>
                      </a:r>
                      <a:endParaRPr kumimoji="1" lang="en-US" altLang="ja-JP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名以上：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7000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万（</a:t>
                      </a:r>
                      <a:r>
                        <a:rPr kumimoji="1" lang="en-US" altLang="ja-JP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9000</a:t>
                      </a:r>
                      <a:r>
                        <a:rPr kumimoji="1" lang="ja-JP" altLang="en-US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万）</a:t>
                      </a:r>
                      <a:endParaRPr kumimoji="1" lang="en-US" altLang="ja-JP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280160" rtl="0" eaLnBrk="1" latinLnBrk="0" hangingPunct="1"/>
                      <a:r>
                        <a:rPr kumimoji="1" lang="en-US" altLang="ja-JP" sz="1200" b="1" dirty="0"/>
                        <a:t>※</a:t>
                      </a:r>
                      <a:r>
                        <a:rPr kumimoji="1" lang="ja-JP" altLang="en-US" sz="1200" b="1" dirty="0"/>
                        <a:t>（）内は</a:t>
                      </a:r>
                      <a:r>
                        <a:rPr kumimoji="1" lang="en-US" altLang="ja-JP" sz="1200" b="1" dirty="0"/>
                        <a:t>【</a:t>
                      </a:r>
                      <a:r>
                        <a:rPr kumimoji="1" lang="ja-JP" altLang="en-US" sz="1200" b="1" dirty="0"/>
                        <a:t>大幅賃上げ特例</a:t>
                      </a:r>
                      <a:r>
                        <a:rPr kumimoji="1" lang="en-US" altLang="ja-JP" sz="1200" b="1" dirty="0"/>
                        <a:t>】</a:t>
                      </a:r>
                      <a:endParaRPr kumimoji="1" lang="ja-JP" altLang="en-US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b="1" dirty="0"/>
                        <a:t>令和</a:t>
                      </a:r>
                      <a:r>
                        <a:rPr kumimoji="1" lang="en-US" altLang="ja-JP" sz="2000" b="1" dirty="0"/>
                        <a:t>8</a:t>
                      </a:r>
                      <a:r>
                        <a:rPr kumimoji="1" lang="ja-JP" altLang="en-US" sz="2000" b="1" dirty="0"/>
                        <a:t>年</a:t>
                      </a:r>
                      <a:r>
                        <a:rPr kumimoji="1" lang="en-US" altLang="ja-JP" sz="2000" b="1" dirty="0"/>
                        <a:t>5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19</a:t>
                      </a:r>
                      <a:r>
                        <a:rPr kumimoji="1" lang="ja-JP" altLang="en-US" sz="2000" b="1" dirty="0"/>
                        <a:t>日～</a:t>
                      </a:r>
                      <a:r>
                        <a:rPr kumimoji="1" lang="en-US" altLang="ja-JP" sz="2000" b="1" dirty="0"/>
                        <a:t>6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19</a:t>
                      </a:r>
                      <a:r>
                        <a:rPr kumimoji="1" lang="ja-JP" altLang="en-US" sz="2000" b="1" dirty="0"/>
                        <a:t>日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/>
                        <a:t>第</a:t>
                      </a:r>
                      <a:r>
                        <a:rPr kumimoji="1" lang="en-US" altLang="ja-JP" sz="1600" b="1" dirty="0"/>
                        <a:t>5</a:t>
                      </a:r>
                      <a:r>
                        <a:rPr kumimoji="1" lang="ja-JP" altLang="en-US" sz="1600" b="1" dirty="0"/>
                        <a:t>回：未定</a:t>
                      </a:r>
                      <a:endParaRPr kumimoji="1" lang="en-US" altLang="ja-JP" sz="2000" b="1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015726"/>
                  </a:ext>
                </a:extLst>
              </a:tr>
              <a:tr h="735551"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スタートアップ支援補助金</a:t>
                      </a:r>
                      <a:endParaRPr kumimoji="1" lang="en-US" altLang="ja-JP" sz="24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①スタートアップ等創業支援補助金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②スタートアップ事業加速化補助金</a:t>
                      </a:r>
                      <a:endParaRPr kumimoji="1" lang="en-US" altLang="ja-JP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</a:t>
                      </a:r>
                      <a:r>
                        <a:rPr kumimoji="1" lang="ja-JP" alt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創業者、第</a:t>
                      </a:r>
                      <a:r>
                        <a:rPr kumimoji="1" lang="en-US" altLang="ja-JP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ja-JP" alt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創業者、創業後</a:t>
                      </a:r>
                      <a:r>
                        <a:rPr kumimoji="1" lang="en-US" altLang="ja-JP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1" lang="ja-JP" alt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年未満等要件有り</a:t>
                      </a:r>
                      <a:endParaRPr kumimoji="1" lang="en-US" altLang="ja-JP" sz="12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1/2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/>
                        <a:t>※</a:t>
                      </a:r>
                      <a:r>
                        <a:rPr kumimoji="1" lang="ja-JP" altLang="en-US" sz="1600" b="1" dirty="0"/>
                        <a:t>女性・障がい者</a:t>
                      </a:r>
                      <a:r>
                        <a:rPr kumimoji="1" lang="en-US" altLang="ja-JP" sz="1600" b="1" dirty="0"/>
                        <a:t>2/3</a:t>
                      </a:r>
                      <a:endParaRPr kumimoji="1" lang="ja-JP" altLang="en-US" sz="1600" b="1" dirty="0"/>
                    </a:p>
                    <a:p>
                      <a:pPr algn="ctr"/>
                      <a:endParaRPr kumimoji="1" lang="en-US" altLang="ja-JP" sz="24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/>
                        <a:t>①</a:t>
                      </a:r>
                      <a:r>
                        <a:rPr kumimoji="1" lang="en-US" altLang="ja-JP" sz="2000" b="1" dirty="0"/>
                        <a:t>200</a:t>
                      </a:r>
                      <a:r>
                        <a:rPr kumimoji="1" lang="ja-JP" altLang="en-US" sz="2000" b="1" dirty="0"/>
                        <a:t>万　②</a:t>
                      </a:r>
                      <a:r>
                        <a:rPr kumimoji="1" lang="en-US" altLang="ja-JP" sz="2000" b="1" dirty="0"/>
                        <a:t>300</a:t>
                      </a:r>
                      <a:r>
                        <a:rPr kumimoji="1" lang="ja-JP" altLang="en-US" sz="2000" b="1" dirty="0"/>
                        <a:t>万</a:t>
                      </a:r>
                      <a:endParaRPr kumimoji="1" lang="en-US" altLang="ja-JP" sz="20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b="1" dirty="0"/>
                        <a:t>令和</a:t>
                      </a:r>
                      <a:r>
                        <a:rPr kumimoji="1" lang="en-US" altLang="ja-JP" sz="2000" b="1" dirty="0"/>
                        <a:t>7</a:t>
                      </a:r>
                      <a:r>
                        <a:rPr kumimoji="1" lang="ja-JP" altLang="en-US" sz="2000" b="1" dirty="0"/>
                        <a:t>年</a:t>
                      </a:r>
                      <a:r>
                        <a:rPr kumimoji="1" lang="en-US" altLang="ja-JP" sz="2000" b="1" dirty="0"/>
                        <a:t>7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1</a:t>
                      </a:r>
                      <a:r>
                        <a:rPr kumimoji="1" lang="ja-JP" altLang="en-US" sz="2000" b="1" dirty="0"/>
                        <a:t>日～</a:t>
                      </a:r>
                      <a:r>
                        <a:rPr kumimoji="1" lang="en-US" altLang="ja-JP" sz="2000" b="1" dirty="0"/>
                        <a:t>7</a:t>
                      </a:r>
                      <a:r>
                        <a:rPr kumimoji="1" lang="ja-JP" altLang="en-US" sz="2000" b="1" dirty="0"/>
                        <a:t>月</a:t>
                      </a:r>
                      <a:r>
                        <a:rPr kumimoji="1" lang="en-US" altLang="ja-JP" sz="2000" b="1" dirty="0"/>
                        <a:t>31</a:t>
                      </a:r>
                      <a:r>
                        <a:rPr kumimoji="1" lang="ja-JP" altLang="en-US" sz="2000" b="1" dirty="0"/>
                        <a:t>日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b="1" dirty="0"/>
                        <a:t>未定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676684"/>
                  </a:ext>
                </a:extLst>
              </a:tr>
            </a:tbl>
          </a:graphicData>
        </a:graphic>
      </p:graphicFrame>
      <p:sp>
        <p:nvSpPr>
          <p:cNvPr id="3" name="四角形: 角を丸くする 2">
            <a:hlinkClick r:id="rId3"/>
            <a:extLst>
              <a:ext uri="{FF2B5EF4-FFF2-40B4-BE49-F238E27FC236}">
                <a16:creationId xmlns:a16="http://schemas.microsoft.com/office/drawing/2014/main" id="{62740E0C-FE0B-08B8-BA3F-06561F73189D}"/>
              </a:ext>
            </a:extLst>
          </p:cNvPr>
          <p:cNvSpPr/>
          <p:nvPr/>
        </p:nvSpPr>
        <p:spPr>
          <a:xfrm>
            <a:off x="3844059" y="2325190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6" name="四角形: 角を丸くする 5">
            <a:hlinkClick r:id="rId4"/>
            <a:extLst>
              <a:ext uri="{FF2B5EF4-FFF2-40B4-BE49-F238E27FC236}">
                <a16:creationId xmlns:a16="http://schemas.microsoft.com/office/drawing/2014/main" id="{1925D6D6-EF25-F0E6-0E9D-B639258CF52A}"/>
              </a:ext>
            </a:extLst>
          </p:cNvPr>
          <p:cNvSpPr/>
          <p:nvPr/>
        </p:nvSpPr>
        <p:spPr>
          <a:xfrm>
            <a:off x="3844059" y="3240427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7" name="四角形: 角を丸くする 6">
            <a:hlinkClick r:id="rId5"/>
            <a:extLst>
              <a:ext uri="{FF2B5EF4-FFF2-40B4-BE49-F238E27FC236}">
                <a16:creationId xmlns:a16="http://schemas.microsoft.com/office/drawing/2014/main" id="{B7766108-FAB9-4C2C-F569-6072CEDE0A85}"/>
              </a:ext>
            </a:extLst>
          </p:cNvPr>
          <p:cNvSpPr/>
          <p:nvPr/>
        </p:nvSpPr>
        <p:spPr>
          <a:xfrm>
            <a:off x="3844059" y="5534300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8" name="四角形: 角を丸くする 7">
            <a:hlinkClick r:id="rId6"/>
            <a:extLst>
              <a:ext uri="{FF2B5EF4-FFF2-40B4-BE49-F238E27FC236}">
                <a16:creationId xmlns:a16="http://schemas.microsoft.com/office/drawing/2014/main" id="{16ACD1C4-0B5F-112F-1A8F-1285C6F99375}"/>
              </a:ext>
            </a:extLst>
          </p:cNvPr>
          <p:cNvSpPr/>
          <p:nvPr/>
        </p:nvSpPr>
        <p:spPr>
          <a:xfrm>
            <a:off x="3844059" y="6547396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9" name="四角形: 角を丸くする 8">
            <a:hlinkClick r:id="rId7"/>
            <a:extLst>
              <a:ext uri="{FF2B5EF4-FFF2-40B4-BE49-F238E27FC236}">
                <a16:creationId xmlns:a16="http://schemas.microsoft.com/office/drawing/2014/main" id="{889EEB11-A6F0-6536-0E2F-CFC1530D720A}"/>
              </a:ext>
            </a:extLst>
          </p:cNvPr>
          <p:cNvSpPr/>
          <p:nvPr/>
        </p:nvSpPr>
        <p:spPr>
          <a:xfrm>
            <a:off x="3844059" y="3998486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/>
              <a:t>HP</a:t>
            </a:r>
            <a:r>
              <a:rPr kumimoji="1" lang="ja-JP" altLang="en-US" b="1" dirty="0"/>
              <a:t>へ</a:t>
            </a:r>
          </a:p>
        </p:txBody>
      </p:sp>
      <p:sp>
        <p:nvSpPr>
          <p:cNvPr id="10" name="四角形: 角を丸くする 9">
            <a:hlinkClick r:id="rId8" tooltip="HP"/>
            <a:extLst>
              <a:ext uri="{FF2B5EF4-FFF2-40B4-BE49-F238E27FC236}">
                <a16:creationId xmlns:a16="http://schemas.microsoft.com/office/drawing/2014/main" id="{F47A2889-2322-75C9-F166-4B611116E0C8}"/>
              </a:ext>
            </a:extLst>
          </p:cNvPr>
          <p:cNvSpPr/>
          <p:nvPr/>
        </p:nvSpPr>
        <p:spPr>
          <a:xfrm>
            <a:off x="3872181" y="7894320"/>
            <a:ext cx="749300" cy="3048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bg1"/>
                </a:solidFill>
              </a:rPr>
              <a:t>HP</a:t>
            </a:r>
            <a:r>
              <a:rPr kumimoji="1" lang="ja-JP" altLang="en-US" b="1" dirty="0">
                <a:solidFill>
                  <a:schemeClr val="bg1"/>
                </a:solidFill>
              </a:rPr>
              <a:t>へ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91AEBF0-D272-FD15-372F-EE43CEF26903}"/>
              </a:ext>
            </a:extLst>
          </p:cNvPr>
          <p:cNvSpPr/>
          <p:nvPr/>
        </p:nvSpPr>
        <p:spPr>
          <a:xfrm>
            <a:off x="11484004" y="212323"/>
            <a:ext cx="806392" cy="5672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３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B2E87250-3CAE-232E-C157-49EB911DA3CA}"/>
              </a:ext>
            </a:extLst>
          </p:cNvPr>
          <p:cNvSpPr/>
          <p:nvPr/>
        </p:nvSpPr>
        <p:spPr>
          <a:xfrm>
            <a:off x="4642840" y="7894320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公募待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0FA68DD-9715-C1FA-4CA7-7B24FC794170}"/>
              </a:ext>
            </a:extLst>
          </p:cNvPr>
          <p:cNvSpPr/>
          <p:nvPr/>
        </p:nvSpPr>
        <p:spPr>
          <a:xfrm>
            <a:off x="4631459" y="3989284"/>
            <a:ext cx="749300" cy="304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公募待</a:t>
            </a:r>
          </a:p>
        </p:txBody>
      </p:sp>
    </p:spTree>
    <p:extLst>
      <p:ext uri="{BB962C8B-B14F-4D97-AF65-F5344CB8AC3E}">
        <p14:creationId xmlns:p14="http://schemas.microsoft.com/office/powerpoint/2010/main" val="368333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2520</TotalTime>
  <Words>1114</Words>
  <Application>Microsoft Office PowerPoint</Application>
  <PresentationFormat>A3 297x420 mm</PresentationFormat>
  <Paragraphs>209</Paragraphs>
  <Slides>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健也 宮嶋</dc:creator>
  <cp:lastModifiedBy>岐阜県商工会連合会</cp:lastModifiedBy>
  <cp:revision>109</cp:revision>
  <cp:lastPrinted>2026-04-10T07:45:51Z</cp:lastPrinted>
  <dcterms:created xsi:type="dcterms:W3CDTF">2024-08-02T08:05:54Z</dcterms:created>
  <dcterms:modified xsi:type="dcterms:W3CDTF">2026-05-25T02:35:46Z</dcterms:modified>
</cp:coreProperties>
</file>