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sldIdLst>
    <p:sldId id="259" r:id="rId5"/>
    <p:sldId id="258" r:id="rId6"/>
  </p:sldIdLst>
  <p:sldSz cx="7561263" cy="10693400"/>
  <p:notesSz cx="6797675" cy="9926638"/>
  <p:defaultText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9">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ED8F7"/>
    <a:srgbClr val="7C08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p:scale>
          <a:sx n="100" d="100"/>
          <a:sy n="100" d="100"/>
        </p:scale>
        <p:origin x="1038" y="-936"/>
      </p:cViewPr>
      <p:guideLst>
        <p:guide orient="horz" pos="3369"/>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S:\shokokai\gifushoko\1.&#20196;&#21644;8&#24180;&#24230;\4.&#24195;&#22495;&#25512;&#36914;&#35506;\02&#65306;&#24195;&#22495;&#25903;&#25588;&#23460;\05&#65306;&#22320;&#22495;&#32076;&#28168;&#12524;&#12509;&#12540;&#12488;\01&#65306;%20&#31532;&#65297;&#22238;&#22320;&#22495;&#32076;&#28168;&#12524;&#12509;&#12540;&#12488;\&#35023;&#38754;&#19979;&#27573;&#65288;&#24179;&#22343;&#36035;&#37329;&#12539;&#27714;&#20154;&#20493;&#29575;&#65289;\&#9314;&#9315;&#12464;&#12521;&#12501;&#12487;&#12540;&#12479;%20.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S:\shokokai\gifushoko\1.&#20196;&#21644;8&#24180;&#24230;\4.&#24195;&#22495;&#25512;&#36914;&#35506;\02&#65306;&#24195;&#22495;&#25903;&#25588;&#23460;\05&#65306;&#22320;&#22495;&#32076;&#28168;&#12524;&#12509;&#12540;&#12488;\01&#65306;%20&#31532;&#65297;&#22238;&#22320;&#22495;&#32076;&#28168;&#12524;&#12509;&#12540;&#12488;\&#35023;&#38754;&#19979;&#27573;&#65288;&#24179;&#22343;&#36035;&#37329;&#12539;&#27714;&#20154;&#20493;&#29575;&#65289;\&#24179;&#22343;&#36035;&#37329;\&#24179;&#22343;&#36035;&#37329;&#12398;&#21407;&#31295;&#12392;&#12464;&#12521;&#12501;&#65288;&#24460;&#34276;&#65289;.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有効求人倍率!$B$5</c:f>
              <c:strCache>
                <c:ptCount val="1"/>
                <c:pt idx="0">
                  <c:v>R8年1月</c:v>
                </c:pt>
              </c:strCache>
            </c:strRef>
          </c:tx>
          <c:spPr>
            <a:solidFill>
              <a:schemeClr val="accent1"/>
            </a:solidFill>
            <a:ln>
              <a:noFill/>
            </a:ln>
            <a:effectLst/>
          </c:spPr>
          <c:invertIfNegative val="0"/>
          <c:cat>
            <c:strRef>
              <c:f>有効求人倍率!$A$6:$A$16</c:f>
              <c:strCache>
                <c:ptCount val="11"/>
                <c:pt idx="0">
                  <c:v>県全体</c:v>
                </c:pt>
                <c:pt idx="1">
                  <c:v>岐阜</c:v>
                </c:pt>
                <c:pt idx="2">
                  <c:v>大垣</c:v>
                </c:pt>
                <c:pt idx="3">
                  <c:v>揖斐</c:v>
                </c:pt>
                <c:pt idx="4">
                  <c:v>多治見</c:v>
                </c:pt>
                <c:pt idx="5">
                  <c:v>高山</c:v>
                </c:pt>
                <c:pt idx="6">
                  <c:v>恵那</c:v>
                </c:pt>
                <c:pt idx="7">
                  <c:v>関</c:v>
                </c:pt>
                <c:pt idx="8">
                  <c:v>岐阜八幡</c:v>
                </c:pt>
                <c:pt idx="9">
                  <c:v>美濃加茂</c:v>
                </c:pt>
                <c:pt idx="10">
                  <c:v>中津川</c:v>
                </c:pt>
              </c:strCache>
            </c:strRef>
          </c:cat>
          <c:val>
            <c:numRef>
              <c:f>有効求人倍率!$B$6:$B$16</c:f>
              <c:numCache>
                <c:formatCode>#,##0.00_);[Red]\(#,##0.00\)</c:formatCode>
                <c:ptCount val="11"/>
                <c:pt idx="0">
                  <c:v>1.54</c:v>
                </c:pt>
                <c:pt idx="1">
                  <c:v>1.63</c:v>
                </c:pt>
                <c:pt idx="2">
                  <c:v>1.24</c:v>
                </c:pt>
                <c:pt idx="3">
                  <c:v>1.02</c:v>
                </c:pt>
                <c:pt idx="4">
                  <c:v>2.1800000000000002</c:v>
                </c:pt>
                <c:pt idx="5">
                  <c:v>1.22</c:v>
                </c:pt>
                <c:pt idx="6">
                  <c:v>1.1499999999999999</c:v>
                </c:pt>
                <c:pt idx="7">
                  <c:v>1.1499999999999999</c:v>
                </c:pt>
                <c:pt idx="8">
                  <c:v>1.1599999999999999</c:v>
                </c:pt>
                <c:pt idx="9">
                  <c:v>1.32</c:v>
                </c:pt>
                <c:pt idx="10">
                  <c:v>1.6</c:v>
                </c:pt>
              </c:numCache>
            </c:numRef>
          </c:val>
          <c:extLst>
            <c:ext xmlns:c16="http://schemas.microsoft.com/office/drawing/2014/chart" uri="{C3380CC4-5D6E-409C-BE32-E72D297353CC}">
              <c16:uniqueId val="{00000000-9B3A-4BF5-8CA1-9256F8DBAB7D}"/>
            </c:ext>
          </c:extLst>
        </c:ser>
        <c:ser>
          <c:idx val="1"/>
          <c:order val="1"/>
          <c:tx>
            <c:strRef>
              <c:f>有効求人倍率!$C$5</c:f>
              <c:strCache>
                <c:ptCount val="1"/>
                <c:pt idx="0">
                  <c:v>R8年2月</c:v>
                </c:pt>
              </c:strCache>
            </c:strRef>
          </c:tx>
          <c:spPr>
            <a:solidFill>
              <a:schemeClr val="accent2"/>
            </a:solidFill>
            <a:ln>
              <a:noFill/>
            </a:ln>
            <a:effectLst/>
          </c:spPr>
          <c:invertIfNegative val="0"/>
          <c:cat>
            <c:strRef>
              <c:f>有効求人倍率!$A$6:$A$16</c:f>
              <c:strCache>
                <c:ptCount val="11"/>
                <c:pt idx="0">
                  <c:v>県全体</c:v>
                </c:pt>
                <c:pt idx="1">
                  <c:v>岐阜</c:v>
                </c:pt>
                <c:pt idx="2">
                  <c:v>大垣</c:v>
                </c:pt>
                <c:pt idx="3">
                  <c:v>揖斐</c:v>
                </c:pt>
                <c:pt idx="4">
                  <c:v>多治見</c:v>
                </c:pt>
                <c:pt idx="5">
                  <c:v>高山</c:v>
                </c:pt>
                <c:pt idx="6">
                  <c:v>恵那</c:v>
                </c:pt>
                <c:pt idx="7">
                  <c:v>関</c:v>
                </c:pt>
                <c:pt idx="8">
                  <c:v>岐阜八幡</c:v>
                </c:pt>
                <c:pt idx="9">
                  <c:v>美濃加茂</c:v>
                </c:pt>
                <c:pt idx="10">
                  <c:v>中津川</c:v>
                </c:pt>
              </c:strCache>
            </c:strRef>
          </c:cat>
          <c:val>
            <c:numRef>
              <c:f>有効求人倍率!$C$6:$C$16</c:f>
              <c:numCache>
                <c:formatCode>#,##0.00_);[Red]\(#,##0.00\)</c:formatCode>
                <c:ptCount val="11"/>
                <c:pt idx="0">
                  <c:v>1.5</c:v>
                </c:pt>
                <c:pt idx="1">
                  <c:v>1.59</c:v>
                </c:pt>
                <c:pt idx="2">
                  <c:v>1.17</c:v>
                </c:pt>
                <c:pt idx="3">
                  <c:v>1.01</c:v>
                </c:pt>
                <c:pt idx="4">
                  <c:v>2.0499999999999998</c:v>
                </c:pt>
                <c:pt idx="5">
                  <c:v>1.23</c:v>
                </c:pt>
                <c:pt idx="6">
                  <c:v>1.17</c:v>
                </c:pt>
                <c:pt idx="7">
                  <c:v>1.1200000000000001</c:v>
                </c:pt>
                <c:pt idx="8">
                  <c:v>1.1499999999999999</c:v>
                </c:pt>
                <c:pt idx="9">
                  <c:v>1.3</c:v>
                </c:pt>
                <c:pt idx="10">
                  <c:v>1.68</c:v>
                </c:pt>
              </c:numCache>
            </c:numRef>
          </c:val>
          <c:extLst>
            <c:ext xmlns:c16="http://schemas.microsoft.com/office/drawing/2014/chart" uri="{C3380CC4-5D6E-409C-BE32-E72D297353CC}">
              <c16:uniqueId val="{00000001-9B3A-4BF5-8CA1-9256F8DBAB7D}"/>
            </c:ext>
          </c:extLst>
        </c:ser>
        <c:ser>
          <c:idx val="2"/>
          <c:order val="2"/>
          <c:tx>
            <c:strRef>
              <c:f>有効求人倍率!$D$5</c:f>
              <c:strCache>
                <c:ptCount val="1"/>
                <c:pt idx="0">
                  <c:v>R8年3月</c:v>
                </c:pt>
              </c:strCache>
            </c:strRef>
          </c:tx>
          <c:spPr>
            <a:solidFill>
              <a:schemeClr val="accent3"/>
            </a:solidFill>
            <a:ln>
              <a:noFill/>
            </a:ln>
            <a:effectLst/>
          </c:spPr>
          <c:invertIfNegative val="0"/>
          <c:cat>
            <c:strRef>
              <c:f>有効求人倍率!$A$6:$A$16</c:f>
              <c:strCache>
                <c:ptCount val="11"/>
                <c:pt idx="0">
                  <c:v>県全体</c:v>
                </c:pt>
                <c:pt idx="1">
                  <c:v>岐阜</c:v>
                </c:pt>
                <c:pt idx="2">
                  <c:v>大垣</c:v>
                </c:pt>
                <c:pt idx="3">
                  <c:v>揖斐</c:v>
                </c:pt>
                <c:pt idx="4">
                  <c:v>多治見</c:v>
                </c:pt>
                <c:pt idx="5">
                  <c:v>高山</c:v>
                </c:pt>
                <c:pt idx="6">
                  <c:v>恵那</c:v>
                </c:pt>
                <c:pt idx="7">
                  <c:v>関</c:v>
                </c:pt>
                <c:pt idx="8">
                  <c:v>岐阜八幡</c:v>
                </c:pt>
                <c:pt idx="9">
                  <c:v>美濃加茂</c:v>
                </c:pt>
                <c:pt idx="10">
                  <c:v>中津川</c:v>
                </c:pt>
              </c:strCache>
            </c:strRef>
          </c:cat>
          <c:val>
            <c:numRef>
              <c:f>有効求人倍率!$D$6:$D$16</c:f>
              <c:numCache>
                <c:formatCode>#,##0.00_);[Red]\(#,##0.00\)</c:formatCode>
                <c:ptCount val="11"/>
                <c:pt idx="0">
                  <c:v>1.43</c:v>
                </c:pt>
                <c:pt idx="1">
                  <c:v>1.56</c:v>
                </c:pt>
                <c:pt idx="2">
                  <c:v>1.1000000000000001</c:v>
                </c:pt>
                <c:pt idx="3">
                  <c:v>0.96</c:v>
                </c:pt>
                <c:pt idx="4">
                  <c:v>1.78</c:v>
                </c:pt>
                <c:pt idx="5">
                  <c:v>1.23</c:v>
                </c:pt>
                <c:pt idx="6">
                  <c:v>1.1499999999999999</c:v>
                </c:pt>
                <c:pt idx="7">
                  <c:v>1.1200000000000001</c:v>
                </c:pt>
                <c:pt idx="8">
                  <c:v>1.08</c:v>
                </c:pt>
                <c:pt idx="9">
                  <c:v>1.28</c:v>
                </c:pt>
                <c:pt idx="10">
                  <c:v>1.67</c:v>
                </c:pt>
              </c:numCache>
            </c:numRef>
          </c:val>
          <c:extLst>
            <c:ext xmlns:c16="http://schemas.microsoft.com/office/drawing/2014/chart" uri="{C3380CC4-5D6E-409C-BE32-E72D297353CC}">
              <c16:uniqueId val="{00000002-9B3A-4BF5-8CA1-9256F8DBAB7D}"/>
            </c:ext>
          </c:extLst>
        </c:ser>
        <c:ser>
          <c:idx val="3"/>
          <c:order val="3"/>
          <c:tx>
            <c:strRef>
              <c:f>有効求人倍率!$E$5</c:f>
              <c:strCache>
                <c:ptCount val="1"/>
                <c:pt idx="0">
                  <c:v>R8年4月</c:v>
                </c:pt>
              </c:strCache>
            </c:strRef>
          </c:tx>
          <c:spPr>
            <a:solidFill>
              <a:schemeClr val="accent4"/>
            </a:solidFill>
            <a:ln>
              <a:noFill/>
            </a:ln>
            <a:effectLst/>
          </c:spPr>
          <c:invertIfNegative val="0"/>
          <c:cat>
            <c:strRef>
              <c:f>有効求人倍率!$A$6:$A$16</c:f>
              <c:strCache>
                <c:ptCount val="11"/>
                <c:pt idx="0">
                  <c:v>県全体</c:v>
                </c:pt>
                <c:pt idx="1">
                  <c:v>岐阜</c:v>
                </c:pt>
                <c:pt idx="2">
                  <c:v>大垣</c:v>
                </c:pt>
                <c:pt idx="3">
                  <c:v>揖斐</c:v>
                </c:pt>
                <c:pt idx="4">
                  <c:v>多治見</c:v>
                </c:pt>
                <c:pt idx="5">
                  <c:v>高山</c:v>
                </c:pt>
                <c:pt idx="6">
                  <c:v>恵那</c:v>
                </c:pt>
                <c:pt idx="7">
                  <c:v>関</c:v>
                </c:pt>
                <c:pt idx="8">
                  <c:v>岐阜八幡</c:v>
                </c:pt>
                <c:pt idx="9">
                  <c:v>美濃加茂</c:v>
                </c:pt>
                <c:pt idx="10">
                  <c:v>中津川</c:v>
                </c:pt>
              </c:strCache>
            </c:strRef>
          </c:cat>
          <c:val>
            <c:numRef>
              <c:f>有効求人倍率!$E$6:$E$16</c:f>
              <c:numCache>
                <c:formatCode>#,##0.00_);[Red]\(#,##0.00\)</c:formatCode>
                <c:ptCount val="11"/>
                <c:pt idx="0">
                  <c:v>1.31</c:v>
                </c:pt>
                <c:pt idx="1">
                  <c:v>1.46</c:v>
                </c:pt>
                <c:pt idx="2">
                  <c:v>1.05</c:v>
                </c:pt>
                <c:pt idx="3">
                  <c:v>0.86</c:v>
                </c:pt>
                <c:pt idx="4">
                  <c:v>1.47</c:v>
                </c:pt>
                <c:pt idx="5">
                  <c:v>1.1399999999999999</c:v>
                </c:pt>
                <c:pt idx="6">
                  <c:v>1.02</c:v>
                </c:pt>
                <c:pt idx="7">
                  <c:v>1.07</c:v>
                </c:pt>
                <c:pt idx="8">
                  <c:v>1.03</c:v>
                </c:pt>
                <c:pt idx="9">
                  <c:v>1.22</c:v>
                </c:pt>
                <c:pt idx="10">
                  <c:v>1.55</c:v>
                </c:pt>
              </c:numCache>
            </c:numRef>
          </c:val>
          <c:extLst>
            <c:ext xmlns:c16="http://schemas.microsoft.com/office/drawing/2014/chart" uri="{C3380CC4-5D6E-409C-BE32-E72D297353CC}">
              <c16:uniqueId val="{00000003-9B3A-4BF5-8CA1-9256F8DBAB7D}"/>
            </c:ext>
          </c:extLst>
        </c:ser>
        <c:dLbls>
          <c:showLegendKey val="0"/>
          <c:showVal val="0"/>
          <c:showCatName val="0"/>
          <c:showSerName val="0"/>
          <c:showPercent val="0"/>
          <c:showBubbleSize val="0"/>
        </c:dLbls>
        <c:gapWidth val="219"/>
        <c:overlap val="-27"/>
        <c:axId val="1714827183"/>
        <c:axId val="1714825519"/>
      </c:barChart>
      <c:catAx>
        <c:axId val="1714827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14825519"/>
        <c:crosses val="autoZero"/>
        <c:auto val="1"/>
        <c:lblAlgn val="ctr"/>
        <c:lblOffset val="100"/>
        <c:noMultiLvlLbl val="0"/>
      </c:catAx>
      <c:valAx>
        <c:axId val="1714825519"/>
        <c:scaling>
          <c:orientation val="minMax"/>
        </c:scaling>
        <c:delete val="0"/>
        <c:axPos val="l"/>
        <c:majorGridlines>
          <c:spPr>
            <a:ln w="9525" cap="flat" cmpd="sng" algn="ctr">
              <a:solidFill>
                <a:schemeClr val="tx1">
                  <a:lumMod val="15000"/>
                  <a:lumOff val="85000"/>
                </a:schemeClr>
              </a:solidFill>
              <a:round/>
            </a:ln>
            <a:effectLst/>
          </c:spPr>
        </c:majorGridlines>
        <c:numFmt formatCode="#,##0.00_);[Red]\(#,##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7148271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r>
              <a:rPr lang="ja-JP" sz="1050" b="1">
                <a:latin typeface="ＭＳ Ｐゴシック" panose="020B0600070205080204" pitchFamily="50" charset="-128"/>
                <a:ea typeface="ＭＳ Ｐゴシック" panose="020B0600070205080204" pitchFamily="50" charset="-128"/>
              </a:rPr>
              <a:t>現金給与総額（対前年同月比）</a:t>
            </a:r>
          </a:p>
        </c:rich>
      </c:tx>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title>
    <c:autoTitleDeleted val="0"/>
    <c:plotArea>
      <c:layout/>
      <c:barChart>
        <c:barDir val="col"/>
        <c:grouping val="clustered"/>
        <c:varyColors val="0"/>
        <c:ser>
          <c:idx val="0"/>
          <c:order val="0"/>
          <c:tx>
            <c:strRef>
              <c:f>平均賃金!$B$3</c:f>
              <c:strCache>
                <c:ptCount val="1"/>
                <c:pt idx="0">
                  <c:v>従業員5人以上</c:v>
                </c:pt>
              </c:strCache>
            </c:strRef>
          </c:tx>
          <c:spPr>
            <a:solidFill>
              <a:schemeClr val="accent1"/>
            </a:solidFill>
            <a:ln>
              <a:noFill/>
            </a:ln>
            <a:effectLst/>
          </c:spPr>
          <c:invertIfNegative val="0"/>
          <c:dLbls>
            <c:delete val="1"/>
          </c:dLbls>
          <c:cat>
            <c:strRef>
              <c:f>平均賃金!$A$4:$A$9</c:f>
              <c:strCache>
                <c:ptCount val="6"/>
                <c:pt idx="0">
                  <c:v>R7.10</c:v>
                </c:pt>
                <c:pt idx="1">
                  <c:v>R7.11</c:v>
                </c:pt>
                <c:pt idx="2">
                  <c:v>R7.12</c:v>
                </c:pt>
                <c:pt idx="3">
                  <c:v>R8.1</c:v>
                </c:pt>
                <c:pt idx="4">
                  <c:v>R8.2</c:v>
                </c:pt>
                <c:pt idx="5">
                  <c:v>R8.3</c:v>
                </c:pt>
              </c:strCache>
            </c:strRef>
          </c:cat>
          <c:val>
            <c:numRef>
              <c:f>平均賃金!$B$4:$B$9</c:f>
              <c:numCache>
                <c:formatCode>0.0_ </c:formatCode>
                <c:ptCount val="6"/>
                <c:pt idx="0">
                  <c:v>0.2</c:v>
                </c:pt>
                <c:pt idx="1">
                  <c:v>1.6</c:v>
                </c:pt>
                <c:pt idx="2">
                  <c:v>-0.7</c:v>
                </c:pt>
                <c:pt idx="3">
                  <c:v>8.6999999999999993</c:v>
                </c:pt>
                <c:pt idx="4">
                  <c:v>2.2000000000000002</c:v>
                </c:pt>
                <c:pt idx="5">
                  <c:v>7.8</c:v>
                </c:pt>
              </c:numCache>
            </c:numRef>
          </c:val>
          <c:extLst>
            <c:ext xmlns:c16="http://schemas.microsoft.com/office/drawing/2014/chart" uri="{C3380CC4-5D6E-409C-BE32-E72D297353CC}">
              <c16:uniqueId val="{00000000-464D-43BF-AD12-336E972F565B}"/>
            </c:ext>
          </c:extLst>
        </c:ser>
        <c:ser>
          <c:idx val="1"/>
          <c:order val="1"/>
          <c:tx>
            <c:strRef>
              <c:f>平均賃金!$C$3</c:f>
              <c:strCache>
                <c:ptCount val="1"/>
                <c:pt idx="0">
                  <c:v>従業員30人以上</c:v>
                </c:pt>
              </c:strCache>
            </c:strRef>
          </c:tx>
          <c:spPr>
            <a:solidFill>
              <a:schemeClr val="accent3"/>
            </a:solidFill>
            <a:ln>
              <a:noFill/>
            </a:ln>
            <a:effectLst/>
          </c:spPr>
          <c:invertIfNegative val="0"/>
          <c:dLbls>
            <c:delete val="1"/>
          </c:dLbls>
          <c:cat>
            <c:strRef>
              <c:f>平均賃金!$A$4:$A$9</c:f>
              <c:strCache>
                <c:ptCount val="6"/>
                <c:pt idx="0">
                  <c:v>R7.10</c:v>
                </c:pt>
                <c:pt idx="1">
                  <c:v>R7.11</c:v>
                </c:pt>
                <c:pt idx="2">
                  <c:v>R7.12</c:v>
                </c:pt>
                <c:pt idx="3">
                  <c:v>R8.1</c:v>
                </c:pt>
                <c:pt idx="4">
                  <c:v>R8.2</c:v>
                </c:pt>
                <c:pt idx="5">
                  <c:v>R8.3</c:v>
                </c:pt>
              </c:strCache>
            </c:strRef>
          </c:cat>
          <c:val>
            <c:numRef>
              <c:f>平均賃金!$C$4:$C$9</c:f>
              <c:numCache>
                <c:formatCode>0.0_ </c:formatCode>
                <c:ptCount val="6"/>
                <c:pt idx="0">
                  <c:v>0.5</c:v>
                </c:pt>
                <c:pt idx="1">
                  <c:v>3</c:v>
                </c:pt>
                <c:pt idx="2">
                  <c:v>2.1</c:v>
                </c:pt>
                <c:pt idx="3">
                  <c:v>12.3</c:v>
                </c:pt>
                <c:pt idx="4">
                  <c:v>3</c:v>
                </c:pt>
                <c:pt idx="5">
                  <c:v>11</c:v>
                </c:pt>
              </c:numCache>
            </c:numRef>
          </c:val>
          <c:extLst>
            <c:ext xmlns:c16="http://schemas.microsoft.com/office/drawing/2014/chart" uri="{C3380CC4-5D6E-409C-BE32-E72D297353CC}">
              <c16:uniqueId val="{00000001-464D-43BF-AD12-336E972F565B}"/>
            </c:ext>
          </c:extLst>
        </c:ser>
        <c:dLbls>
          <c:showLegendKey val="0"/>
          <c:showVal val="1"/>
          <c:showCatName val="0"/>
          <c:showSerName val="0"/>
          <c:showPercent val="0"/>
          <c:showBubbleSize val="0"/>
        </c:dLbls>
        <c:gapWidth val="219"/>
        <c:overlap val="-27"/>
        <c:axId val="879209952"/>
        <c:axId val="879212864"/>
      </c:barChart>
      <c:catAx>
        <c:axId val="879209952"/>
        <c:scaling>
          <c:orientation val="minMax"/>
        </c:scaling>
        <c:delete val="0"/>
        <c:axPos val="b"/>
        <c:numFmt formatCode="General" sourceLinked="0"/>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79212864"/>
        <c:crosses val="autoZero"/>
        <c:auto val="1"/>
        <c:lblAlgn val="ctr"/>
        <c:lblOffset val="100"/>
        <c:noMultiLvlLbl val="0"/>
      </c:catAx>
      <c:valAx>
        <c:axId val="879212864"/>
        <c:scaling>
          <c:orientation val="minMax"/>
        </c:scaling>
        <c:delete val="0"/>
        <c:axPos val="l"/>
        <c:majorGridlines>
          <c:spPr>
            <a:ln w="9525" cap="flat" cmpd="sng" algn="ctr">
              <a:solidFill>
                <a:schemeClr val="tx1">
                  <a:lumMod val="15000"/>
                  <a:lumOff val="85000"/>
                </a:schemeClr>
              </a:solidFill>
              <a:round/>
            </a:ln>
            <a:effectLst/>
          </c:spPr>
        </c:majorGridlines>
        <c:numFmt formatCode="#,##0.0_ ;[Red]\-#,##0.0\ "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879209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0.15586</cdr:x>
      <cdr:y>0.55848</cdr:y>
    </cdr:from>
    <cdr:to>
      <cdr:x>0.53773</cdr:x>
      <cdr:y>0.90274</cdr:y>
    </cdr:to>
    <cdr:cxnSp macro="">
      <cdr:nvCxnSpPr>
        <cdr:cNvPr id="2" name="直線コネクタ 1">
          <a:extLst xmlns:a="http://schemas.openxmlformats.org/drawingml/2006/main">
            <a:ext uri="{FF2B5EF4-FFF2-40B4-BE49-F238E27FC236}">
              <a16:creationId xmlns:a16="http://schemas.microsoft.com/office/drawing/2014/main" id="{8A38F080-401C-D4E2-4AD5-555F2047BBAB}"/>
            </a:ext>
          </a:extLst>
        </cdr:cNvPr>
        <cdr:cNvCxnSpPr/>
      </cdr:nvCxnSpPr>
      <cdr:spPr>
        <a:xfrm xmlns:a="http://schemas.openxmlformats.org/drawingml/2006/main" flipH="1" flipV="1">
          <a:off x="558387" y="1168166"/>
          <a:ext cx="1368152" cy="72008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0.17595</cdr:x>
      <cdr:y>0.56198</cdr:y>
    </cdr:from>
    <cdr:to>
      <cdr:x>0.69852</cdr:x>
      <cdr:y>0.91574</cdr:y>
    </cdr:to>
    <cdr:cxnSp macro="">
      <cdr:nvCxnSpPr>
        <cdr:cNvPr id="4" name="直線コネクタ 3">
          <a:extLst xmlns:a="http://schemas.openxmlformats.org/drawingml/2006/main">
            <a:ext uri="{FF2B5EF4-FFF2-40B4-BE49-F238E27FC236}">
              <a16:creationId xmlns:a16="http://schemas.microsoft.com/office/drawing/2014/main" id="{E2F31D42-39A1-439B-9C49-57D27ECBC93A}"/>
            </a:ext>
          </a:extLst>
        </cdr:cNvPr>
        <cdr:cNvCxnSpPr/>
      </cdr:nvCxnSpPr>
      <cdr:spPr>
        <a:xfrm xmlns:a="http://schemas.openxmlformats.org/drawingml/2006/main" flipH="1" flipV="1">
          <a:off x="630395" y="1175479"/>
          <a:ext cx="1872208" cy="739973"/>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21887"/>
            <a:ext cx="6427074" cy="229215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134190" y="6059595"/>
            <a:ext cx="5292884" cy="2732758"/>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345519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1732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411321" y="472787"/>
            <a:ext cx="1988770" cy="1005971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42387" y="472787"/>
            <a:ext cx="5842913" cy="100597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66545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73837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871501"/>
            <a:ext cx="6427074" cy="2123828"/>
          </a:xfrm>
        </p:spPr>
        <p:txBody>
          <a:bodyPr anchor="t"/>
          <a:lstStyle>
            <a:lvl1pPr algn="l">
              <a:defRPr sz="46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97288" y="4532319"/>
            <a:ext cx="6427074" cy="2339181"/>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2926375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42387" y="2750086"/>
            <a:ext cx="3915841" cy="77824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484250" y="2750086"/>
            <a:ext cx="3915842" cy="77824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01552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3" y="428232"/>
            <a:ext cx="6805137" cy="1782234"/>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3" y="2393640"/>
            <a:ext cx="3340871" cy="99755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78063" y="3391195"/>
            <a:ext cx="3340871"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841017" y="2393640"/>
            <a:ext cx="3342183" cy="997554"/>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841017" y="3391195"/>
            <a:ext cx="3342183"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4106787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405781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211471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4" y="425755"/>
            <a:ext cx="2487603" cy="1811937"/>
          </a:xfrm>
        </p:spPr>
        <p:txBody>
          <a:bodyPr anchor="b"/>
          <a:lstStyle>
            <a:lvl1pPr algn="l">
              <a:defRPr sz="23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956244" y="425757"/>
            <a:ext cx="4226956" cy="9126520"/>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78064" y="2237694"/>
            <a:ext cx="2487603" cy="7314583"/>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27197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485380"/>
            <a:ext cx="4536758" cy="883692"/>
          </a:xfrm>
        </p:spPr>
        <p:txBody>
          <a:bodyPr anchor="b"/>
          <a:lstStyle>
            <a:lvl1pPr algn="l">
              <a:defRPr sz="2300" b="1"/>
            </a:lvl1pPr>
          </a:lstStyle>
          <a:p>
            <a:r>
              <a:rPr kumimoji="1" lang="ja-JP" altLang="en-US"/>
              <a:t>マスター タイトルの書式設定</a:t>
            </a:r>
          </a:p>
        </p:txBody>
      </p:sp>
      <p:sp>
        <p:nvSpPr>
          <p:cNvPr id="3" name="図プレースホルダー 2"/>
          <p:cNvSpPr>
            <a:spLocks noGrp="1"/>
          </p:cNvSpPr>
          <p:nvPr>
            <p:ph type="pic" idx="1"/>
          </p:nvPr>
        </p:nvSpPr>
        <p:spPr>
          <a:xfrm>
            <a:off x="1482060" y="955475"/>
            <a:ext cx="4536758" cy="6416040"/>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r>
              <a:rPr kumimoji="1" lang="ja-JP" altLang="en-US"/>
              <a:t>アイコンをクリックして図を追加</a:t>
            </a:r>
          </a:p>
        </p:txBody>
      </p:sp>
      <p:sp>
        <p:nvSpPr>
          <p:cNvPr id="4" name="テキスト プレースホルダー 3"/>
          <p:cNvSpPr>
            <a:spLocks noGrp="1"/>
          </p:cNvSpPr>
          <p:nvPr>
            <p:ph type="body" sz="half" idx="2"/>
          </p:nvPr>
        </p:nvSpPr>
        <p:spPr>
          <a:xfrm>
            <a:off x="1482060" y="8369071"/>
            <a:ext cx="4536758" cy="125498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5992211-4E42-49E3-B075-3ECF1222EB6E}" type="datetimeFigureOut">
              <a:rPr kumimoji="1" lang="ja-JP" altLang="en-US" smtClean="0"/>
              <a:t>2026/7/4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234283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3" y="428232"/>
            <a:ext cx="6805137" cy="1782234"/>
          </a:xfrm>
          <a:prstGeom prst="rect">
            <a:avLst/>
          </a:prstGeom>
        </p:spPr>
        <p:txBody>
          <a:bodyPr vert="horz" lIns="104306" tIns="52153" rIns="104306" bIns="5215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78063" y="2495127"/>
            <a:ext cx="6805137" cy="7057150"/>
          </a:xfrm>
          <a:prstGeom prst="rect">
            <a:avLst/>
          </a:prstGeom>
        </p:spPr>
        <p:txBody>
          <a:bodyPr vert="horz" lIns="104306" tIns="52153" rIns="104306" bIns="5215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78063" y="9911199"/>
            <a:ext cx="1764295" cy="569324"/>
          </a:xfrm>
          <a:prstGeom prst="rect">
            <a:avLst/>
          </a:prstGeom>
        </p:spPr>
        <p:txBody>
          <a:bodyPr vert="horz" lIns="104306" tIns="52153" rIns="104306" bIns="52153" rtlCol="0" anchor="ctr"/>
          <a:lstStyle>
            <a:lvl1pPr algn="l">
              <a:defRPr sz="1400">
                <a:solidFill>
                  <a:schemeClr val="tx1">
                    <a:tint val="75000"/>
                  </a:schemeClr>
                </a:solidFill>
              </a:defRPr>
            </a:lvl1pPr>
          </a:lstStyle>
          <a:p>
            <a:fld id="{35992211-4E42-49E3-B075-3ECF1222EB6E}" type="datetimeFigureOut">
              <a:rPr kumimoji="1" lang="ja-JP" altLang="en-US" smtClean="0"/>
              <a:t>2026/7/4</a:t>
            </a:fld>
            <a:endParaRPr kumimoji="1" lang="ja-JP" altLang="en-US"/>
          </a:p>
        </p:txBody>
      </p:sp>
      <p:sp>
        <p:nvSpPr>
          <p:cNvPr id="5" name="フッター プレースホルダー 4"/>
          <p:cNvSpPr>
            <a:spLocks noGrp="1"/>
          </p:cNvSpPr>
          <p:nvPr>
            <p:ph type="ftr" sz="quarter" idx="3"/>
          </p:nvPr>
        </p:nvSpPr>
        <p:spPr>
          <a:xfrm>
            <a:off x="2583432" y="9911199"/>
            <a:ext cx="2394400" cy="569324"/>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05" y="9911199"/>
            <a:ext cx="1764295" cy="569324"/>
          </a:xfrm>
          <a:prstGeom prst="rect">
            <a:avLst/>
          </a:prstGeom>
        </p:spPr>
        <p:txBody>
          <a:bodyPr vert="horz" lIns="104306" tIns="52153" rIns="104306" bIns="52153" rtlCol="0" anchor="ctr"/>
          <a:lstStyle>
            <a:lvl1pPr algn="r">
              <a:defRPr sz="1400">
                <a:solidFill>
                  <a:schemeClr val="tx1">
                    <a:tint val="75000"/>
                  </a:schemeClr>
                </a:solidFill>
              </a:defRPr>
            </a:lvl1pPr>
          </a:lstStyle>
          <a:p>
            <a:fld id="{8901F917-49AD-4EE1-9C85-6FDD3999AF96}" type="slidenum">
              <a:rPr kumimoji="1" lang="ja-JP" altLang="en-US" smtClean="0"/>
              <a:t>‹#›</a:t>
            </a:fld>
            <a:endParaRPr kumimoji="1" lang="ja-JP" altLang="en-US"/>
          </a:p>
        </p:txBody>
      </p:sp>
    </p:spTree>
    <p:extLst>
      <p:ext uri="{BB962C8B-B14F-4D97-AF65-F5344CB8AC3E}">
        <p14:creationId xmlns:p14="http://schemas.microsoft.com/office/powerpoint/2010/main" val="3149026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kumimoji="1"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kumimoji="1"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kumimoji="1"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kumimoji="1"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9pPr>
    </p:bodyStyle>
    <p:otherStyle>
      <a:defPPr>
        <a:defRPr lang="ja-JP"/>
      </a:defPPr>
      <a:lvl1pPr marL="0" algn="l" defTabSz="1043056" rtl="0" eaLnBrk="1" latinLnBrk="0" hangingPunct="1">
        <a:defRPr kumimoji="1" sz="2100" kern="1200">
          <a:solidFill>
            <a:schemeClr val="tx1"/>
          </a:solidFill>
          <a:latin typeface="+mn-lt"/>
          <a:ea typeface="+mn-ea"/>
          <a:cs typeface="+mn-cs"/>
        </a:defRPr>
      </a:lvl1pPr>
      <a:lvl2pPr marL="521528" algn="l" defTabSz="1043056" rtl="0" eaLnBrk="1" latinLnBrk="0" hangingPunct="1">
        <a:defRPr kumimoji="1" sz="2100" kern="1200">
          <a:solidFill>
            <a:schemeClr val="tx1"/>
          </a:solidFill>
          <a:latin typeface="+mn-lt"/>
          <a:ea typeface="+mn-ea"/>
          <a:cs typeface="+mn-cs"/>
        </a:defRPr>
      </a:lvl2pPr>
      <a:lvl3pPr marL="1043056" algn="l" defTabSz="1043056" rtl="0" eaLnBrk="1" latinLnBrk="0" hangingPunct="1">
        <a:defRPr kumimoji="1" sz="2100" kern="1200">
          <a:solidFill>
            <a:schemeClr val="tx1"/>
          </a:solidFill>
          <a:latin typeface="+mn-lt"/>
          <a:ea typeface="+mn-ea"/>
          <a:cs typeface="+mn-cs"/>
        </a:defRPr>
      </a:lvl3pPr>
      <a:lvl4pPr marL="1564584" algn="l" defTabSz="1043056" rtl="0" eaLnBrk="1" latinLnBrk="0" hangingPunct="1">
        <a:defRPr kumimoji="1" sz="2100" kern="1200">
          <a:solidFill>
            <a:schemeClr val="tx1"/>
          </a:solidFill>
          <a:latin typeface="+mn-lt"/>
          <a:ea typeface="+mn-ea"/>
          <a:cs typeface="+mn-cs"/>
        </a:defRPr>
      </a:lvl4pPr>
      <a:lvl5pPr marL="2086112" algn="l" defTabSz="1043056" rtl="0" eaLnBrk="1" latinLnBrk="0" hangingPunct="1">
        <a:defRPr kumimoji="1" sz="2100" kern="1200">
          <a:solidFill>
            <a:schemeClr val="tx1"/>
          </a:solidFill>
          <a:latin typeface="+mn-lt"/>
          <a:ea typeface="+mn-ea"/>
          <a:cs typeface="+mn-cs"/>
        </a:defRPr>
      </a:lvl5pPr>
      <a:lvl6pPr marL="2607640" algn="l" defTabSz="1043056" rtl="0" eaLnBrk="1" latinLnBrk="0" hangingPunct="1">
        <a:defRPr kumimoji="1" sz="2100" kern="1200">
          <a:solidFill>
            <a:schemeClr val="tx1"/>
          </a:solidFill>
          <a:latin typeface="+mn-lt"/>
          <a:ea typeface="+mn-ea"/>
          <a:cs typeface="+mn-cs"/>
        </a:defRPr>
      </a:lvl6pPr>
      <a:lvl7pPr marL="3129168" algn="l" defTabSz="1043056" rtl="0" eaLnBrk="1" latinLnBrk="0" hangingPunct="1">
        <a:defRPr kumimoji="1" sz="2100" kern="1200">
          <a:solidFill>
            <a:schemeClr val="tx1"/>
          </a:solidFill>
          <a:latin typeface="+mn-lt"/>
          <a:ea typeface="+mn-ea"/>
          <a:cs typeface="+mn-cs"/>
        </a:defRPr>
      </a:lvl7pPr>
      <a:lvl8pPr marL="3650696" algn="l" defTabSz="1043056" rtl="0" eaLnBrk="1" latinLnBrk="0" hangingPunct="1">
        <a:defRPr kumimoji="1" sz="2100" kern="1200">
          <a:solidFill>
            <a:schemeClr val="tx1"/>
          </a:solidFill>
          <a:latin typeface="+mn-lt"/>
          <a:ea typeface="+mn-ea"/>
          <a:cs typeface="+mn-cs"/>
        </a:defRPr>
      </a:lvl8pPr>
      <a:lvl9pPr marL="4172224" algn="l" defTabSz="1043056"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54B68814-33A0-29FE-995B-DC39E6F64F20}"/>
              </a:ext>
            </a:extLst>
          </p:cNvPr>
          <p:cNvSpPr/>
          <p:nvPr/>
        </p:nvSpPr>
        <p:spPr>
          <a:xfrm>
            <a:off x="-33444" y="250988"/>
            <a:ext cx="7594707" cy="4749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00" cap="none" spc="0" normalizeH="0" baseline="0" noProof="0">
                <a:ln>
                  <a:noFill/>
                </a:ln>
                <a:solidFill>
                  <a:prstClr val="white"/>
                </a:solidFill>
                <a:effectLst/>
                <a:uLnTx/>
                <a:uFillTx/>
                <a:latin typeface="Calibri"/>
                <a:ea typeface="ＭＳ ゴシック" panose="020B0609070205080204" pitchFamily="49" charset="-128"/>
                <a:cs typeface="Times New Roman" panose="02020603050405020304" pitchFamily="18" charset="0"/>
              </a:rPr>
              <a:t>地 域 経 済 動 向 調 査 ＲＥＰＯＲＴ</a:t>
            </a:r>
            <a:endParaRPr kumimoji="1" lang="ja-JP" altLang="en-US" sz="1200" b="0" i="0" u="none" strike="noStrike" kern="100" cap="none" spc="0" normalizeH="0" baseline="0" noProof="0">
              <a:ln>
                <a:noFill/>
              </a:ln>
              <a:solidFill>
                <a:prstClr val="white"/>
              </a:solidFill>
              <a:effectLst/>
              <a:uLnTx/>
              <a:uFillTx/>
              <a:latin typeface="Calibri"/>
              <a:ea typeface="ＭＳ 明朝" panose="02020609040205080304" pitchFamily="17" charset="-128"/>
              <a:cs typeface="Times New Roman" panose="02020603050405020304" pitchFamily="18" charset="0"/>
            </a:endParaRPr>
          </a:p>
        </p:txBody>
      </p:sp>
      <p:sp>
        <p:nvSpPr>
          <p:cNvPr id="24" name="正方形/長方形 23">
            <a:extLst>
              <a:ext uri="{FF2B5EF4-FFF2-40B4-BE49-F238E27FC236}">
                <a16:creationId xmlns:a16="http://schemas.microsoft.com/office/drawing/2014/main" id="{62BAA697-7188-2640-5B36-752A58FDDF32}"/>
              </a:ext>
            </a:extLst>
          </p:cNvPr>
          <p:cNvSpPr/>
          <p:nvPr/>
        </p:nvSpPr>
        <p:spPr>
          <a:xfrm>
            <a:off x="251720" y="741300"/>
            <a:ext cx="1695450" cy="297180"/>
          </a:xfrm>
          <a:prstGeom prst="rect">
            <a:avLst/>
          </a:prstGeom>
          <a:solidFill>
            <a:srgbClr val="FFC000">
              <a:lumMod val="40000"/>
              <a:lumOff val="60000"/>
            </a:srgbClr>
          </a:solidFill>
          <a:ln w="12700" cap="flat" cmpd="sng" algn="ctr">
            <a:solidFill>
              <a:srgbClr val="FFC000">
                <a:lumMod val="75000"/>
              </a:srgb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0000"/>
                </a:solidFill>
                <a:effectLst/>
                <a:uLnTx/>
                <a:uFillTx/>
                <a:latin typeface="Century" panose="020F0502020204030204"/>
                <a:ea typeface="ＭＳ ゴシック" panose="020B0609070205080204" pitchFamily="49" charset="-128"/>
                <a:cs typeface="Times New Roman" panose="02020603050405020304" pitchFamily="18" charset="0"/>
              </a:rPr>
              <a:t>２０２６年度　第１号</a:t>
            </a:r>
            <a:endParaRPr kumimoji="0" lang="ja-JP" altLang="en-US" sz="1200" b="0" i="0" u="none" strike="noStrike" kern="100" cap="none" spc="0" normalizeH="0" baseline="0" noProof="0" dirty="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sp>
        <p:nvSpPr>
          <p:cNvPr id="29" name="テキスト ボックス 7">
            <a:extLst>
              <a:ext uri="{FF2B5EF4-FFF2-40B4-BE49-F238E27FC236}">
                <a16:creationId xmlns:a16="http://schemas.microsoft.com/office/drawing/2014/main" id="{776076B6-974F-89BB-0882-C59A2AF2792E}"/>
              </a:ext>
            </a:extLst>
          </p:cNvPr>
          <p:cNvSpPr txBox="1"/>
          <p:nvPr/>
        </p:nvSpPr>
        <p:spPr>
          <a:xfrm>
            <a:off x="2317464" y="729040"/>
            <a:ext cx="4972050" cy="297180"/>
          </a:xfrm>
          <a:prstGeom prst="rect">
            <a:avLst/>
          </a:prstGeom>
          <a:no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800" b="0" i="0" u="none" strike="noStrike" kern="100" cap="none" spc="0" normalizeH="0" baseline="0" noProof="0" dirty="0">
                <a:ln>
                  <a:noFill/>
                </a:ln>
                <a:solidFill>
                  <a:srgbClr val="262626"/>
                </a:solidFill>
                <a:effectLst/>
                <a:uLnTx/>
                <a:uFillTx/>
                <a:latin typeface="Century" panose="020F0502020204030204"/>
                <a:ea typeface="ＭＳ ゴシック" panose="020B0609070205080204" pitchFamily="49" charset="-128"/>
                <a:cs typeface="Times New Roman" panose="02020603050405020304" pitchFamily="18" charset="0"/>
              </a:rPr>
              <a:t>本レポートは、経済産業大臣の認定を受けた経営発達支援計画に基づき作成・発刊いたします。</a:t>
            </a:r>
            <a:endParaRPr kumimoji="0" lang="ja-JP" altLang="en-US" sz="1200" b="0" i="0" u="none" strike="noStrike" kern="100" cap="none" spc="0" normalizeH="0" baseline="0" noProof="0" dirty="0">
              <a:ln>
                <a:noFill/>
              </a:ln>
              <a:solidFill>
                <a:sysClr val="windowText" lastClr="000000"/>
              </a:solidFill>
              <a:effectLst/>
              <a:uLnTx/>
              <a:uFillTx/>
              <a:latin typeface="Century" panose="020F0502020204030204"/>
              <a:ea typeface="ＭＳ 明朝" panose="02020609040205080304" pitchFamily="17" charset="-128"/>
              <a:cs typeface="Times New Roman" panose="02020603050405020304" pitchFamily="18" charset="0"/>
            </a:endParaRPr>
          </a:p>
        </p:txBody>
      </p:sp>
      <p:grpSp>
        <p:nvGrpSpPr>
          <p:cNvPr id="34" name="グループ化 33">
            <a:extLst>
              <a:ext uri="{FF2B5EF4-FFF2-40B4-BE49-F238E27FC236}">
                <a16:creationId xmlns:a16="http://schemas.microsoft.com/office/drawing/2014/main" id="{968AE1E2-5AF5-B6EA-E68D-E2C410992EA9}"/>
              </a:ext>
            </a:extLst>
          </p:cNvPr>
          <p:cNvGrpSpPr/>
          <p:nvPr/>
        </p:nvGrpSpPr>
        <p:grpSpPr>
          <a:xfrm>
            <a:off x="273056" y="2481744"/>
            <a:ext cx="4586560" cy="2270011"/>
            <a:chOff x="2" y="180956"/>
            <a:chExt cx="2413453" cy="3249175"/>
          </a:xfrm>
        </p:grpSpPr>
        <p:sp>
          <p:nvSpPr>
            <p:cNvPr id="35" name="正方形/長方形 34">
              <a:extLst>
                <a:ext uri="{FF2B5EF4-FFF2-40B4-BE49-F238E27FC236}">
                  <a16:creationId xmlns:a16="http://schemas.microsoft.com/office/drawing/2014/main" id="{F9ACBCAA-38B3-C5F6-D141-F1CAE63C578D}"/>
                </a:ext>
              </a:extLst>
            </p:cNvPr>
            <p:cNvSpPr/>
            <p:nvPr/>
          </p:nvSpPr>
          <p:spPr>
            <a:xfrm>
              <a:off x="2" y="497138"/>
              <a:ext cx="1882984" cy="2932993"/>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54000" rIns="72000" bIns="5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00" cap="none" spc="0" normalizeH="0" baseline="0" noProof="0" dirty="0">
                  <a:ln>
                    <a:noFill/>
                  </a:ln>
                  <a:solidFill>
                    <a:srgbClr val="000000"/>
                  </a:solidFill>
                  <a:effectLst/>
                  <a:uLnTx/>
                  <a:uFillTx/>
                  <a:latin typeface="Century" panose="020F0502020204030204"/>
                  <a:ea typeface="ＭＳ ゴシック" panose="020B0609070205080204" pitchFamily="49" charset="-128"/>
                  <a:cs typeface="Times New Roman" panose="02020603050405020304" pitchFamily="18" charset="0"/>
                </a:rPr>
                <a:t>　</a:t>
              </a:r>
              <a:endParaRPr kumimoji="0" lang="ja-JP" altLang="en-US" sz="1200" b="0" i="0" u="none" strike="noStrike" kern="100" cap="none" spc="0" normalizeH="0" baseline="0" noProof="0" dirty="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sp>
          <p:nvSpPr>
            <p:cNvPr id="36" name="正方形/長方形 35">
              <a:extLst>
                <a:ext uri="{FF2B5EF4-FFF2-40B4-BE49-F238E27FC236}">
                  <a16:creationId xmlns:a16="http://schemas.microsoft.com/office/drawing/2014/main" id="{65C8131F-09FC-7E66-0D1B-478C75FA54D6}"/>
                </a:ext>
              </a:extLst>
            </p:cNvPr>
            <p:cNvSpPr/>
            <p:nvPr/>
          </p:nvSpPr>
          <p:spPr>
            <a:xfrm>
              <a:off x="2764" y="180956"/>
              <a:ext cx="2410691" cy="316122"/>
            </a:xfrm>
            <a:prstGeom prst="rect">
              <a:avLst/>
            </a:prstGeom>
            <a:no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▸①足元を固める力　</a:t>
              </a:r>
              <a:r>
                <a:rPr kumimoji="0" lang="en-US" altLang="ja-JP"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a:t>
              </a: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財務・会計／運営管理</a:t>
              </a:r>
              <a:r>
                <a:rPr kumimoji="0" lang="en-US" altLang="ja-JP"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a:t>
              </a:r>
              <a:endParaRPr kumimoji="0" lang="ja-JP" altLang="en-US" sz="1200" b="0" i="0" u="none" strike="noStrike" kern="100" cap="none" spc="0" normalizeH="0" baseline="0" noProof="0" dirty="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grpSp>
      <p:grpSp>
        <p:nvGrpSpPr>
          <p:cNvPr id="37" name="グループ化 36">
            <a:extLst>
              <a:ext uri="{FF2B5EF4-FFF2-40B4-BE49-F238E27FC236}">
                <a16:creationId xmlns:a16="http://schemas.microsoft.com/office/drawing/2014/main" id="{D662DA2D-4414-2EF1-0A08-F8A68FCE9A33}"/>
              </a:ext>
            </a:extLst>
          </p:cNvPr>
          <p:cNvGrpSpPr/>
          <p:nvPr/>
        </p:nvGrpSpPr>
        <p:grpSpPr>
          <a:xfrm>
            <a:off x="294472" y="4823763"/>
            <a:ext cx="4380090" cy="2523463"/>
            <a:chOff x="-2844166" y="454379"/>
            <a:chExt cx="3242402" cy="1842076"/>
          </a:xfrm>
        </p:grpSpPr>
        <p:sp>
          <p:nvSpPr>
            <p:cNvPr id="38" name="正方形/長方形 37">
              <a:extLst>
                <a:ext uri="{FF2B5EF4-FFF2-40B4-BE49-F238E27FC236}">
                  <a16:creationId xmlns:a16="http://schemas.microsoft.com/office/drawing/2014/main" id="{6D9C73EC-F828-0C78-57FF-8D5B9734129B}"/>
                </a:ext>
              </a:extLst>
            </p:cNvPr>
            <p:cNvSpPr/>
            <p:nvPr/>
          </p:nvSpPr>
          <p:spPr>
            <a:xfrm>
              <a:off x="-2844100" y="664363"/>
              <a:ext cx="2633061" cy="1632092"/>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54000" rIns="72000" bIns="540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00" cap="none" spc="0" normalizeH="0" baseline="0" noProof="0" dirty="0">
                  <a:ln>
                    <a:noFill/>
                  </a:ln>
                  <a:solidFill>
                    <a:srgbClr val="000000"/>
                  </a:solidFill>
                  <a:effectLst/>
                  <a:uLnTx/>
                  <a:uFillTx/>
                  <a:latin typeface="Century" panose="020F0502020204030204"/>
                  <a:ea typeface="ＭＳ ゴシック" panose="020B0609070205080204" pitchFamily="49" charset="-128"/>
                  <a:cs typeface="ＭＳ 明朝" panose="02020609040205080304" pitchFamily="17" charset="-128"/>
                </a:rPr>
                <a:t>　</a:t>
              </a:r>
              <a:endParaRPr kumimoji="0" lang="ja-JP" altLang="en-US" sz="1200" b="0" i="0" u="none" strike="noStrike" kern="100" cap="none" spc="0" normalizeH="0" baseline="0" noProof="0" dirty="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sp>
          <p:nvSpPr>
            <p:cNvPr id="39" name="正方形/長方形 38">
              <a:extLst>
                <a:ext uri="{FF2B5EF4-FFF2-40B4-BE49-F238E27FC236}">
                  <a16:creationId xmlns:a16="http://schemas.microsoft.com/office/drawing/2014/main" id="{CD910F5D-960F-2C67-AA0F-DD396C0EB477}"/>
                </a:ext>
              </a:extLst>
            </p:cNvPr>
            <p:cNvSpPr/>
            <p:nvPr/>
          </p:nvSpPr>
          <p:spPr>
            <a:xfrm>
              <a:off x="-2844166" y="454379"/>
              <a:ext cx="3242402" cy="209984"/>
            </a:xfrm>
            <a:prstGeom prst="rect">
              <a:avLst/>
            </a:prstGeom>
            <a:no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▸②未来をつくる力　</a:t>
              </a:r>
              <a:r>
                <a:rPr kumimoji="0" lang="en-US" altLang="ja-JP"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a:t>
              </a: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組織・人材／経営戦略</a:t>
              </a:r>
              <a:r>
                <a:rPr kumimoji="0" lang="en-US" altLang="ja-JP"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a:t>
              </a:r>
              <a:endParaRPr kumimoji="0" lang="ja-JP" altLang="en-US" sz="1200" b="0" i="0" u="none" strike="noStrike" kern="100" cap="none" spc="0" normalizeH="0" baseline="0" noProof="0" dirty="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grpSp>
      <p:grpSp>
        <p:nvGrpSpPr>
          <p:cNvPr id="40" name="グループ化 39">
            <a:extLst>
              <a:ext uri="{FF2B5EF4-FFF2-40B4-BE49-F238E27FC236}">
                <a16:creationId xmlns:a16="http://schemas.microsoft.com/office/drawing/2014/main" id="{26BC06F4-A313-93E9-A8D5-8DEFA640C079}"/>
              </a:ext>
            </a:extLst>
          </p:cNvPr>
          <p:cNvGrpSpPr/>
          <p:nvPr/>
        </p:nvGrpSpPr>
        <p:grpSpPr>
          <a:xfrm>
            <a:off x="292801" y="7453439"/>
            <a:ext cx="7056000" cy="3005829"/>
            <a:chOff x="-312299" y="936094"/>
            <a:chExt cx="6914289" cy="1867117"/>
          </a:xfrm>
        </p:grpSpPr>
        <p:sp>
          <p:nvSpPr>
            <p:cNvPr id="41" name="正方形/長方形 40">
              <a:extLst>
                <a:ext uri="{FF2B5EF4-FFF2-40B4-BE49-F238E27FC236}">
                  <a16:creationId xmlns:a16="http://schemas.microsoft.com/office/drawing/2014/main" id="{AB5D937C-F155-ECD8-206A-B0EB4BD8660B}"/>
                </a:ext>
              </a:extLst>
            </p:cNvPr>
            <p:cNvSpPr/>
            <p:nvPr/>
          </p:nvSpPr>
          <p:spPr>
            <a:xfrm>
              <a:off x="-312299" y="1068178"/>
              <a:ext cx="6914289" cy="1735033"/>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54000" rIns="72000" bIns="5400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00" cap="none" spc="0" normalizeH="0" baseline="0" noProof="0">
                  <a:ln>
                    <a:noFill/>
                  </a:ln>
                  <a:solidFill>
                    <a:srgbClr val="00000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 </a:t>
              </a:r>
              <a:endParaRPr kumimoji="0" lang="ja-JP" altLang="en-US" sz="1200" b="0" i="0" u="none" strike="noStrike" kern="100" cap="none" spc="0" normalizeH="0" baseline="0" noProof="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sp>
          <p:nvSpPr>
            <p:cNvPr id="42" name="正方形/長方形 41">
              <a:extLst>
                <a:ext uri="{FF2B5EF4-FFF2-40B4-BE49-F238E27FC236}">
                  <a16:creationId xmlns:a16="http://schemas.microsoft.com/office/drawing/2014/main" id="{9FF1FCCB-2025-F77A-7FF3-05E36464F03E}"/>
                </a:ext>
              </a:extLst>
            </p:cNvPr>
            <p:cNvSpPr/>
            <p:nvPr/>
          </p:nvSpPr>
          <p:spPr>
            <a:xfrm>
              <a:off x="-292741" y="936094"/>
              <a:ext cx="6826371" cy="132084"/>
            </a:xfrm>
            <a:prstGeom prst="rect">
              <a:avLst/>
            </a:prstGeom>
            <a:no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▶③商工会にできること　</a:t>
              </a:r>
              <a:r>
                <a:rPr kumimoji="0" lang="en-US" altLang="ja-JP"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〜4</a:t>
              </a: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分野の課題、一緒に解決します</a:t>
              </a:r>
              <a:r>
                <a:rPr kumimoji="0" lang="en-US" altLang="ja-JP"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a:t>
              </a:r>
              <a:r>
                <a:rPr kumimoji="0" lang="ja-JP" altLang="en-US" sz="1200" b="1" i="1" u="none" strike="noStrike" kern="100" cap="none" spc="0" normalizeH="0" baseline="0" noProof="0" dirty="0">
                  <a:ln>
                    <a:noFill/>
                  </a:ln>
                  <a:solidFill>
                    <a:srgbClr val="0070C0"/>
                  </a:solidFill>
                  <a:effectLst/>
                  <a:uLnTx/>
                  <a:uFillTx/>
                  <a:latin typeface="Century" panose="020F0502020204030204"/>
                  <a:ea typeface="ＭＳ ゴシック" panose="020B0609070205080204" pitchFamily="49" charset="-128"/>
                  <a:cs typeface="Times New Roman" panose="02020603050405020304" pitchFamily="18" charset="0"/>
                </a:rPr>
                <a:t>　　　　</a:t>
              </a:r>
              <a:endParaRPr kumimoji="0" lang="ja-JP" altLang="en-US" sz="1200" b="0" i="0" u="none" strike="noStrike" kern="100" cap="none" spc="0" normalizeH="0" baseline="0" noProof="0" dirty="0">
                <a:ln>
                  <a:noFill/>
                </a:ln>
                <a:solidFill>
                  <a:sysClr val="window" lastClr="FFFFFF"/>
                </a:solidFill>
                <a:effectLst/>
                <a:uLnTx/>
                <a:uFillTx/>
                <a:latin typeface="Century" panose="020F0502020204030204"/>
                <a:ea typeface="ＭＳ 明朝" panose="02020609040205080304" pitchFamily="17" charset="-128"/>
                <a:cs typeface="Times New Roman" panose="02020603050405020304" pitchFamily="18" charset="0"/>
              </a:endParaRPr>
            </a:p>
          </p:txBody>
        </p:sp>
      </p:grpSp>
      <p:sp>
        <p:nvSpPr>
          <p:cNvPr id="2" name="テキスト ボックス 12">
            <a:extLst>
              <a:ext uri="{FF2B5EF4-FFF2-40B4-BE49-F238E27FC236}">
                <a16:creationId xmlns:a16="http://schemas.microsoft.com/office/drawing/2014/main" id="{1657183D-1EA7-C807-3F80-25A02E58AAC5}"/>
              </a:ext>
            </a:extLst>
          </p:cNvPr>
          <p:cNvSpPr txBox="1"/>
          <p:nvPr/>
        </p:nvSpPr>
        <p:spPr>
          <a:xfrm>
            <a:off x="6849917" y="469797"/>
            <a:ext cx="657225" cy="2476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1" lang="en-US" sz="1000" b="0" i="0" u="none" strike="noStrike" kern="100" cap="none" spc="0" normalizeH="0" baseline="0" noProof="0" dirty="0">
                <a:ln>
                  <a:noFill/>
                </a:ln>
                <a:solidFill>
                  <a:srgbClr val="FFFFFF"/>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202</a:t>
            </a:r>
            <a:r>
              <a:rPr kumimoji="1" lang="en-US" altLang="ja-JP" sz="1000" b="0" i="0" u="none" strike="noStrike" kern="100" cap="none" spc="0" normalizeH="0" baseline="0" noProof="0" dirty="0">
                <a:ln>
                  <a:noFill/>
                </a:ln>
                <a:solidFill>
                  <a:srgbClr val="FFFFFF"/>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6</a:t>
            </a:r>
            <a:r>
              <a:rPr kumimoji="1" lang="en-US" sz="1000" b="0" i="0" u="none" strike="noStrike" kern="100" cap="none" spc="0" normalizeH="0" baseline="0" noProof="0" dirty="0">
                <a:ln>
                  <a:noFill/>
                </a:ln>
                <a:solidFill>
                  <a:srgbClr val="FFFFFF"/>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a:t>
            </a:r>
            <a:r>
              <a:rPr lang="en-US" altLang="ja-JP" sz="1000" kern="100" dirty="0">
                <a:solidFill>
                  <a:srgbClr val="FFFFFF"/>
                </a:solidFill>
                <a:latin typeface="ＭＳ ゴシック" panose="020B0609070205080204" pitchFamily="49" charset="-128"/>
                <a:ea typeface="ＭＳ 明朝" panose="02020609040205080304" pitchFamily="17" charset="-128"/>
                <a:cs typeface="Times New Roman" panose="02020603050405020304" pitchFamily="18" charset="0"/>
              </a:rPr>
              <a:t>7</a:t>
            </a:r>
            <a:endParaRPr kumimoji="1" lang="ja-JP" altLang="en-US" sz="1200" b="0" i="0" u="none" strike="noStrike" kern="100" cap="none" spc="0" normalizeH="0" baseline="0" noProof="0" dirty="0">
              <a:ln>
                <a:noFill/>
              </a:ln>
              <a:solidFill>
                <a:prstClr val="black"/>
              </a:solidFill>
              <a:effectLst/>
              <a:uLnTx/>
              <a:uFillTx/>
              <a:latin typeface="Calibri"/>
              <a:ea typeface="ＭＳ 明朝" panose="02020609040205080304" pitchFamily="17"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8B081862-0522-FB09-6590-E916B43AAA80}"/>
              </a:ext>
            </a:extLst>
          </p:cNvPr>
          <p:cNvSpPr txBox="1"/>
          <p:nvPr/>
        </p:nvSpPr>
        <p:spPr>
          <a:xfrm>
            <a:off x="283614" y="2724483"/>
            <a:ext cx="3577967" cy="1993431"/>
          </a:xfrm>
          <a:prstGeom prst="rect">
            <a:avLst/>
          </a:prstGeom>
          <a:noFill/>
        </p:spPr>
        <p:txBody>
          <a:bodyPr wrap="square" rtlCol="0">
            <a:spAutoFit/>
          </a:bodyPr>
          <a:lstStyle/>
          <a:p>
            <a:pPr algn="just">
              <a:lnSpc>
                <a:spcPct val="150000"/>
              </a:lnSpc>
            </a:pPr>
            <a:r>
              <a:rPr lang="ja-JP" altLang="en-US" sz="1050" dirty="0">
                <a:latin typeface="+mn-ea"/>
              </a:rPr>
              <a:t>　</a:t>
            </a:r>
            <a:r>
              <a:rPr kumimoji="1" lang="ja-JP" altLang="en-US" sz="1050" dirty="0">
                <a:latin typeface="+mn-ea"/>
              </a:rPr>
              <a:t>事業の土台を支えるのが、財務・会計と運営管理のリテラシーです。白書によると、</a:t>
            </a:r>
            <a:r>
              <a:rPr kumimoji="1" lang="ja-JP" altLang="en-US" sz="1050" u="sng" dirty="0">
                <a:latin typeface="+mn-ea"/>
              </a:rPr>
              <a:t>製品・サービス別に詳細な原価管理を行う事業者ほど価格転嫁に成功する傾向が顕著</a:t>
            </a:r>
            <a:r>
              <a:rPr kumimoji="1" lang="ja-JP" altLang="en-US" sz="1050" dirty="0">
                <a:latin typeface="+mn-ea"/>
              </a:rPr>
              <a:t>です。「なんとなく黒字」から脱却し、</a:t>
            </a:r>
            <a:r>
              <a:rPr kumimoji="1" lang="en-US" altLang="ja-JP" sz="1050" dirty="0">
                <a:latin typeface="+mn-ea"/>
              </a:rPr>
              <a:t>1</a:t>
            </a:r>
            <a:r>
              <a:rPr kumimoji="1" lang="ja-JP" altLang="en-US" sz="1050" dirty="0">
                <a:latin typeface="+mn-ea"/>
              </a:rPr>
              <a:t>円単位でコストを把握することが交渉力を生みます。また、</a:t>
            </a:r>
            <a:r>
              <a:rPr kumimoji="1" lang="ja-JP" altLang="en-US" sz="1050" u="sng" dirty="0">
                <a:latin typeface="+mn-ea"/>
              </a:rPr>
              <a:t>業務手順を文書化・デジタル化してノウハウを共有すれば、特定の熟練者に依存するリスクを抑え、品質の安定と生産性向上</a:t>
            </a:r>
            <a:r>
              <a:rPr kumimoji="1" lang="ja-JP" altLang="en-US" sz="1050" dirty="0">
                <a:latin typeface="+mn-ea"/>
              </a:rPr>
              <a:t>につながります。数字とオペレーションの「見える化」が、強い経営の出発点です。</a:t>
            </a:r>
            <a:endParaRPr kumimoji="1" lang="en-US" altLang="ja-JP" sz="1050" dirty="0">
              <a:latin typeface="+mn-ea"/>
            </a:endParaRPr>
          </a:p>
        </p:txBody>
      </p:sp>
      <p:sp>
        <p:nvSpPr>
          <p:cNvPr id="4" name="テキスト ボックス 3">
            <a:extLst>
              <a:ext uri="{FF2B5EF4-FFF2-40B4-BE49-F238E27FC236}">
                <a16:creationId xmlns:a16="http://schemas.microsoft.com/office/drawing/2014/main" id="{F1EEF734-DC58-6839-A983-40B03A68CB64}"/>
              </a:ext>
            </a:extLst>
          </p:cNvPr>
          <p:cNvSpPr txBox="1"/>
          <p:nvPr/>
        </p:nvSpPr>
        <p:spPr>
          <a:xfrm>
            <a:off x="283614" y="5094463"/>
            <a:ext cx="3558703" cy="2235805"/>
          </a:xfrm>
          <a:prstGeom prst="rect">
            <a:avLst/>
          </a:prstGeom>
          <a:noFill/>
        </p:spPr>
        <p:txBody>
          <a:bodyPr wrap="square" rtlCol="0">
            <a:spAutoFit/>
          </a:bodyPr>
          <a:lstStyle/>
          <a:p>
            <a:pPr algn="just">
              <a:lnSpc>
                <a:spcPct val="150000"/>
              </a:lnSpc>
            </a:pPr>
            <a:r>
              <a:rPr kumimoji="1" lang="ja-JP" altLang="en-US" sz="1050" dirty="0">
                <a:latin typeface="+mn-ea"/>
              </a:rPr>
              <a:t>　変化に対応し成長するには、組織・人材と経営戦略のリテラシーが欠かせません。白書では、</a:t>
            </a:r>
            <a:r>
              <a:rPr kumimoji="1" lang="ja-JP" altLang="en-US" sz="1050" u="sng" dirty="0">
                <a:latin typeface="+mn-ea"/>
              </a:rPr>
              <a:t>有給取得促進や柔軟な働き方など組織活性化に取り組む事業者ほど、予定通り人材を採用できる割合が高い</a:t>
            </a:r>
            <a:r>
              <a:rPr kumimoji="1" lang="ja-JP" altLang="en-US" sz="1050" dirty="0">
                <a:latin typeface="+mn-ea"/>
              </a:rPr>
              <a:t>と示されています。人手不足の解消は、採用より「今いる人に長く働いてもらう」仕組みづくりが先決です。さらに</a:t>
            </a:r>
            <a:r>
              <a:rPr kumimoji="1" lang="ja-JP" altLang="en-US" sz="1050" u="sng" dirty="0">
                <a:latin typeface="+mn-ea"/>
              </a:rPr>
              <a:t>経営計画を策定し、「誰に・何を・どう届けるか」を整理することで、価格競争から抜け出す差別化の軸が生まれ、補助金申請や金融機関との交渉においても大きな武器になります。</a:t>
            </a:r>
            <a:endParaRPr kumimoji="1" lang="en-US" altLang="ja-JP" sz="1050" u="sng" dirty="0">
              <a:solidFill>
                <a:srgbClr val="FF0000"/>
              </a:solidFill>
              <a:latin typeface="+mn-ea"/>
            </a:endParaRPr>
          </a:p>
        </p:txBody>
      </p:sp>
      <p:sp>
        <p:nvSpPr>
          <p:cNvPr id="5" name="テキスト ボックス 4">
            <a:extLst>
              <a:ext uri="{FF2B5EF4-FFF2-40B4-BE49-F238E27FC236}">
                <a16:creationId xmlns:a16="http://schemas.microsoft.com/office/drawing/2014/main" id="{4329803F-E5CA-5473-44A9-E35E2AC99E24}"/>
              </a:ext>
            </a:extLst>
          </p:cNvPr>
          <p:cNvSpPr txBox="1"/>
          <p:nvPr/>
        </p:nvSpPr>
        <p:spPr>
          <a:xfrm>
            <a:off x="283614" y="9798160"/>
            <a:ext cx="7113809" cy="581762"/>
          </a:xfrm>
          <a:prstGeom prst="rect">
            <a:avLst/>
          </a:prstGeom>
          <a:noFill/>
        </p:spPr>
        <p:txBody>
          <a:bodyPr wrap="square" rtlCol="0">
            <a:spAutoFit/>
          </a:bodyPr>
          <a:lstStyle/>
          <a:p>
            <a:pPr algn="ctr">
              <a:lnSpc>
                <a:spcPct val="150000"/>
              </a:lnSpc>
            </a:pPr>
            <a:r>
              <a:rPr kumimoji="1" lang="en-US" altLang="ja-JP" sz="1150" b="1" i="1" u="sng" dirty="0">
                <a:latin typeface="+mn-ea"/>
              </a:rPr>
              <a:t>4</a:t>
            </a:r>
            <a:r>
              <a:rPr kumimoji="1" lang="ja-JP" altLang="en-US" sz="1150" b="1" i="1" u="sng" dirty="0">
                <a:latin typeface="+mn-ea"/>
              </a:rPr>
              <a:t>分野すべてに一度に取り組む必要はありません。「一番気になる分野」から、まずは商工会へご相談ください</a:t>
            </a:r>
            <a:r>
              <a:rPr lang="ja-JP" altLang="en-US" sz="1150" b="1" i="1" u="sng" dirty="0">
                <a:latin typeface="+mn-ea"/>
              </a:rPr>
              <a:t>！</a:t>
            </a:r>
            <a:endParaRPr lang="en-US" altLang="ja-JP" sz="1150" b="1" i="1" u="sng" dirty="0">
              <a:latin typeface="+mn-ea"/>
            </a:endParaRPr>
          </a:p>
          <a:p>
            <a:pPr algn="ctr">
              <a:lnSpc>
                <a:spcPct val="150000"/>
              </a:lnSpc>
            </a:pPr>
            <a:r>
              <a:rPr kumimoji="1" lang="ja-JP" altLang="en-US" sz="1150" b="1" i="1" u="sng" dirty="0">
                <a:latin typeface="+mn-ea"/>
              </a:rPr>
              <a:t>商工会は、経営支援を通じて事業者の未来に貢献します。</a:t>
            </a:r>
            <a:endParaRPr kumimoji="1" lang="en-US" altLang="ja-JP" sz="1150" b="1" i="1" u="sng" dirty="0">
              <a:latin typeface="+mn-ea"/>
            </a:endParaRPr>
          </a:p>
        </p:txBody>
      </p:sp>
      <p:sp>
        <p:nvSpPr>
          <p:cNvPr id="6" name="テキスト ボックス 5">
            <a:extLst>
              <a:ext uri="{FF2B5EF4-FFF2-40B4-BE49-F238E27FC236}">
                <a16:creationId xmlns:a16="http://schemas.microsoft.com/office/drawing/2014/main" id="{76E43ED2-9D2B-E2CA-591B-5BA11E102FBA}"/>
              </a:ext>
            </a:extLst>
          </p:cNvPr>
          <p:cNvSpPr txBox="1"/>
          <p:nvPr/>
        </p:nvSpPr>
        <p:spPr>
          <a:xfrm>
            <a:off x="273056" y="1098622"/>
            <a:ext cx="4777538" cy="1337097"/>
          </a:xfrm>
          <a:prstGeom prst="rect">
            <a:avLst/>
          </a:prstGeom>
          <a:noFill/>
        </p:spPr>
        <p:txBody>
          <a:bodyPr wrap="square" rtlCol="0">
            <a:spAutoFit/>
          </a:bodyPr>
          <a:lstStyle/>
          <a:p>
            <a:pPr algn="just">
              <a:lnSpc>
                <a:spcPts val="1400"/>
              </a:lnSpc>
            </a:pPr>
            <a:r>
              <a:rPr kumimoji="1" lang="ja-JP" altLang="en-US" sz="1050" dirty="0"/>
              <a:t>　 近年、物価上昇・人手不足・金利上昇など、事業者を取り巻く環境は急速に変化しています。</a:t>
            </a:r>
            <a:r>
              <a:rPr kumimoji="1" lang="en-US" altLang="ja-JP" sz="1050" dirty="0">
                <a:latin typeface="+mj-ea"/>
                <a:ea typeface="+mj-ea"/>
              </a:rPr>
              <a:t>2026</a:t>
            </a:r>
            <a:r>
              <a:rPr kumimoji="1" lang="ja-JP" altLang="en-US" sz="1050" dirty="0"/>
              <a:t>年版小規模企業白書は、会社を運営し稼ぐ力を高めるための基礎知識と実践力を</a:t>
            </a:r>
            <a:r>
              <a:rPr kumimoji="1" lang="ja-JP" altLang="en-US" sz="1050" dirty="0">
                <a:solidFill>
                  <a:srgbClr val="FF0000"/>
                </a:solidFill>
              </a:rPr>
              <a:t>「経営リテラシー」</a:t>
            </a:r>
            <a:r>
              <a:rPr kumimoji="1" lang="ja-JP" altLang="en-US" sz="1050" dirty="0"/>
              <a:t>と定義し、重要テーマとして</a:t>
            </a:r>
            <a:r>
              <a:rPr kumimoji="1" lang="ja-JP" altLang="en-US" sz="1050" dirty="0">
                <a:solidFill>
                  <a:srgbClr val="FF0000"/>
                </a:solidFill>
              </a:rPr>
              <a:t>「財務・会計」「組織・人材」「運営管理」「経営戦略」</a:t>
            </a:r>
            <a:r>
              <a:rPr kumimoji="1" lang="ja-JP" altLang="en-US" sz="1050" dirty="0"/>
              <a:t>の</a:t>
            </a:r>
            <a:r>
              <a:rPr kumimoji="1" lang="en-US" altLang="ja-JP" sz="1050" dirty="0">
                <a:latin typeface="+mn-ea"/>
              </a:rPr>
              <a:t>4</a:t>
            </a:r>
            <a:r>
              <a:rPr kumimoji="1" lang="ja-JP" altLang="en-US" sz="1050" dirty="0"/>
              <a:t>分野に整理しました。これらに取り組む事業者ほど、価格転嫁や人材確保で成果を上げています。今回は、この</a:t>
            </a:r>
            <a:r>
              <a:rPr kumimoji="1" lang="en-US" altLang="ja-JP" sz="1050" dirty="0">
                <a:latin typeface="+mj-ea"/>
                <a:ea typeface="+mj-ea"/>
              </a:rPr>
              <a:t>4</a:t>
            </a:r>
            <a:r>
              <a:rPr kumimoji="1" lang="ja-JP" altLang="en-US" sz="1050" dirty="0"/>
              <a:t>分野を「足元を固める力」と「未来をつくる力」の</a:t>
            </a:r>
            <a:r>
              <a:rPr kumimoji="1" lang="en-US" altLang="ja-JP" sz="1050" dirty="0"/>
              <a:t>2</a:t>
            </a:r>
            <a:r>
              <a:rPr kumimoji="1" lang="ja-JP" altLang="en-US" sz="1050" dirty="0"/>
              <a:t>つの視点から整理し、商工会の支援とあわせてレポートします。</a:t>
            </a:r>
          </a:p>
        </p:txBody>
      </p:sp>
      <p:pic>
        <p:nvPicPr>
          <p:cNvPr id="8" name="図 7">
            <a:extLst>
              <a:ext uri="{FF2B5EF4-FFF2-40B4-BE49-F238E27FC236}">
                <a16:creationId xmlns:a16="http://schemas.microsoft.com/office/drawing/2014/main" id="{0BD2D01D-FF14-3260-0898-01D72861740F}"/>
              </a:ext>
            </a:extLst>
          </p:cNvPr>
          <p:cNvPicPr>
            <a:picLocks noChangeAspect="1"/>
          </p:cNvPicPr>
          <p:nvPr/>
        </p:nvPicPr>
        <p:blipFill>
          <a:blip r:embed="rId2"/>
          <a:stretch>
            <a:fillRect/>
          </a:stretch>
        </p:blipFill>
        <p:spPr>
          <a:xfrm>
            <a:off x="3899982" y="2435719"/>
            <a:ext cx="3518226" cy="2128640"/>
          </a:xfrm>
          <a:prstGeom prst="rect">
            <a:avLst/>
          </a:prstGeom>
        </p:spPr>
      </p:pic>
      <p:pic>
        <p:nvPicPr>
          <p:cNvPr id="12" name="図 11">
            <a:extLst>
              <a:ext uri="{FF2B5EF4-FFF2-40B4-BE49-F238E27FC236}">
                <a16:creationId xmlns:a16="http://schemas.microsoft.com/office/drawing/2014/main" id="{684F2753-3054-EE57-674B-0612A10A645D}"/>
              </a:ext>
            </a:extLst>
          </p:cNvPr>
          <p:cNvPicPr>
            <a:picLocks noChangeAspect="1"/>
          </p:cNvPicPr>
          <p:nvPr/>
        </p:nvPicPr>
        <p:blipFill>
          <a:blip r:embed="rId3"/>
          <a:srcRect t="2092" b="46885"/>
          <a:stretch>
            <a:fillRect/>
          </a:stretch>
        </p:blipFill>
        <p:spPr>
          <a:xfrm>
            <a:off x="3931672" y="5959620"/>
            <a:ext cx="3511588" cy="1485059"/>
          </a:xfrm>
          <a:prstGeom prst="rect">
            <a:avLst/>
          </a:prstGeom>
        </p:spPr>
      </p:pic>
      <p:sp>
        <p:nvSpPr>
          <p:cNvPr id="15" name="テキスト ボックス 14">
            <a:extLst>
              <a:ext uri="{FF2B5EF4-FFF2-40B4-BE49-F238E27FC236}">
                <a16:creationId xmlns:a16="http://schemas.microsoft.com/office/drawing/2014/main" id="{8ED6885A-2129-7D4D-96F9-D9F147F09ED1}"/>
              </a:ext>
            </a:extLst>
          </p:cNvPr>
          <p:cNvSpPr txBox="1"/>
          <p:nvPr/>
        </p:nvSpPr>
        <p:spPr>
          <a:xfrm>
            <a:off x="5167573" y="7363890"/>
            <a:ext cx="2156754" cy="287066"/>
          </a:xfrm>
          <a:prstGeom prst="rect">
            <a:avLst/>
          </a:prstGeom>
          <a:noFill/>
        </p:spPr>
        <p:txBody>
          <a:bodyPr wrap="square" rtlCol="0">
            <a:spAutoFit/>
          </a:bodyPr>
          <a:lstStyle/>
          <a:p>
            <a:pPr algn="r">
              <a:lnSpc>
                <a:spcPct val="150000"/>
              </a:lnSpc>
            </a:pPr>
            <a:r>
              <a:rPr kumimoji="1" lang="en-US" altLang="ja-JP" sz="1000" dirty="0">
                <a:latin typeface="+mn-ea"/>
              </a:rPr>
              <a:t>〔</a:t>
            </a:r>
            <a:r>
              <a:rPr lang="ja-JP" altLang="en-US" sz="1000">
                <a:latin typeface="+mn-ea"/>
              </a:rPr>
              <a:t>出典</a:t>
            </a:r>
            <a:r>
              <a:rPr kumimoji="1" lang="ja-JP" altLang="en-US" sz="1000">
                <a:latin typeface="+mn-ea"/>
              </a:rPr>
              <a:t>：</a:t>
            </a:r>
            <a:r>
              <a:rPr kumimoji="1" lang="en-US" altLang="ja-JP" sz="1000" dirty="0">
                <a:latin typeface="+mn-ea"/>
              </a:rPr>
              <a:t>2026</a:t>
            </a:r>
            <a:r>
              <a:rPr kumimoji="1" lang="ja-JP" altLang="en-US" sz="1000" dirty="0">
                <a:latin typeface="+mn-ea"/>
              </a:rPr>
              <a:t>年版小規模企業白書</a:t>
            </a:r>
            <a:r>
              <a:rPr kumimoji="1" lang="en-US" altLang="ja-JP" sz="1000" dirty="0">
                <a:latin typeface="+mn-ea"/>
              </a:rPr>
              <a:t>〕</a:t>
            </a:r>
            <a:endParaRPr kumimoji="1" lang="en-US" altLang="ja-JP" sz="1000" dirty="0">
              <a:solidFill>
                <a:srgbClr val="FF0000"/>
              </a:solidFill>
              <a:latin typeface="+mn-ea"/>
            </a:endParaRPr>
          </a:p>
        </p:txBody>
      </p:sp>
      <p:graphicFrame>
        <p:nvGraphicFramePr>
          <p:cNvPr id="16" name="表 15">
            <a:extLst>
              <a:ext uri="{FF2B5EF4-FFF2-40B4-BE49-F238E27FC236}">
                <a16:creationId xmlns:a16="http://schemas.microsoft.com/office/drawing/2014/main" id="{C3FECDA0-15B7-DFB7-E9C0-7A1F9021D4FD}"/>
              </a:ext>
            </a:extLst>
          </p:cNvPr>
          <p:cNvGraphicFramePr>
            <a:graphicFrameLocks noGrp="1"/>
          </p:cNvGraphicFramePr>
          <p:nvPr>
            <p:extLst>
              <p:ext uri="{D42A27DB-BD31-4B8C-83A1-F6EECF244321}">
                <p14:modId xmlns:p14="http://schemas.microsoft.com/office/powerpoint/2010/main" val="2734355402"/>
              </p:ext>
            </p:extLst>
          </p:nvPr>
        </p:nvGraphicFramePr>
        <p:xfrm>
          <a:off x="374068" y="7740760"/>
          <a:ext cx="6894394" cy="2057400"/>
        </p:xfrm>
        <a:graphic>
          <a:graphicData uri="http://schemas.openxmlformats.org/drawingml/2006/table">
            <a:tbl>
              <a:tblPr firstRow="1">
                <a:tableStyleId>{5C22544A-7EE6-4342-B048-85BDC9FD1C3A}</a:tableStyleId>
              </a:tblPr>
              <a:tblGrid>
                <a:gridCol w="945168">
                  <a:extLst>
                    <a:ext uri="{9D8B030D-6E8A-4147-A177-3AD203B41FA5}">
                      <a16:colId xmlns:a16="http://schemas.microsoft.com/office/drawing/2014/main" val="4263958350"/>
                    </a:ext>
                  </a:extLst>
                </a:gridCol>
                <a:gridCol w="5949226">
                  <a:extLst>
                    <a:ext uri="{9D8B030D-6E8A-4147-A177-3AD203B41FA5}">
                      <a16:colId xmlns:a16="http://schemas.microsoft.com/office/drawing/2014/main" val="2280142509"/>
                    </a:ext>
                  </a:extLst>
                </a:gridCol>
              </a:tblGrid>
              <a:tr h="205740">
                <a:tc>
                  <a:txBody>
                    <a:bodyPr/>
                    <a:lstStyle/>
                    <a:p>
                      <a:pPr algn="ctr"/>
                      <a:r>
                        <a:rPr kumimoji="1" lang="ja-JP" altLang="en-US" sz="1050" dirty="0"/>
                        <a:t>課題</a:t>
                      </a:r>
                    </a:p>
                  </a:txBody>
                  <a:tcPr anchor="ctr"/>
                </a:tc>
                <a:tc>
                  <a:txBody>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1" lang="ja-JP" altLang="en-US" sz="1050" b="0" dirty="0"/>
                        <a:t>商工会にできること</a:t>
                      </a:r>
                      <a:endParaRPr kumimoji="1" lang="ja-JP" altLang="en-US" sz="1050" b="0" dirty="0">
                        <a:latin typeface="+mn-ea"/>
                      </a:endParaRPr>
                    </a:p>
                  </a:txBody>
                  <a:tcPr/>
                </a:tc>
                <a:extLst>
                  <a:ext uri="{0D108BD9-81ED-4DB2-BD59-A6C34878D82A}">
                    <a16:rowId xmlns:a16="http://schemas.microsoft.com/office/drawing/2014/main" val="1931267224"/>
                  </a:ext>
                </a:extLst>
              </a:tr>
              <a:tr h="205740">
                <a:tc>
                  <a:txBody>
                    <a:bodyPr/>
                    <a:lstStyle/>
                    <a:p>
                      <a:pPr algn="ctr"/>
                      <a:r>
                        <a:rPr kumimoji="1" lang="ja-JP" altLang="en-US" sz="1050" b="1" dirty="0"/>
                        <a:t>財務・会計</a:t>
                      </a:r>
                    </a:p>
                  </a:txBody>
                  <a:tcPr anchor="ctr">
                    <a:noFill/>
                  </a:tcPr>
                </a:tc>
                <a:tc>
                  <a:txBody>
                    <a:bodyPr/>
                    <a:lstStyle/>
                    <a:p>
                      <a:pPr marL="0" marR="0" lvl="0" indent="0" algn="just" defTabSz="1043056" rtl="0" eaLnBrk="1" fontAlgn="auto" latinLnBrk="0" hangingPunct="1">
                        <a:lnSpc>
                          <a:spcPct val="100000"/>
                        </a:lnSpc>
                        <a:spcBef>
                          <a:spcPts val="0"/>
                        </a:spcBef>
                        <a:spcAft>
                          <a:spcPts val="0"/>
                        </a:spcAft>
                        <a:buClrTx/>
                        <a:buSzTx/>
                        <a:buFontTx/>
                        <a:buNone/>
                        <a:tabLst/>
                        <a:defRPr/>
                      </a:pPr>
                      <a:r>
                        <a:rPr kumimoji="1" lang="ja-JP" altLang="en-US" sz="1050" dirty="0"/>
                        <a:t>帳簿を一緒に読み解き、商品・サービスごとの原価を整理します。「いくらで売れば利益が出るか」を数字で把握することは、価格交渉や資金繰り計画の策定にも役立ちます。</a:t>
                      </a:r>
                      <a:endParaRPr kumimoji="1" lang="ja-JP" altLang="en-US" sz="1050" dirty="0">
                        <a:latin typeface="+mn-ea"/>
                      </a:endParaRPr>
                    </a:p>
                  </a:txBody>
                  <a:tcPr>
                    <a:noFill/>
                  </a:tcPr>
                </a:tc>
                <a:extLst>
                  <a:ext uri="{0D108BD9-81ED-4DB2-BD59-A6C34878D82A}">
                    <a16:rowId xmlns:a16="http://schemas.microsoft.com/office/drawing/2014/main" val="2850223445"/>
                  </a:ext>
                </a:extLst>
              </a:tr>
              <a:tr h="370840">
                <a:tc>
                  <a:txBody>
                    <a:bodyPr/>
                    <a:lstStyle/>
                    <a:p>
                      <a:pPr algn="ctr"/>
                      <a:r>
                        <a:rPr kumimoji="1" lang="ja-JP" altLang="en-US" sz="1050" b="1" dirty="0"/>
                        <a:t>運営管理</a:t>
                      </a:r>
                    </a:p>
                  </a:txBody>
                  <a:tcPr anchor="ctr">
                    <a:noFill/>
                  </a:tcPr>
                </a:tc>
                <a:tc>
                  <a:txBody>
                    <a:bodyPr/>
                    <a:lstStyle/>
                    <a:p>
                      <a:pPr algn="just"/>
                      <a:r>
                        <a:rPr kumimoji="1" lang="ja-JP" altLang="en-US" sz="1050" dirty="0"/>
                        <a:t>業務の流れを一緒に「見える化」し、ノウハウが特定の人に集中していないかを点検します。手順書づくりやデジタルツールを使った情報共有の仕組みづくりまで、現場に合わせてご提案します。</a:t>
                      </a:r>
                    </a:p>
                  </a:txBody>
                  <a:tcPr>
                    <a:noFill/>
                  </a:tcPr>
                </a:tc>
                <a:extLst>
                  <a:ext uri="{0D108BD9-81ED-4DB2-BD59-A6C34878D82A}">
                    <a16:rowId xmlns:a16="http://schemas.microsoft.com/office/drawing/2014/main" val="3831068288"/>
                  </a:ext>
                </a:extLst>
              </a:tr>
              <a:tr h="370840">
                <a:tc>
                  <a:txBody>
                    <a:bodyPr/>
                    <a:lstStyle/>
                    <a:p>
                      <a:pPr algn="ctr"/>
                      <a:r>
                        <a:rPr kumimoji="1" lang="ja-JP" altLang="en-US" sz="1050" b="1" dirty="0"/>
                        <a:t>組織・人材</a:t>
                      </a:r>
                    </a:p>
                  </a:txBody>
                  <a:tcPr anchor="ctr">
                    <a:noFill/>
                  </a:tcPr>
                </a:tc>
                <a:tc>
                  <a:txBody>
                    <a:bodyPr/>
                    <a:lstStyle/>
                    <a:p>
                      <a:pPr marL="0" marR="0" lvl="0" indent="0" algn="just" defTabSz="1043056" rtl="0" eaLnBrk="1" fontAlgn="auto" latinLnBrk="0" hangingPunct="1">
                        <a:lnSpc>
                          <a:spcPct val="100000"/>
                        </a:lnSpc>
                        <a:spcBef>
                          <a:spcPts val="0"/>
                        </a:spcBef>
                        <a:spcAft>
                          <a:spcPts val="0"/>
                        </a:spcAft>
                        <a:buClrTx/>
                        <a:buSzTx/>
                        <a:buFontTx/>
                        <a:buNone/>
                        <a:tabLst/>
                        <a:defRPr/>
                      </a:pPr>
                      <a:r>
                        <a:rPr kumimoji="1" lang="ja-JP" altLang="en-US" sz="1050" dirty="0"/>
                        <a:t>就業規則の整備や職場環境の改善点を一緒に整理します。岐阜県が推奨する働いてもらい方改革の推進から労務トラブルの予防まで、専門家派遣（社会保険労務士）による本格支援も可能です。</a:t>
                      </a:r>
                      <a:endParaRPr kumimoji="1" lang="ja-JP" altLang="en-US" sz="1050" dirty="0">
                        <a:latin typeface="+mn-ea"/>
                      </a:endParaRPr>
                    </a:p>
                  </a:txBody>
                  <a:tcPr>
                    <a:noFill/>
                  </a:tcPr>
                </a:tc>
                <a:extLst>
                  <a:ext uri="{0D108BD9-81ED-4DB2-BD59-A6C34878D82A}">
                    <a16:rowId xmlns:a16="http://schemas.microsoft.com/office/drawing/2014/main" val="2106075980"/>
                  </a:ext>
                </a:extLst>
              </a:tr>
              <a:tr h="370840">
                <a:tc>
                  <a:txBody>
                    <a:bodyPr/>
                    <a:lstStyle/>
                    <a:p>
                      <a:pPr algn="ctr"/>
                      <a:r>
                        <a:rPr kumimoji="1" lang="ja-JP" altLang="en-US" sz="1050" b="1" dirty="0"/>
                        <a:t>経営戦略</a:t>
                      </a:r>
                    </a:p>
                  </a:txBody>
                  <a:tcPr anchor="ctr">
                    <a:noFill/>
                  </a:tcPr>
                </a:tc>
                <a:tc>
                  <a:txBody>
                    <a:bodyPr/>
                    <a:lstStyle/>
                    <a:p>
                      <a:pPr marL="0" marR="0" lvl="0" indent="0" algn="just" defTabSz="1043056" rtl="0" eaLnBrk="1" fontAlgn="auto" latinLnBrk="0" hangingPunct="1">
                        <a:lnSpc>
                          <a:spcPct val="100000"/>
                        </a:lnSpc>
                        <a:spcBef>
                          <a:spcPts val="0"/>
                        </a:spcBef>
                        <a:spcAft>
                          <a:spcPts val="0"/>
                        </a:spcAft>
                        <a:buClrTx/>
                        <a:buSzTx/>
                        <a:buFontTx/>
                        <a:buNone/>
                        <a:tabLst/>
                        <a:defRPr/>
                      </a:pPr>
                      <a:r>
                        <a:rPr kumimoji="1" lang="ja-JP" altLang="en-US" sz="1050" dirty="0"/>
                        <a:t>経営計画の策定を一からサポートします。自社の強みや市場の特性を整理しながら、販路開拓や差別化の方向性を具体的に描き出します。策定した計画は持続化補助金等の申請にも活用でき、より本格的な戦略構築には専門家派遣（中小企業診断士）も交えて対応します。</a:t>
                      </a:r>
                      <a:endParaRPr kumimoji="1" lang="en-US" altLang="ja-JP" sz="1050" dirty="0">
                        <a:latin typeface="+mn-ea"/>
                      </a:endParaRPr>
                    </a:p>
                  </a:txBody>
                  <a:tcPr>
                    <a:noFill/>
                  </a:tcPr>
                </a:tc>
                <a:extLst>
                  <a:ext uri="{0D108BD9-81ED-4DB2-BD59-A6C34878D82A}">
                    <a16:rowId xmlns:a16="http://schemas.microsoft.com/office/drawing/2014/main" val="1436836086"/>
                  </a:ext>
                </a:extLst>
              </a:tr>
            </a:tbl>
          </a:graphicData>
        </a:graphic>
      </p:graphicFrame>
      <p:grpSp>
        <p:nvGrpSpPr>
          <p:cNvPr id="9" name="グループ化 8">
            <a:extLst>
              <a:ext uri="{FF2B5EF4-FFF2-40B4-BE49-F238E27FC236}">
                <a16:creationId xmlns:a16="http://schemas.microsoft.com/office/drawing/2014/main" id="{99BD9414-4A97-20B0-AA4E-539E543C0687}"/>
              </a:ext>
            </a:extLst>
          </p:cNvPr>
          <p:cNvGrpSpPr/>
          <p:nvPr/>
        </p:nvGrpSpPr>
        <p:grpSpPr>
          <a:xfrm>
            <a:off x="3935910" y="4746074"/>
            <a:ext cx="3517129" cy="1152128"/>
            <a:chOff x="3829090" y="4626620"/>
            <a:chExt cx="3517129" cy="1152128"/>
          </a:xfrm>
        </p:grpSpPr>
        <p:pic>
          <p:nvPicPr>
            <p:cNvPr id="14" name="図 13">
              <a:extLst>
                <a:ext uri="{FF2B5EF4-FFF2-40B4-BE49-F238E27FC236}">
                  <a16:creationId xmlns:a16="http://schemas.microsoft.com/office/drawing/2014/main" id="{B7431DA3-D7B3-002E-682E-26A18F0BAA43}"/>
                </a:ext>
              </a:extLst>
            </p:cNvPr>
            <p:cNvPicPr>
              <a:picLocks noChangeAspect="1"/>
            </p:cNvPicPr>
            <p:nvPr/>
          </p:nvPicPr>
          <p:blipFill>
            <a:blip r:embed="rId4"/>
            <a:srcRect t="18314" b="41072"/>
            <a:stretch>
              <a:fillRect/>
            </a:stretch>
          </p:blipFill>
          <p:spPr>
            <a:xfrm>
              <a:off x="3829090" y="4823270"/>
              <a:ext cx="3508485" cy="955478"/>
            </a:xfrm>
            <a:prstGeom prst="rect">
              <a:avLst/>
            </a:prstGeom>
          </p:spPr>
        </p:pic>
        <p:pic>
          <p:nvPicPr>
            <p:cNvPr id="7" name="図 6">
              <a:extLst>
                <a:ext uri="{FF2B5EF4-FFF2-40B4-BE49-F238E27FC236}">
                  <a16:creationId xmlns:a16="http://schemas.microsoft.com/office/drawing/2014/main" id="{D0B21D59-7AFE-CA4D-27F7-A452FFF3204B}"/>
                </a:ext>
              </a:extLst>
            </p:cNvPr>
            <p:cNvPicPr>
              <a:picLocks noChangeAspect="1"/>
            </p:cNvPicPr>
            <p:nvPr/>
          </p:nvPicPr>
          <p:blipFill>
            <a:blip r:embed="rId4"/>
            <a:srcRect t="3067" b="90648"/>
            <a:stretch>
              <a:fillRect/>
            </a:stretch>
          </p:blipFill>
          <p:spPr>
            <a:xfrm>
              <a:off x="3837734" y="4626620"/>
              <a:ext cx="3508485" cy="147852"/>
            </a:xfrm>
            <a:prstGeom prst="rect">
              <a:avLst/>
            </a:prstGeom>
          </p:spPr>
        </p:pic>
      </p:grpSp>
      <p:pic>
        <p:nvPicPr>
          <p:cNvPr id="10" name="図 9">
            <a:extLst>
              <a:ext uri="{FF2B5EF4-FFF2-40B4-BE49-F238E27FC236}">
                <a16:creationId xmlns:a16="http://schemas.microsoft.com/office/drawing/2014/main" id="{6BD89B73-F828-F007-AC7E-706488659EDE}"/>
              </a:ext>
            </a:extLst>
          </p:cNvPr>
          <p:cNvPicPr>
            <a:picLocks noChangeAspect="1"/>
          </p:cNvPicPr>
          <p:nvPr/>
        </p:nvPicPr>
        <p:blipFill>
          <a:blip r:embed="rId5"/>
          <a:stretch>
            <a:fillRect/>
          </a:stretch>
        </p:blipFill>
        <p:spPr>
          <a:xfrm>
            <a:off x="5062288" y="1112571"/>
            <a:ext cx="2408129" cy="1030313"/>
          </a:xfrm>
          <a:prstGeom prst="rect">
            <a:avLst/>
          </a:prstGeom>
        </p:spPr>
      </p:pic>
      <p:pic>
        <p:nvPicPr>
          <p:cNvPr id="11" name="図 10">
            <a:extLst>
              <a:ext uri="{FF2B5EF4-FFF2-40B4-BE49-F238E27FC236}">
                <a16:creationId xmlns:a16="http://schemas.microsoft.com/office/drawing/2014/main" id="{D06F426E-F5DA-A797-63E8-91DBB4794B18}"/>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3066" y="1237127"/>
            <a:ext cx="283210" cy="283845"/>
          </a:xfrm>
          <a:prstGeom prst="rect">
            <a:avLst/>
          </a:prstGeom>
          <a:noFill/>
          <a:ln>
            <a:noFill/>
          </a:ln>
        </p:spPr>
      </p:pic>
    </p:spTree>
    <p:extLst>
      <p:ext uri="{BB962C8B-B14F-4D97-AF65-F5344CB8AC3E}">
        <p14:creationId xmlns:p14="http://schemas.microsoft.com/office/powerpoint/2010/main" val="41825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67772BE-E7DD-3E30-CD50-807184AC42FE}"/>
              </a:ext>
            </a:extLst>
          </p:cNvPr>
          <p:cNvSpPr/>
          <p:nvPr/>
        </p:nvSpPr>
        <p:spPr>
          <a:xfrm>
            <a:off x="256346" y="3070538"/>
            <a:ext cx="7048571" cy="2312062"/>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72000" rIns="72000" bIns="72000" numCol="1" spcCol="0" rtlCol="0" fromWordArt="0" anchor="t" anchorCtr="0" forceAA="0" compatLnSpc="1">
            <a:prstTxWarp prst="textNoShape">
              <a:avLst/>
            </a:prstTxWarp>
            <a:noAutofit/>
          </a:bodyPr>
          <a:lstStyle/>
          <a:p>
            <a:pPr marL="0" marR="0" lvl="0" indent="0" algn="just" defTabSz="1043056" rtl="0" eaLnBrk="1" fontAlgn="auto" latinLnBrk="0" hangingPunct="1">
              <a:lnSpc>
                <a:spcPts val="1600"/>
              </a:lnSpc>
              <a:spcBef>
                <a:spcPts val="0"/>
              </a:spcBef>
              <a:spcAft>
                <a:spcPts val="0"/>
              </a:spcAft>
              <a:buClrTx/>
              <a:buSzTx/>
              <a:buFontTx/>
              <a:buNone/>
              <a:tabLst/>
              <a:defRPr/>
            </a:pPr>
            <a:r>
              <a:rPr kumimoji="1" lang="en-US" sz="1050" b="0" i="0" u="none" strike="noStrike" kern="100" cap="none" spc="0" normalizeH="0" baseline="0" noProof="0">
                <a:ln>
                  <a:noFill/>
                </a:ln>
                <a:solidFill>
                  <a:srgbClr val="00000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 </a:t>
            </a:r>
            <a:endParaRPr kumimoji="1" lang="ja-JP" altLang="en-US" sz="1200" b="0" i="0" u="none" strike="noStrike" kern="100" cap="none" spc="0" normalizeH="0" baseline="0" noProof="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Rectangle 5">
            <a:extLst>
              <a:ext uri="{FF2B5EF4-FFF2-40B4-BE49-F238E27FC236}">
                <a16:creationId xmlns:a16="http://schemas.microsoft.com/office/drawing/2014/main" id="{90251AED-3D79-3C87-7B59-6F44F977816D}"/>
              </a:ext>
            </a:extLst>
          </p:cNvPr>
          <p:cNvSpPr>
            <a:spLocks noChangeArrowheads="1"/>
          </p:cNvSpPr>
          <p:nvPr/>
        </p:nvSpPr>
        <p:spPr bwMode="auto">
          <a:xfrm>
            <a:off x="280021" y="5429741"/>
            <a:ext cx="703733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330575"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3330575"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3330575"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3330575"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3330575"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3330575"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3330575"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3330575"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33305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330575" algn="l"/>
              </a:tabLst>
              <a:defRPr/>
            </a:pPr>
            <a:r>
              <a:rPr kumimoji="0" lang="ja-JP" altLang="en-US" sz="1200" b="1" i="1" u="none" strike="noStrike" kern="12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▸事業所規模別　平均賃金の推移	　  ▸ハローワーク別　有効求人倍率の推移</a:t>
            </a:r>
            <a:endParaRPr kumimoji="0" lang="ja-JP" altLang="en-US" sz="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15" name="Rectangle 9">
            <a:extLst>
              <a:ext uri="{FF2B5EF4-FFF2-40B4-BE49-F238E27FC236}">
                <a16:creationId xmlns:a16="http://schemas.microsoft.com/office/drawing/2014/main" id="{A5A778ED-D79A-189B-E666-A1E95AA5233E}"/>
              </a:ext>
            </a:extLst>
          </p:cNvPr>
          <p:cNvSpPr>
            <a:spLocks noChangeArrowheads="1"/>
          </p:cNvSpPr>
          <p:nvPr/>
        </p:nvSpPr>
        <p:spPr bwMode="auto">
          <a:xfrm>
            <a:off x="0" y="457200"/>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endParaRPr kumimoji="1" lang="ja-JP" altLang="en-US" sz="21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6" name="Rectangle 11">
            <a:extLst>
              <a:ext uri="{FF2B5EF4-FFF2-40B4-BE49-F238E27FC236}">
                <a16:creationId xmlns:a16="http://schemas.microsoft.com/office/drawing/2014/main" id="{DA5E77E5-71E4-6153-DDA7-1A4104D89074}"/>
              </a:ext>
            </a:extLst>
          </p:cNvPr>
          <p:cNvSpPr>
            <a:spLocks noChangeArrowheads="1"/>
          </p:cNvSpPr>
          <p:nvPr/>
        </p:nvSpPr>
        <p:spPr bwMode="auto">
          <a:xfrm>
            <a:off x="0" y="5228417"/>
            <a:ext cx="7561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ja-JP" sz="1200" b="0" i="0" u="none" strike="noStrike" kern="1200" cap="none" spc="0" normalizeH="0" baseline="0" noProof="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2" name="テキスト ボックス 1">
            <a:extLst>
              <a:ext uri="{FF2B5EF4-FFF2-40B4-BE49-F238E27FC236}">
                <a16:creationId xmlns:a16="http://schemas.microsoft.com/office/drawing/2014/main" id="{CD84DF28-798E-B75A-D9B8-A67D2F872373}"/>
              </a:ext>
            </a:extLst>
          </p:cNvPr>
          <p:cNvSpPr txBox="1"/>
          <p:nvPr/>
        </p:nvSpPr>
        <p:spPr>
          <a:xfrm>
            <a:off x="280022" y="267489"/>
            <a:ext cx="7101009" cy="268535"/>
          </a:xfrm>
          <a:prstGeom prst="rect">
            <a:avLst/>
          </a:prstGeom>
          <a:noFill/>
        </p:spPr>
        <p:txBody>
          <a:bodyPr wrap="square">
            <a:spAutoFit/>
          </a:bodyPr>
          <a:lstStyle/>
          <a:p>
            <a:pPr marL="0" marR="0" lvl="0" indent="0" algn="just" defTabSz="1043056" rtl="0" eaLnBrk="1" fontAlgn="auto" latinLnBrk="0" hangingPunct="1">
              <a:lnSpc>
                <a:spcPts val="1500"/>
              </a:lnSpc>
              <a:spcBef>
                <a:spcPts val="600"/>
              </a:spcBef>
              <a:spcAft>
                <a:spcPts val="0"/>
              </a:spcAft>
              <a:buClrTx/>
              <a:buSzTx/>
              <a:buFontTx/>
              <a:buNone/>
              <a:tabLst/>
              <a:defRPr/>
            </a:pPr>
            <a:r>
              <a:rPr kumimoji="1" lang="en-US" altLang="ja-JP"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a:t>
            </a:r>
            <a:r>
              <a:rPr kumimoji="1" lang="ja-JP" altLang="en-US"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岐阜県内の消費動向</a:t>
            </a:r>
            <a:r>
              <a:rPr kumimoji="0" lang="ja-JP" altLang="en-US" sz="1200" b="1" i="1" u="none" strike="noStrike" kern="12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1" lang="ja-JP" altLang="ja-JP" sz="1200" b="0" i="0" u="none"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6" name="正方形/長方形 5">
            <a:extLst>
              <a:ext uri="{FF2B5EF4-FFF2-40B4-BE49-F238E27FC236}">
                <a16:creationId xmlns:a16="http://schemas.microsoft.com/office/drawing/2014/main" id="{81CCE5F8-0923-D293-2A98-C3E142555C47}"/>
              </a:ext>
            </a:extLst>
          </p:cNvPr>
          <p:cNvSpPr/>
          <p:nvPr/>
        </p:nvSpPr>
        <p:spPr>
          <a:xfrm>
            <a:off x="280021" y="519505"/>
            <a:ext cx="7001220" cy="2233429"/>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72000" rIns="72000" bIns="72000" numCol="1" spcCol="0" rtlCol="0" fromWordArt="0" anchor="t" anchorCtr="0" forceAA="0" compatLnSpc="1">
            <a:prstTxWarp prst="textNoShape">
              <a:avLst/>
            </a:prstTxWarp>
            <a:noAutofit/>
          </a:bodyPr>
          <a:lstStyle/>
          <a:p>
            <a:pPr marL="0" marR="3508375" lvl="0" indent="0" algn="just" defTabSz="1043056" rtl="0" eaLnBrk="1" fontAlgn="auto" latinLnBrk="0" hangingPunct="1">
              <a:lnSpc>
                <a:spcPts val="1600"/>
              </a:lnSpc>
              <a:spcBef>
                <a:spcPts val="0"/>
              </a:spcBef>
              <a:spcAft>
                <a:spcPts val="0"/>
              </a:spcAft>
              <a:buClrTx/>
              <a:buSzTx/>
              <a:buFontTx/>
              <a:buNone/>
              <a:tabLst/>
              <a:defRPr/>
            </a:pPr>
            <a:r>
              <a:rPr kumimoji="1" lang="en-US" sz="1050" b="0" i="0" u="none" strike="noStrike" kern="100" cap="none" spc="0" normalizeH="0" baseline="0" noProof="0" dirty="0">
                <a:ln>
                  <a:noFill/>
                </a:ln>
                <a:solidFill>
                  <a:srgbClr val="00000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 </a:t>
            </a:r>
            <a:endParaRPr kumimoji="1" lang="ja-JP" altLang="en-US" sz="1200" b="0" i="0" u="none" strike="noStrike" kern="100" cap="none" spc="0" normalizeH="0" baseline="0" noProof="0" dirty="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11" name="テキスト ボックス 10">
            <a:extLst>
              <a:ext uri="{FF2B5EF4-FFF2-40B4-BE49-F238E27FC236}">
                <a16:creationId xmlns:a16="http://schemas.microsoft.com/office/drawing/2014/main" id="{054CC8F1-514F-0F71-0B24-C99BBED1E4BB}"/>
              </a:ext>
            </a:extLst>
          </p:cNvPr>
          <p:cNvSpPr txBox="1"/>
          <p:nvPr/>
        </p:nvSpPr>
        <p:spPr>
          <a:xfrm>
            <a:off x="256346" y="2802003"/>
            <a:ext cx="7101009" cy="268535"/>
          </a:xfrm>
          <a:prstGeom prst="rect">
            <a:avLst/>
          </a:prstGeom>
          <a:noFill/>
        </p:spPr>
        <p:txBody>
          <a:bodyPr wrap="square">
            <a:spAutoFit/>
          </a:bodyPr>
          <a:lstStyle/>
          <a:p>
            <a:pPr marL="0" marR="0" lvl="0" indent="0" algn="just" defTabSz="1043056" rtl="0" eaLnBrk="1" fontAlgn="auto" latinLnBrk="0" hangingPunct="1">
              <a:lnSpc>
                <a:spcPts val="1500"/>
              </a:lnSpc>
              <a:spcBef>
                <a:spcPts val="600"/>
              </a:spcBef>
              <a:spcAft>
                <a:spcPts val="0"/>
              </a:spcAft>
              <a:buClrTx/>
              <a:buSzTx/>
              <a:buFontTx/>
              <a:buNone/>
              <a:tabLst/>
              <a:defRPr/>
            </a:pPr>
            <a:r>
              <a:rPr kumimoji="1" lang="en-US" altLang="ja-JP"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a:t>
            </a:r>
            <a:r>
              <a:rPr kumimoji="1" lang="ja-JP" altLang="en-US"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地域別景況予報　</a:t>
            </a:r>
            <a:r>
              <a:rPr kumimoji="1" lang="en-US" altLang="ja-JP"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2026</a:t>
            </a:r>
            <a:r>
              <a:rPr kumimoji="1" lang="ja-JP" altLang="en-US"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年</a:t>
            </a:r>
            <a:r>
              <a:rPr lang="en-US" altLang="ja-JP" sz="1200" b="1" i="1" kern="100" dirty="0">
                <a:solidFill>
                  <a:srgbClr val="0070C0"/>
                </a:solidFill>
                <a:latin typeface="ＭＳ ゴシック" panose="020B0609070205080204" pitchFamily="49" charset="-128"/>
                <a:ea typeface="ＭＳ ゴシック" panose="020B0609070205080204" pitchFamily="49" charset="-128"/>
                <a:cs typeface="Times New Roman" panose="02020603050405020304" pitchFamily="18" charset="0"/>
              </a:rPr>
              <a:t>7</a:t>
            </a:r>
            <a:r>
              <a:rPr kumimoji="1" lang="ja-JP" altLang="en-US"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a:t>
            </a:r>
            <a:r>
              <a:rPr kumimoji="1" lang="en-US" altLang="ja-JP"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9</a:t>
            </a:r>
            <a:r>
              <a:rPr kumimoji="1" lang="ja-JP" altLang="en-US" sz="1200" b="1" i="1" u="none" strike="noStrike" kern="1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月期見通し</a:t>
            </a:r>
            <a:r>
              <a:rPr kumimoji="0" lang="ja-JP" altLang="en-US" sz="1200" b="1" i="1" u="none" strike="noStrike" kern="1200" cap="none" spc="0" normalizeH="0" baseline="0" noProof="0" dirty="0">
                <a:ln>
                  <a:noFill/>
                </a:ln>
                <a:solidFill>
                  <a:srgbClr val="0070C0"/>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1" lang="ja-JP" altLang="ja-JP" sz="1200" b="0" i="0" u="none"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50706ECF-E952-3726-7D1B-3E419F1D8B6C}"/>
              </a:ext>
            </a:extLst>
          </p:cNvPr>
          <p:cNvSpPr txBox="1"/>
          <p:nvPr/>
        </p:nvSpPr>
        <p:spPr>
          <a:xfrm>
            <a:off x="273149" y="600662"/>
            <a:ext cx="3615383" cy="2092881"/>
          </a:xfrm>
          <a:prstGeom prst="rect">
            <a:avLst/>
          </a:prstGeom>
          <a:noFill/>
        </p:spPr>
        <p:txBody>
          <a:bodyPr wrap="square" rtlCol="0">
            <a:spAutoFit/>
          </a:bodyPr>
          <a:lstStyle/>
          <a:p>
            <a:pPr algn="just"/>
            <a:r>
              <a:rPr lang="ja-JP" altLang="en-US" sz="1100" dirty="0"/>
              <a:t>　</a:t>
            </a:r>
            <a:r>
              <a:rPr lang="ja-JP" altLang="ja-JP" sz="1100" dirty="0"/>
              <a:t>全国では物価高の影響から食料品を中心に節約志向が続き、個人消費は総じて力強さを欠く展開となっ</a:t>
            </a:r>
            <a:r>
              <a:rPr lang="ja-JP" altLang="en-US" sz="1100" dirty="0"/>
              <a:t>ています</a:t>
            </a:r>
            <a:r>
              <a:rPr lang="ja-JP" altLang="ja-JP" sz="1100" dirty="0"/>
              <a:t>。</a:t>
            </a:r>
            <a:r>
              <a:rPr lang="ja-JP" altLang="en-US" sz="1100" dirty="0"/>
              <a:t>　　</a:t>
            </a:r>
            <a:endParaRPr lang="en-US" altLang="ja-JP" sz="1100" dirty="0"/>
          </a:p>
          <a:p>
            <a:pPr algn="just"/>
            <a:r>
              <a:rPr lang="ja-JP" altLang="en-US" sz="1100" dirty="0"/>
              <a:t>　</a:t>
            </a:r>
            <a:r>
              <a:rPr lang="ja-JP" altLang="ja-JP" sz="1100" dirty="0"/>
              <a:t>岐阜県では、自動車・輸送用機械を中心とする製造業の生産回復や設備投資が地域経済を下支えしたほか、高山・白川郷などへの国内外観光客の増加により宿泊・飲食関連消費が堅調に推移し</a:t>
            </a:r>
            <a:r>
              <a:rPr lang="ja-JP" altLang="en-US" sz="1100" dirty="0"/>
              <a:t>、回復基調にあります。</a:t>
            </a:r>
            <a:r>
              <a:rPr lang="ja-JP" altLang="ja-JP" sz="1100" dirty="0"/>
              <a:t>全国的な消費停滞の中でも、製造業と観光産業が個人消費を支える構造が岐阜県の特徴として挙げられ</a:t>
            </a:r>
            <a:r>
              <a:rPr lang="ja-JP" altLang="en-US" sz="1100" dirty="0"/>
              <a:t>ます</a:t>
            </a:r>
            <a:r>
              <a:rPr lang="ja-JP" altLang="ja-JP" sz="1100" dirty="0"/>
              <a:t>。</a:t>
            </a:r>
            <a:r>
              <a:rPr lang="ja-JP" altLang="en-US" sz="1100" dirty="0"/>
              <a:t>しかし現在、</a:t>
            </a:r>
            <a:r>
              <a:rPr lang="ja-JP" altLang="ja-JP" sz="1050" dirty="0"/>
              <a:t>原油価格やナフサ</a:t>
            </a:r>
            <a:r>
              <a:rPr lang="ja-JP" altLang="en-US" sz="1050" dirty="0"/>
              <a:t>不足による原材料価格</a:t>
            </a:r>
            <a:r>
              <a:rPr lang="ja-JP" altLang="ja-JP" sz="1050" dirty="0"/>
              <a:t>が不安定に推移し</a:t>
            </a:r>
            <a:r>
              <a:rPr lang="ja-JP" altLang="en-US" sz="1050" dirty="0"/>
              <a:t>ており</a:t>
            </a:r>
            <a:r>
              <a:rPr lang="ja-JP" altLang="ja-JP" sz="1050" dirty="0"/>
              <a:t>、燃料費や原材料費の上昇が</a:t>
            </a:r>
            <a:r>
              <a:rPr lang="ja-JP" altLang="en-US" sz="1050" dirty="0"/>
              <a:t>物価へ影響し、</a:t>
            </a:r>
            <a:r>
              <a:rPr lang="ja-JP" altLang="ja-JP" sz="1050" dirty="0"/>
              <a:t>家計を圧迫</a:t>
            </a:r>
            <a:r>
              <a:rPr lang="ja-JP" altLang="en-US" sz="1050" dirty="0"/>
              <a:t>しています。</a:t>
            </a:r>
            <a:r>
              <a:rPr lang="ja-JP" altLang="ja-JP" sz="1050" dirty="0"/>
              <a:t>岐阜県で</a:t>
            </a:r>
            <a:r>
              <a:rPr lang="ja-JP" altLang="en-US" sz="1050" dirty="0"/>
              <a:t>は</a:t>
            </a:r>
            <a:r>
              <a:rPr lang="ja-JP" altLang="ja-JP" sz="1050" dirty="0"/>
              <a:t>製造業や物流業を中心</a:t>
            </a:r>
            <a:r>
              <a:rPr lang="ja-JP" altLang="en-US" sz="1050" dirty="0"/>
              <a:t>とした</a:t>
            </a:r>
            <a:r>
              <a:rPr lang="ja-JP" altLang="ja-JP" sz="1050" dirty="0"/>
              <a:t>コスト負担増</a:t>
            </a:r>
            <a:r>
              <a:rPr lang="ja-JP" altLang="en-US" sz="1050" dirty="0"/>
              <a:t>が物価・個人消費へ</a:t>
            </a:r>
            <a:r>
              <a:rPr lang="ja-JP" altLang="ja-JP" sz="1050" dirty="0"/>
              <a:t>影響</a:t>
            </a:r>
            <a:r>
              <a:rPr lang="ja-JP" altLang="en-US" sz="1050" dirty="0"/>
              <a:t>してくるものと思われます。</a:t>
            </a:r>
            <a:endParaRPr lang="en-US" altLang="ja-JP" sz="1050" dirty="0"/>
          </a:p>
        </p:txBody>
      </p:sp>
      <p:pic>
        <p:nvPicPr>
          <p:cNvPr id="12" name="図 11">
            <a:extLst>
              <a:ext uri="{FF2B5EF4-FFF2-40B4-BE49-F238E27FC236}">
                <a16:creationId xmlns:a16="http://schemas.microsoft.com/office/drawing/2014/main" id="{D51F41D5-8953-99AB-C007-0C94A8C776C2}"/>
              </a:ext>
            </a:extLst>
          </p:cNvPr>
          <p:cNvPicPr>
            <a:picLocks noChangeAspect="1"/>
          </p:cNvPicPr>
          <p:nvPr/>
        </p:nvPicPr>
        <p:blipFill>
          <a:blip r:embed="rId2"/>
          <a:stretch>
            <a:fillRect/>
          </a:stretch>
        </p:blipFill>
        <p:spPr>
          <a:xfrm>
            <a:off x="3870316" y="572650"/>
            <a:ext cx="3358885" cy="1951269"/>
          </a:xfrm>
          <a:prstGeom prst="rect">
            <a:avLst/>
          </a:prstGeom>
        </p:spPr>
      </p:pic>
      <p:sp>
        <p:nvSpPr>
          <p:cNvPr id="17" name="テキスト ボックス 16">
            <a:extLst>
              <a:ext uri="{FF2B5EF4-FFF2-40B4-BE49-F238E27FC236}">
                <a16:creationId xmlns:a16="http://schemas.microsoft.com/office/drawing/2014/main" id="{1413389C-F31E-2612-DF16-400A4324D6F3}"/>
              </a:ext>
            </a:extLst>
          </p:cNvPr>
          <p:cNvSpPr txBox="1"/>
          <p:nvPr/>
        </p:nvSpPr>
        <p:spPr>
          <a:xfrm>
            <a:off x="3841933" y="2504556"/>
            <a:ext cx="3419308" cy="214548"/>
          </a:xfrm>
          <a:prstGeom prst="rect">
            <a:avLst/>
          </a:prstGeom>
          <a:noFill/>
        </p:spPr>
        <p:txBody>
          <a:bodyPr wrap="square" lIns="36000" tIns="36000" rIns="36000" bIns="36000" rtlCol="0">
            <a:noAutofit/>
          </a:bodyPr>
          <a:lstStyle/>
          <a:p>
            <a:pPr algn="ctr">
              <a:spcBef>
                <a:spcPts val="300"/>
              </a:spcBef>
            </a:pPr>
            <a:r>
              <a:rPr lang="ja-JP" altLang="en-US" sz="1000" dirty="0">
                <a:latin typeface="BIZ UDPゴシック" panose="020B0400000000000000" pitchFamily="50" charset="-128"/>
                <a:ea typeface="BIZ UDPゴシック" panose="020B0400000000000000" pitchFamily="50" charset="-128"/>
              </a:rPr>
              <a:t>　</a:t>
            </a:r>
            <a:r>
              <a:rPr lang="en-US" altLang="ja-JP" sz="1000" dirty="0">
                <a:latin typeface="ＭＳ ゴシック" panose="020B0609070205080204" pitchFamily="49" charset="-128"/>
                <a:ea typeface="ＭＳ ゴシック" panose="020B0609070205080204" pitchFamily="49" charset="-128"/>
              </a:rPr>
              <a:t>【</a:t>
            </a:r>
            <a:r>
              <a:rPr lang="ja-JP" altLang="en-US" sz="1000" dirty="0">
                <a:latin typeface="ＭＳ ゴシック" panose="020B0609070205080204" pitchFamily="49" charset="-128"/>
                <a:ea typeface="ＭＳ ゴシック" panose="020B0609070205080204" pitchFamily="49" charset="-128"/>
              </a:rPr>
              <a:t>出典：岐阜県統計情報　経済指標</a:t>
            </a:r>
            <a:r>
              <a:rPr lang="en-US" altLang="ja-JP" sz="1000" dirty="0">
                <a:latin typeface="ＭＳ ゴシック" panose="020B0609070205080204" pitchFamily="49" charset="-128"/>
                <a:ea typeface="ＭＳ ゴシック" panose="020B0609070205080204" pitchFamily="49" charset="-128"/>
              </a:rPr>
              <a:t>】</a:t>
            </a:r>
            <a:endParaRPr kumimoji="1" lang="en-US" altLang="ja-JP" sz="1000" dirty="0">
              <a:latin typeface="ＭＳ ゴシック" panose="020B0609070205080204" pitchFamily="49" charset="-128"/>
              <a:ea typeface="ＭＳ ゴシック" panose="020B0609070205080204" pitchFamily="49" charset="-128"/>
            </a:endParaRPr>
          </a:p>
          <a:p>
            <a:pPr>
              <a:spcBef>
                <a:spcPts val="600"/>
              </a:spcBef>
            </a:pPr>
            <a:r>
              <a:rPr lang="ja-JP" altLang="en-US" sz="1000" dirty="0">
                <a:latin typeface="BIZ UDPゴシック" panose="020B0400000000000000" pitchFamily="50" charset="-128"/>
                <a:ea typeface="BIZ UDPゴシック" panose="020B0400000000000000" pitchFamily="50" charset="-128"/>
              </a:rPr>
              <a:t>　</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650788F0-E515-8A6B-236D-93C646DAA066}"/>
              </a:ext>
            </a:extLst>
          </p:cNvPr>
          <p:cNvSpPr txBox="1"/>
          <p:nvPr/>
        </p:nvSpPr>
        <p:spPr>
          <a:xfrm>
            <a:off x="4050318" y="3137161"/>
            <a:ext cx="3158485" cy="2031325"/>
          </a:xfrm>
          <a:prstGeom prst="rect">
            <a:avLst/>
          </a:prstGeom>
          <a:noFill/>
        </p:spPr>
        <p:txBody>
          <a:bodyPr wrap="square" rtlCol="0">
            <a:spAutoFit/>
          </a:bodyPr>
          <a:lstStyle/>
          <a:p>
            <a:pPr algn="just"/>
            <a:r>
              <a:rPr lang="ja-JP" altLang="en-US" sz="1050" dirty="0"/>
              <a:t>　</a:t>
            </a:r>
            <a:r>
              <a:rPr lang="ja-JP" altLang="ja-JP" sz="1050" dirty="0"/>
              <a:t>岐阜県は、賃上げ効果やインバウンド需要を背景に緩やか</a:t>
            </a:r>
            <a:r>
              <a:rPr lang="ja-JP" altLang="en-US" sz="1050" dirty="0"/>
              <a:t>に</a:t>
            </a:r>
            <a:r>
              <a:rPr lang="ja-JP" altLang="ja-JP" sz="1050" dirty="0"/>
              <a:t>回復</a:t>
            </a:r>
            <a:r>
              <a:rPr lang="ja-JP" altLang="en-US" sz="1050" dirty="0"/>
              <a:t>しつつある</a:t>
            </a:r>
            <a:r>
              <a:rPr lang="ja-JP" altLang="ja-JP" sz="1050" dirty="0"/>
              <a:t>一方で、物価高やエネルギー価格の変動、人手不足の影響から回復ペースは限定的になると予想され</a:t>
            </a:r>
            <a:r>
              <a:rPr lang="ja-JP" altLang="en-US" sz="1050" dirty="0"/>
              <a:t>ます</a:t>
            </a:r>
            <a:r>
              <a:rPr lang="ja-JP" altLang="ja-JP" sz="1050" dirty="0"/>
              <a:t>。</a:t>
            </a:r>
            <a:r>
              <a:rPr lang="ja-JP" altLang="en-US" sz="1050" dirty="0"/>
              <a:t>ホルムズ海峡封鎖による</a:t>
            </a:r>
            <a:r>
              <a:rPr lang="ja-JP" altLang="ja-JP" sz="1050" dirty="0"/>
              <a:t>原油価格の上昇やナフサ不足により、幅広い業種において原材料コスト増となって</a:t>
            </a:r>
            <a:r>
              <a:rPr lang="ja-JP" altLang="en-US" sz="1050" dirty="0"/>
              <a:t>おり、それが県下各地域の企業収益に影響を及ぼしています。</a:t>
            </a:r>
            <a:endParaRPr lang="en-US" altLang="ja-JP" sz="1050" dirty="0"/>
          </a:p>
          <a:p>
            <a:pPr algn="just"/>
            <a:r>
              <a:rPr lang="ja-JP" altLang="en-US" sz="1050" dirty="0"/>
              <a:t>　</a:t>
            </a:r>
            <a:r>
              <a:rPr lang="ja-JP" altLang="ja-JP" sz="1050" dirty="0"/>
              <a:t>東濃・可茂</a:t>
            </a:r>
            <a:r>
              <a:rPr lang="ja-JP" altLang="en-US" sz="1050" dirty="0"/>
              <a:t>地区</a:t>
            </a:r>
            <a:r>
              <a:rPr lang="ja-JP" altLang="ja-JP" sz="1050" dirty="0"/>
              <a:t>は、自動車関連や機械金属</a:t>
            </a:r>
            <a:r>
              <a:rPr lang="ja-JP" altLang="en-US" sz="1050" dirty="0"/>
              <a:t>等の</a:t>
            </a:r>
            <a:r>
              <a:rPr lang="ja-JP" altLang="ja-JP" sz="1050" dirty="0"/>
              <a:t>産業が下支え</a:t>
            </a:r>
            <a:r>
              <a:rPr lang="ja-JP" altLang="en-US" sz="1050" dirty="0"/>
              <a:t>となり</a:t>
            </a:r>
            <a:r>
              <a:rPr lang="ja-JP" altLang="ja-JP" sz="1050" dirty="0"/>
              <a:t>、緩やかな回復基調が続くと見込まれ</a:t>
            </a:r>
            <a:r>
              <a:rPr lang="ja-JP" altLang="en-US" sz="1050" dirty="0"/>
              <a:t>ます</a:t>
            </a:r>
            <a:r>
              <a:rPr lang="ja-JP" altLang="ja-JP" sz="1050" dirty="0"/>
              <a:t>。観光・人口増加が地域消費を支える一方、人手不足や原材料価格の高止まりが中小事業者の経営課題として継続</a:t>
            </a:r>
            <a:r>
              <a:rPr lang="ja-JP" altLang="en-US" sz="1050" dirty="0"/>
              <a:t>すると予想されます。</a:t>
            </a:r>
            <a:endParaRPr lang="en-US" altLang="ja-JP" sz="1050" dirty="0">
              <a:latin typeface="+mj-ea"/>
              <a:ea typeface="+mj-ea"/>
            </a:endParaRPr>
          </a:p>
        </p:txBody>
      </p:sp>
      <p:pic>
        <p:nvPicPr>
          <p:cNvPr id="22" name="図 21">
            <a:extLst>
              <a:ext uri="{FF2B5EF4-FFF2-40B4-BE49-F238E27FC236}">
                <a16:creationId xmlns:a16="http://schemas.microsoft.com/office/drawing/2014/main" id="{22389B59-A9FC-EA11-CA7D-B8E302D69173}"/>
              </a:ext>
            </a:extLst>
          </p:cNvPr>
          <p:cNvPicPr>
            <a:picLocks noChangeAspect="1"/>
          </p:cNvPicPr>
          <p:nvPr/>
        </p:nvPicPr>
        <p:blipFill>
          <a:blip r:embed="rId3"/>
          <a:stretch>
            <a:fillRect/>
          </a:stretch>
        </p:blipFill>
        <p:spPr>
          <a:xfrm>
            <a:off x="243904" y="2850130"/>
            <a:ext cx="4472831" cy="2436787"/>
          </a:xfrm>
          <a:prstGeom prst="rect">
            <a:avLst/>
          </a:prstGeom>
        </p:spPr>
      </p:pic>
      <p:sp>
        <p:nvSpPr>
          <p:cNvPr id="23" name="テキスト ボックス 3">
            <a:extLst>
              <a:ext uri="{FF2B5EF4-FFF2-40B4-BE49-F238E27FC236}">
                <a16:creationId xmlns:a16="http://schemas.microsoft.com/office/drawing/2014/main" id="{782D2D82-7AE5-4417-8A0F-CD93C65E9B93}"/>
              </a:ext>
            </a:extLst>
          </p:cNvPr>
          <p:cNvSpPr txBox="1"/>
          <p:nvPr/>
        </p:nvSpPr>
        <p:spPr>
          <a:xfrm>
            <a:off x="4102756" y="5110172"/>
            <a:ext cx="3158485" cy="236528"/>
          </a:xfrm>
          <a:prstGeom prst="rect">
            <a:avLst/>
          </a:prstGeom>
          <a:noFill/>
          <a:ln w="6350">
            <a:noFill/>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ja-JP" altLang="en-US" sz="800" kern="100" dirty="0">
                <a:solidFill>
                  <a:sysClr val="windowText" lastClr="000000"/>
                </a:solidFill>
                <a:latin typeface="+mn-ea"/>
                <a:cs typeface="Times New Roman" panose="02020603050405020304" pitchFamily="18" charset="0"/>
              </a:rPr>
              <a:t>［</a:t>
            </a:r>
            <a:r>
              <a:rPr kumimoji="0" lang="ja-JP" altLang="en-US" sz="800" b="0" i="0" u="none" strike="noStrike" kern="100" cap="none" spc="0" normalizeH="0" baseline="0" noProof="0" dirty="0">
                <a:ln>
                  <a:noFill/>
                </a:ln>
                <a:solidFill>
                  <a:sysClr val="windowText" lastClr="000000"/>
                </a:solidFill>
                <a:effectLst/>
                <a:uLnTx/>
                <a:uFillTx/>
                <a:latin typeface="+mn-ea"/>
                <a:cs typeface="Times New Roman" panose="02020603050405020304" pitchFamily="18" charset="0"/>
              </a:rPr>
              <a:t>出典：㈱</a:t>
            </a:r>
            <a:r>
              <a:rPr kumimoji="0" lang="en-US" sz="800" b="0" i="0" u="none" strike="noStrike" kern="100" cap="none" spc="0" normalizeH="0" baseline="0" noProof="0" dirty="0">
                <a:ln>
                  <a:noFill/>
                </a:ln>
                <a:solidFill>
                  <a:sysClr val="windowText" lastClr="000000"/>
                </a:solidFill>
                <a:effectLst/>
                <a:uLnTx/>
                <a:uFillTx/>
                <a:latin typeface="+mn-ea"/>
                <a:cs typeface="Times New Roman" panose="02020603050405020304" pitchFamily="18" charset="0"/>
              </a:rPr>
              <a:t>OKB</a:t>
            </a:r>
            <a:r>
              <a:rPr kumimoji="0" lang="ja-JP" altLang="en-US" sz="800" b="0" i="0" u="none" strike="noStrike" kern="100" cap="none" spc="0" normalizeH="0" baseline="0" noProof="0" dirty="0">
                <a:ln>
                  <a:noFill/>
                </a:ln>
                <a:solidFill>
                  <a:sysClr val="windowText" lastClr="000000"/>
                </a:solidFill>
                <a:effectLst/>
                <a:uLnTx/>
                <a:uFillTx/>
                <a:latin typeface="+mn-ea"/>
                <a:cs typeface="Times New Roman" panose="02020603050405020304" pitchFamily="18" charset="0"/>
              </a:rPr>
              <a:t>総研 景況指数調査（公開値の加工編集を施しております）］</a:t>
            </a:r>
            <a:endParaRPr kumimoji="0" lang="ja-JP" altLang="en-US" sz="1200" b="0" i="0" u="none" strike="noStrike" kern="100" cap="none" spc="0" normalizeH="0" baseline="0" noProof="0" dirty="0">
              <a:ln>
                <a:noFill/>
              </a:ln>
              <a:solidFill>
                <a:sysClr val="windowText" lastClr="000000"/>
              </a:solidFill>
              <a:effectLst/>
              <a:uLnTx/>
              <a:uFillTx/>
              <a:latin typeface="+mn-ea"/>
              <a:cs typeface="Times New Roman" panose="02020603050405020304" pitchFamily="18" charset="0"/>
            </a:endParaRPr>
          </a:p>
        </p:txBody>
      </p:sp>
      <p:sp>
        <p:nvSpPr>
          <p:cNvPr id="4" name="正方形/長方形 3">
            <a:extLst>
              <a:ext uri="{FF2B5EF4-FFF2-40B4-BE49-F238E27FC236}">
                <a16:creationId xmlns:a16="http://schemas.microsoft.com/office/drawing/2014/main" id="{5A51C423-728F-4434-0E53-5C845CF6B9E9}"/>
              </a:ext>
            </a:extLst>
          </p:cNvPr>
          <p:cNvSpPr/>
          <p:nvPr/>
        </p:nvSpPr>
        <p:spPr>
          <a:xfrm>
            <a:off x="3861934" y="5705548"/>
            <a:ext cx="3442983" cy="4570244"/>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36000" rIns="72000" bIns="72000" numCol="1" spcCol="0" rtlCol="0" fromWordArt="0" anchor="t"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srgbClr val="00000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 </a:t>
            </a:r>
            <a:endParaRPr kumimoji="1" lang="ja-JP" altLang="en-US" sz="1200" b="0" i="0" u="none" strike="noStrike" kern="100" cap="none" spc="0" normalizeH="0" baseline="0" noProof="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5" name="正方形/長方形 4">
            <a:extLst>
              <a:ext uri="{FF2B5EF4-FFF2-40B4-BE49-F238E27FC236}">
                <a16:creationId xmlns:a16="http://schemas.microsoft.com/office/drawing/2014/main" id="{D6050199-9359-369A-DF54-AE7A457D9AAF}"/>
              </a:ext>
            </a:extLst>
          </p:cNvPr>
          <p:cNvSpPr/>
          <p:nvPr/>
        </p:nvSpPr>
        <p:spPr>
          <a:xfrm>
            <a:off x="280021" y="5705548"/>
            <a:ext cx="3468154" cy="4570249"/>
          </a:xfrm>
          <a:prstGeom prst="rect">
            <a:avLst/>
          </a:prstGeom>
          <a:noFill/>
          <a:ln w="19050" cap="flat" cmpd="sng" algn="ctr">
            <a:solidFill>
              <a:srgbClr val="5B9BD5">
                <a:lumMod val="60000"/>
                <a:lumOff val="40000"/>
              </a:srgbClr>
            </a:solidFill>
            <a:prstDash val="solid"/>
            <a:miter lim="800000"/>
          </a:ln>
          <a:effectLst/>
        </p:spPr>
        <p:txBody>
          <a:bodyPr rot="0" spcFirstLastPara="0" vert="horz" wrap="square" lIns="72000" tIns="36000" rIns="72000" bIns="72000" numCol="1" spcCol="0" rtlCol="0" fromWordArt="0" anchor="t" anchorCtr="0" forceAA="0" compatLnSpc="1">
            <a:prstTxWarp prst="textNoShape">
              <a:avLst/>
            </a:prstTxWarp>
            <a:noAutofit/>
          </a:bodyPr>
          <a:lstStyle/>
          <a:p>
            <a:pPr marL="0" marR="0" lvl="0" indent="0" algn="ctr" defTabSz="1043056" rtl="0" eaLnBrk="1" fontAlgn="auto" latinLnBrk="0" hangingPunct="1">
              <a:lnSpc>
                <a:spcPct val="100000"/>
              </a:lnSpc>
              <a:spcBef>
                <a:spcPts val="0"/>
              </a:spcBef>
              <a:spcAft>
                <a:spcPts val="0"/>
              </a:spcAft>
              <a:buClrTx/>
              <a:buSzTx/>
              <a:buFontTx/>
              <a:buNone/>
              <a:tabLst/>
              <a:defRPr/>
            </a:pPr>
            <a:r>
              <a:rPr kumimoji="1" lang="en-US" sz="1050" b="0" i="0" u="none" strike="noStrike" kern="100" cap="none" spc="0" normalizeH="0" baseline="0" noProof="0">
                <a:ln>
                  <a:noFill/>
                </a:ln>
                <a:solidFill>
                  <a:srgbClr val="000000"/>
                </a:solidFill>
                <a:effectLst/>
                <a:uLnTx/>
                <a:uFillTx/>
                <a:latin typeface="ＭＳ ゴシック" panose="020B0609070205080204" pitchFamily="49" charset="-128"/>
                <a:ea typeface="ＭＳ 明朝" panose="02020609040205080304" pitchFamily="17" charset="-128"/>
                <a:cs typeface="Times New Roman" panose="02020603050405020304" pitchFamily="18" charset="0"/>
              </a:rPr>
              <a:t> </a:t>
            </a:r>
            <a:endParaRPr kumimoji="1" lang="ja-JP" altLang="en-US" sz="1200" b="0" i="0" u="none" strike="noStrike" kern="100" cap="none" spc="0" normalizeH="0" baseline="0" noProof="0">
              <a:ln>
                <a:noFill/>
              </a:ln>
              <a:solidFill>
                <a:prstClr val="black"/>
              </a:solidFill>
              <a:effectLst/>
              <a:uLnTx/>
              <a:uFillTx/>
              <a:latin typeface="Century" panose="02040604050505020304" pitchFamily="18" charset="0"/>
              <a:ea typeface="ＭＳ 明朝" panose="02020609040205080304" pitchFamily="17" charset="-128"/>
              <a:cs typeface="Times New Roman" panose="02020603050405020304" pitchFamily="18" charset="0"/>
            </a:endParaRPr>
          </a:p>
        </p:txBody>
      </p:sp>
      <p:sp>
        <p:nvSpPr>
          <p:cNvPr id="19" name="テキスト ボックス 18">
            <a:extLst>
              <a:ext uri="{FF2B5EF4-FFF2-40B4-BE49-F238E27FC236}">
                <a16:creationId xmlns:a16="http://schemas.microsoft.com/office/drawing/2014/main" id="{84638970-B2C8-BA7F-EEF3-72FFA127F298}"/>
              </a:ext>
            </a:extLst>
          </p:cNvPr>
          <p:cNvSpPr txBox="1"/>
          <p:nvPr/>
        </p:nvSpPr>
        <p:spPr>
          <a:xfrm>
            <a:off x="3899702" y="8567637"/>
            <a:ext cx="3331717" cy="1708160"/>
          </a:xfrm>
          <a:prstGeom prst="rect">
            <a:avLst/>
          </a:prstGeom>
          <a:noFill/>
        </p:spPr>
        <p:txBody>
          <a:bodyPr wrap="square">
            <a:spAutoFit/>
          </a:bodyPr>
          <a:lstStyle/>
          <a:p>
            <a:pPr algn="just"/>
            <a:r>
              <a:rPr lang="ja-JP" altLang="en-US" sz="1050" dirty="0">
                <a:latin typeface="ＭＳ Ｐゴシック" panose="020B0600070205080204" pitchFamily="50" charset="-128"/>
                <a:ea typeface="ＭＳ Ｐゴシック" panose="020B0600070205080204" pitchFamily="50" charset="-128"/>
              </a:rPr>
              <a:t>　岐阜県の有効求人倍率は、前月から横ばいの</a:t>
            </a:r>
            <a:r>
              <a:rPr lang="en-US" altLang="ja-JP" sz="1050" dirty="0">
                <a:latin typeface="ＭＳ Ｐゴシック" panose="020B0600070205080204" pitchFamily="50" charset="-128"/>
                <a:ea typeface="ＭＳ Ｐゴシック" panose="020B0600070205080204" pitchFamily="50" charset="-128"/>
              </a:rPr>
              <a:t>1.39</a:t>
            </a:r>
            <a:r>
              <a:rPr lang="ja-JP" altLang="en-US" sz="1050" dirty="0">
                <a:latin typeface="ＭＳ Ｐゴシック" panose="020B0600070205080204" pitchFamily="50" charset="-128"/>
                <a:ea typeface="ＭＳ Ｐゴシック" panose="020B0600070205080204" pitchFamily="50" charset="-128"/>
              </a:rPr>
              <a:t>倍、全国順位は</a:t>
            </a:r>
            <a:r>
              <a:rPr lang="en-US" altLang="ja-JP" sz="1050" dirty="0">
                <a:latin typeface="ＭＳ Ｐゴシック" panose="020B0600070205080204" pitchFamily="50" charset="-128"/>
                <a:ea typeface="ＭＳ Ｐゴシック" panose="020B0600070205080204" pitchFamily="50" charset="-128"/>
              </a:rPr>
              <a:t>7</a:t>
            </a:r>
            <a:r>
              <a:rPr lang="ja-JP" altLang="en-US" sz="1050" dirty="0">
                <a:latin typeface="ＭＳ Ｐゴシック" panose="020B0600070205080204" pitchFamily="50" charset="-128"/>
                <a:ea typeface="ＭＳ Ｐゴシック" panose="020B0600070205080204" pitchFamily="50" charset="-128"/>
              </a:rPr>
              <a:t>位（前月</a:t>
            </a:r>
            <a:r>
              <a:rPr lang="en-US" altLang="ja-JP" sz="1050" dirty="0">
                <a:latin typeface="ＭＳ Ｐゴシック" panose="020B0600070205080204" pitchFamily="50" charset="-128"/>
                <a:ea typeface="ＭＳ Ｐゴシック" panose="020B0600070205080204" pitchFamily="50" charset="-128"/>
              </a:rPr>
              <a:t>8</a:t>
            </a:r>
            <a:r>
              <a:rPr lang="ja-JP" altLang="en-US" sz="1050" dirty="0">
                <a:latin typeface="ＭＳ Ｐゴシック" panose="020B0600070205080204" pitchFamily="50" charset="-128"/>
                <a:ea typeface="ＭＳ Ｐゴシック" panose="020B0600070205080204" pitchFamily="50" charset="-128"/>
              </a:rPr>
              <a:t>位）となっています。</a:t>
            </a:r>
            <a:endParaRPr lang="en-US" altLang="ja-JP" sz="1050" dirty="0">
              <a:latin typeface="ＭＳ Ｐゴシック" panose="020B0600070205080204" pitchFamily="50" charset="-128"/>
              <a:ea typeface="ＭＳ Ｐゴシック" panose="020B0600070205080204" pitchFamily="50" charset="-128"/>
            </a:endParaRPr>
          </a:p>
          <a:p>
            <a:pPr algn="just"/>
            <a:r>
              <a:rPr lang="ja-JP" altLang="en-US" sz="1050" dirty="0">
                <a:latin typeface="ＭＳ Ｐゴシック" panose="020B0600070205080204" pitchFamily="50" charset="-128"/>
                <a:ea typeface="ＭＳ Ｐゴシック" panose="020B0600070205080204" pitchFamily="50" charset="-128"/>
              </a:rPr>
              <a:t>　岐阜県内の雇用情勢は、求人が求職を上回って推移しているものの、求人活動に慎重さが見られます。引き続き、物価上昇・中東情勢等が雇用に与える影響に注意する必要があります 。</a:t>
            </a:r>
            <a:endParaRPr lang="en-US" altLang="ja-JP" sz="1050" dirty="0">
              <a:latin typeface="ＭＳ Ｐゴシック" panose="020B0600070205080204" pitchFamily="50" charset="-128"/>
              <a:ea typeface="ＭＳ Ｐゴシック" panose="020B0600070205080204" pitchFamily="50" charset="-128"/>
            </a:endParaRPr>
          </a:p>
          <a:p>
            <a:pPr algn="just"/>
            <a:r>
              <a:rPr lang="ja-JP" altLang="en-US" sz="1050" dirty="0">
                <a:latin typeface="ＭＳ Ｐゴシック" panose="020B0600070205080204" pitchFamily="50" charset="-128"/>
                <a:ea typeface="ＭＳ Ｐゴシック" panose="020B0600070205080204" pitchFamily="50" charset="-128"/>
              </a:rPr>
              <a:t>　地区別に前年同月比（</a:t>
            </a:r>
            <a:r>
              <a:rPr lang="en-US" altLang="ja-JP" sz="1050" dirty="0">
                <a:latin typeface="ＭＳ Ｐゴシック" panose="020B0600070205080204" pitchFamily="50" charset="-128"/>
                <a:ea typeface="ＭＳ Ｐゴシック" panose="020B0600070205080204" pitchFamily="50" charset="-128"/>
              </a:rPr>
              <a:t>4</a:t>
            </a:r>
            <a:r>
              <a:rPr lang="ja-JP" altLang="en-US" sz="1050" dirty="0">
                <a:latin typeface="ＭＳ Ｐゴシック" panose="020B0600070205080204" pitchFamily="50" charset="-128"/>
                <a:ea typeface="ＭＳ Ｐゴシック" panose="020B0600070205080204" pitchFamily="50" charset="-128"/>
              </a:rPr>
              <a:t>月）を見ると、岐阜と中津川の</a:t>
            </a:r>
            <a:r>
              <a:rPr lang="en-US" altLang="ja-JP" sz="1050" dirty="0">
                <a:latin typeface="ＭＳ Ｐゴシック" panose="020B0600070205080204" pitchFamily="50" charset="-128"/>
                <a:ea typeface="ＭＳ Ｐゴシック" panose="020B0600070205080204" pitchFamily="50" charset="-128"/>
              </a:rPr>
              <a:t>2</a:t>
            </a:r>
            <a:r>
              <a:rPr lang="ja-JP" altLang="en-US" sz="1050" dirty="0">
                <a:latin typeface="ＭＳ Ｐゴシック" panose="020B0600070205080204" pitchFamily="50" charset="-128"/>
                <a:ea typeface="ＭＳ Ｐゴシック" panose="020B0600070205080204" pitchFamily="50" charset="-128"/>
              </a:rPr>
              <a:t>地域で増加し、大垣は横ばい、その他の地域ではすべて減少しています。　　　　</a:t>
            </a:r>
            <a:endParaRPr lang="en-US" altLang="ja-JP" sz="1050" dirty="0">
              <a:latin typeface="ＭＳ Ｐゴシック" panose="020B0600070205080204" pitchFamily="50" charset="-128"/>
              <a:ea typeface="ＭＳ Ｐゴシック" panose="020B0600070205080204" pitchFamily="50" charset="-128"/>
            </a:endParaRPr>
          </a:p>
          <a:p>
            <a:pPr algn="just"/>
            <a:r>
              <a:rPr lang="ja-JP" altLang="en-US" sz="1050" dirty="0">
                <a:latin typeface="ＭＳ Ｐゴシック" panose="020B0600070205080204" pitchFamily="50" charset="-128"/>
                <a:ea typeface="ＭＳ Ｐゴシック" panose="020B0600070205080204" pitchFamily="50" charset="-128"/>
              </a:rPr>
              <a:t>　　　　　　　　　　　　　　　［出典：岐阜労働局職業安定部］</a:t>
            </a:r>
            <a:endParaRPr lang="en-US" altLang="ja-JP" sz="1050" dirty="0">
              <a:latin typeface="ＭＳ Ｐゴシック" panose="020B0600070205080204" pitchFamily="50" charset="-128"/>
              <a:ea typeface="ＭＳ Ｐゴシック" panose="020B0600070205080204" pitchFamily="50" charset="-128"/>
            </a:endParaRPr>
          </a:p>
        </p:txBody>
      </p:sp>
      <p:sp>
        <p:nvSpPr>
          <p:cNvPr id="20" name="テキスト ボックス 19">
            <a:extLst>
              <a:ext uri="{FF2B5EF4-FFF2-40B4-BE49-F238E27FC236}">
                <a16:creationId xmlns:a16="http://schemas.microsoft.com/office/drawing/2014/main" id="{E55E8197-4D17-B54D-5F90-AB80F26E02A5}"/>
              </a:ext>
            </a:extLst>
          </p:cNvPr>
          <p:cNvSpPr txBox="1"/>
          <p:nvPr/>
        </p:nvSpPr>
        <p:spPr>
          <a:xfrm>
            <a:off x="3873702" y="7938988"/>
            <a:ext cx="3383718" cy="608756"/>
          </a:xfrm>
          <a:prstGeom prst="rect">
            <a:avLst/>
          </a:prstGeom>
          <a:noFill/>
        </p:spPr>
        <p:txBody>
          <a:bodyPr wrap="square">
            <a:spAutoFit/>
          </a:bodyPr>
          <a:lstStyle/>
          <a:p>
            <a:pPr>
              <a:lnSpc>
                <a:spcPts val="1400"/>
              </a:lnSpc>
            </a:pP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 岐阜県の有効求人倍率 </a:t>
            </a:r>
            <a:r>
              <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1.39</a:t>
            </a: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倍（前月</a:t>
            </a:r>
            <a:r>
              <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1.39</a:t>
            </a: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倍）</a:t>
            </a:r>
            <a:endPar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endParaRPr>
          </a:p>
          <a:p>
            <a:pPr>
              <a:lnSpc>
                <a:spcPts val="1400"/>
              </a:lnSpc>
            </a:pP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 全国の有効求人倍率 </a:t>
            </a:r>
            <a:r>
              <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1.18</a:t>
            </a: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倍（前月</a:t>
            </a:r>
            <a:r>
              <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1.18</a:t>
            </a: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倍）</a:t>
            </a:r>
            <a:endParaRPr lang="en-US" altLang="ja-JP"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endParaRPr>
          </a:p>
          <a:p>
            <a:pPr algn="r">
              <a:lnSpc>
                <a:spcPts val="1400"/>
              </a:lnSpc>
            </a:pPr>
            <a:r>
              <a:rPr lang="ja-JP" altLang="en-US" sz="1050" b="1" kern="100" dirty="0">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en-US" altLang="ja-JP" sz="1050" kern="100" dirty="0">
                <a:latin typeface="ＭＳ Ｐゴシック" panose="020B0600070205080204" pitchFamily="50" charset="-128"/>
                <a:ea typeface="ＭＳ Ｐゴシック" panose="020B0600070205080204" pitchFamily="50" charset="-128"/>
                <a:cs typeface="Times New Roman" panose="02020603050405020304" pitchFamily="18" charset="0"/>
              </a:rPr>
              <a:t>※</a:t>
            </a:r>
            <a:r>
              <a:rPr lang="ja-JP" altLang="en-US" sz="1050" kern="100" dirty="0">
                <a:latin typeface="ＭＳ Ｐゴシック" panose="020B0600070205080204" pitchFamily="50" charset="-128"/>
                <a:ea typeface="ＭＳ Ｐゴシック" panose="020B0600070205080204" pitchFamily="50" charset="-128"/>
                <a:cs typeface="Times New Roman" panose="02020603050405020304" pitchFamily="18" charset="0"/>
              </a:rPr>
              <a:t>いずれも季節調整値</a:t>
            </a:r>
          </a:p>
        </p:txBody>
      </p:sp>
      <p:graphicFrame>
        <p:nvGraphicFramePr>
          <p:cNvPr id="21" name="グラフ 20">
            <a:extLst>
              <a:ext uri="{FF2B5EF4-FFF2-40B4-BE49-F238E27FC236}">
                <a16:creationId xmlns:a16="http://schemas.microsoft.com/office/drawing/2014/main" id="{BE9E9E2B-4C6F-34AC-B91A-1DAB47FEB1A1}"/>
              </a:ext>
            </a:extLst>
          </p:cNvPr>
          <p:cNvGraphicFramePr>
            <a:graphicFrameLocks/>
          </p:cNvGraphicFramePr>
          <p:nvPr>
            <p:extLst>
              <p:ext uri="{D42A27DB-BD31-4B8C-83A1-F6EECF244321}">
                <p14:modId xmlns:p14="http://schemas.microsoft.com/office/powerpoint/2010/main" val="728531017"/>
              </p:ext>
            </p:extLst>
          </p:nvPr>
        </p:nvGraphicFramePr>
        <p:xfrm>
          <a:off x="3870316" y="5837352"/>
          <a:ext cx="3582722" cy="20916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グラフ 23">
            <a:extLst>
              <a:ext uri="{FF2B5EF4-FFF2-40B4-BE49-F238E27FC236}">
                <a16:creationId xmlns:a16="http://schemas.microsoft.com/office/drawing/2014/main" id="{CD2453D8-0E2C-A721-517C-0DF9CDC54A7B}"/>
              </a:ext>
            </a:extLst>
          </p:cNvPr>
          <p:cNvGraphicFramePr>
            <a:graphicFrameLocks/>
          </p:cNvGraphicFramePr>
          <p:nvPr>
            <p:extLst>
              <p:ext uri="{D42A27DB-BD31-4B8C-83A1-F6EECF244321}">
                <p14:modId xmlns:p14="http://schemas.microsoft.com/office/powerpoint/2010/main" val="1561046754"/>
              </p:ext>
            </p:extLst>
          </p:nvPr>
        </p:nvGraphicFramePr>
        <p:xfrm>
          <a:off x="303843" y="5753881"/>
          <a:ext cx="3454561" cy="2292173"/>
        </p:xfrm>
        <a:graphic>
          <a:graphicData uri="http://schemas.openxmlformats.org/drawingml/2006/chart">
            <c:chart xmlns:c="http://schemas.openxmlformats.org/drawingml/2006/chart" xmlns:r="http://schemas.openxmlformats.org/officeDocument/2006/relationships" r:id="rId5"/>
          </a:graphicData>
        </a:graphic>
      </p:graphicFrame>
      <p:sp>
        <p:nvSpPr>
          <p:cNvPr id="25" name="テキスト ボックス 24">
            <a:extLst>
              <a:ext uri="{FF2B5EF4-FFF2-40B4-BE49-F238E27FC236}">
                <a16:creationId xmlns:a16="http://schemas.microsoft.com/office/drawing/2014/main" id="{B0C3CFDE-38C6-EF3E-2F49-DE713251BC83}"/>
              </a:ext>
            </a:extLst>
          </p:cNvPr>
          <p:cNvSpPr txBox="1"/>
          <p:nvPr/>
        </p:nvSpPr>
        <p:spPr>
          <a:xfrm>
            <a:off x="339089" y="8082889"/>
            <a:ext cx="3350017" cy="2192908"/>
          </a:xfrm>
          <a:prstGeom prst="rect">
            <a:avLst/>
          </a:prstGeom>
          <a:noFill/>
        </p:spPr>
        <p:txBody>
          <a:bodyPr wrap="square">
            <a:spAutoFit/>
          </a:bodyPr>
          <a:lstStyle/>
          <a:p>
            <a:pPr algn="just"/>
            <a:r>
              <a:rPr lang="ja-JP" altLang="en-US" sz="1050" dirty="0">
                <a:latin typeface="ＭＳ Ｐゴシック" panose="020B0600070205080204" pitchFamily="50" charset="-128"/>
                <a:ea typeface="ＭＳ Ｐゴシック" panose="020B0600070205080204" pitchFamily="50" charset="-128"/>
              </a:rPr>
              <a:t>　岐阜県内の事業所で支払われる現金給与総額（賞与等も含む）は、従業員</a:t>
            </a:r>
            <a:r>
              <a:rPr lang="en-US" altLang="ja-JP" sz="1050" dirty="0">
                <a:latin typeface="ＭＳ Ｐゴシック" panose="020B0600070205080204" pitchFamily="50" charset="-128"/>
                <a:ea typeface="ＭＳ Ｐゴシック" panose="020B0600070205080204" pitchFamily="50" charset="-128"/>
              </a:rPr>
              <a:t>5</a:t>
            </a:r>
            <a:r>
              <a:rPr lang="ja-JP" altLang="en-US" sz="1050" dirty="0">
                <a:latin typeface="ＭＳ Ｐゴシック" panose="020B0600070205080204" pitchFamily="50" charset="-128"/>
                <a:ea typeface="ＭＳ Ｐゴシック" panose="020B0600070205080204" pitchFamily="50" charset="-128"/>
              </a:rPr>
              <a:t>人以上と従業員</a:t>
            </a:r>
            <a:r>
              <a:rPr lang="en-US" altLang="ja-JP" sz="1050" dirty="0">
                <a:latin typeface="ＭＳ Ｐゴシック" panose="020B0600070205080204" pitchFamily="50" charset="-128"/>
                <a:ea typeface="ＭＳ Ｐゴシック" panose="020B0600070205080204" pitchFamily="50" charset="-128"/>
              </a:rPr>
              <a:t>30</a:t>
            </a:r>
            <a:r>
              <a:rPr lang="ja-JP" altLang="en-US" sz="1050" dirty="0">
                <a:latin typeface="ＭＳ Ｐゴシック" panose="020B0600070205080204" pitchFamily="50" charset="-128"/>
                <a:ea typeface="ＭＳ Ｐゴシック" panose="020B0600070205080204" pitchFamily="50" charset="-128"/>
              </a:rPr>
              <a:t>人以上のいずれの事業所規模でも、</a:t>
            </a:r>
            <a:r>
              <a:rPr lang="en-US" altLang="ja-JP" sz="1050" dirty="0">
                <a:latin typeface="ＭＳ Ｐゴシック" panose="020B0600070205080204" pitchFamily="50" charset="-128"/>
                <a:ea typeface="ＭＳ Ｐゴシック" panose="020B0600070205080204" pitchFamily="50" charset="-128"/>
              </a:rPr>
              <a:t>3</a:t>
            </a:r>
            <a:r>
              <a:rPr lang="ja-JP" altLang="en-US" sz="1050" dirty="0">
                <a:latin typeface="ＭＳ Ｐゴシック" panose="020B0600070205080204" pitchFamily="50" charset="-128"/>
                <a:ea typeface="ＭＳ Ｐゴシック" panose="020B0600070205080204" pitchFamily="50" charset="-128"/>
              </a:rPr>
              <a:t>か月連続で前年同月を上回りました。</a:t>
            </a:r>
            <a:endParaRPr lang="en-US" altLang="ja-JP" sz="1050" dirty="0">
              <a:latin typeface="ＭＳ Ｐゴシック" panose="020B0600070205080204" pitchFamily="50" charset="-128"/>
              <a:ea typeface="ＭＳ Ｐゴシック" panose="020B0600070205080204" pitchFamily="50" charset="-128"/>
            </a:endParaRPr>
          </a:p>
          <a:p>
            <a:pPr algn="just"/>
            <a:r>
              <a:rPr lang="ja-JP" altLang="en-US" sz="1050" dirty="0">
                <a:latin typeface="ＭＳ Ｐゴシック" panose="020B0600070205080204" pitchFamily="50" charset="-128"/>
                <a:ea typeface="ＭＳ Ｐゴシック" panose="020B0600070205080204" pitchFamily="50" charset="-128"/>
              </a:rPr>
              <a:t>　令和</a:t>
            </a:r>
            <a:r>
              <a:rPr lang="en-US" altLang="ja-JP" sz="1050" dirty="0">
                <a:latin typeface="ＭＳ Ｐゴシック" panose="020B0600070205080204" pitchFamily="50" charset="-128"/>
                <a:ea typeface="ＭＳ Ｐゴシック" panose="020B0600070205080204" pitchFamily="50" charset="-128"/>
              </a:rPr>
              <a:t>8</a:t>
            </a:r>
            <a:r>
              <a:rPr lang="ja-JP" altLang="en-US" sz="1050" dirty="0">
                <a:latin typeface="ＭＳ Ｐゴシック" panose="020B0600070205080204" pitchFamily="50" charset="-128"/>
                <a:ea typeface="ＭＳ Ｐゴシック" panose="020B0600070205080204" pitchFamily="50" charset="-128"/>
              </a:rPr>
              <a:t>年</a:t>
            </a:r>
            <a:r>
              <a:rPr lang="en-US" altLang="ja-JP" sz="1050" dirty="0">
                <a:latin typeface="ＭＳ Ｐゴシック" panose="020B0600070205080204" pitchFamily="50" charset="-128"/>
                <a:ea typeface="ＭＳ Ｐゴシック" panose="020B0600070205080204" pitchFamily="50" charset="-128"/>
              </a:rPr>
              <a:t>3</a:t>
            </a:r>
            <a:r>
              <a:rPr lang="ja-JP" altLang="en-US" sz="1050" dirty="0">
                <a:latin typeface="ＭＳ Ｐゴシック" panose="020B0600070205080204" pitchFamily="50" charset="-128"/>
                <a:ea typeface="ＭＳ Ｐゴシック" panose="020B0600070205080204" pitchFamily="50" charset="-128"/>
              </a:rPr>
              <a:t>月時点における業種別の前年同月比では、事業所規模に関わらず、製造業と生活関連サービス業、娯楽業で大きく上昇した一方、学術研究、専門・技術サービス業、複合サービス業では大きく下回る結果となりました。</a:t>
            </a:r>
            <a:endParaRPr lang="en-US" altLang="ja-JP" sz="1050" dirty="0">
              <a:latin typeface="ＭＳ Ｐゴシック" panose="020B0600070205080204" pitchFamily="50" charset="-128"/>
              <a:ea typeface="ＭＳ Ｐゴシック" panose="020B0600070205080204" pitchFamily="50" charset="-128"/>
            </a:endParaRPr>
          </a:p>
          <a:p>
            <a:pPr algn="just"/>
            <a:r>
              <a:rPr lang="ja-JP" altLang="en-US" sz="1050" dirty="0">
                <a:latin typeface="ＭＳ Ｐゴシック" panose="020B0600070205080204" pitchFamily="50" charset="-128"/>
                <a:ea typeface="ＭＳ Ｐゴシック" panose="020B0600070205080204" pitchFamily="50" charset="-128"/>
              </a:rPr>
              <a:t>　なお、令和</a:t>
            </a:r>
            <a:r>
              <a:rPr lang="en-US" altLang="ja-JP" sz="1050" dirty="0">
                <a:latin typeface="ＭＳ Ｐゴシック" panose="020B0600070205080204" pitchFamily="50" charset="-128"/>
                <a:ea typeface="ＭＳ Ｐゴシック" panose="020B0600070205080204" pitchFamily="50" charset="-128"/>
              </a:rPr>
              <a:t>8</a:t>
            </a:r>
            <a:r>
              <a:rPr lang="ja-JP" altLang="en-US" sz="1050" dirty="0">
                <a:latin typeface="ＭＳ Ｐゴシック" panose="020B0600070205080204" pitchFamily="50" charset="-128"/>
                <a:ea typeface="ＭＳ Ｐゴシック" panose="020B0600070205080204" pitchFamily="50" charset="-128"/>
              </a:rPr>
              <a:t>年</a:t>
            </a:r>
            <a:r>
              <a:rPr lang="en-US" altLang="ja-JP" sz="1050" dirty="0">
                <a:latin typeface="ＭＳ Ｐゴシック" panose="020B0600070205080204" pitchFamily="50" charset="-128"/>
                <a:ea typeface="ＭＳ Ｐゴシック" panose="020B0600070205080204" pitchFamily="50" charset="-128"/>
              </a:rPr>
              <a:t>3</a:t>
            </a:r>
            <a:r>
              <a:rPr lang="ja-JP" altLang="en-US" sz="1050" dirty="0">
                <a:latin typeface="ＭＳ Ｐゴシック" panose="020B0600070205080204" pitchFamily="50" charset="-128"/>
                <a:ea typeface="ＭＳ Ｐゴシック" panose="020B0600070205080204" pitchFamily="50" charset="-128"/>
              </a:rPr>
              <a:t>月時点の現金給与総額は、従業員</a:t>
            </a:r>
            <a:r>
              <a:rPr lang="en-US" altLang="ja-JP" sz="1050" dirty="0">
                <a:latin typeface="ＭＳ Ｐゴシック" panose="020B0600070205080204" pitchFamily="50" charset="-128"/>
                <a:ea typeface="ＭＳ Ｐゴシック" panose="020B0600070205080204" pitchFamily="50" charset="-128"/>
              </a:rPr>
              <a:t>5</a:t>
            </a:r>
            <a:r>
              <a:rPr lang="ja-JP" altLang="en-US" sz="1050" dirty="0">
                <a:latin typeface="ＭＳ Ｐゴシック" panose="020B0600070205080204" pitchFamily="50" charset="-128"/>
                <a:ea typeface="ＭＳ Ｐゴシック" panose="020B0600070205080204" pitchFamily="50" charset="-128"/>
              </a:rPr>
              <a:t>人以上で</a:t>
            </a:r>
            <a:r>
              <a:rPr lang="en-US" altLang="ja-JP" sz="1050" dirty="0">
                <a:latin typeface="ＭＳ Ｐゴシック" panose="020B0600070205080204" pitchFamily="50" charset="-128"/>
                <a:ea typeface="ＭＳ Ｐゴシック" panose="020B0600070205080204" pitchFamily="50" charset="-128"/>
              </a:rPr>
              <a:t>290,764</a:t>
            </a:r>
            <a:r>
              <a:rPr lang="ja-JP" altLang="en-US" sz="1050" dirty="0">
                <a:latin typeface="ＭＳ Ｐゴシック" panose="020B0600070205080204" pitchFamily="50" charset="-128"/>
                <a:ea typeface="ＭＳ Ｐゴシック" panose="020B0600070205080204" pitchFamily="50" charset="-128"/>
              </a:rPr>
              <a:t>円、従業員</a:t>
            </a:r>
            <a:r>
              <a:rPr lang="en-US" altLang="ja-JP" sz="1050" dirty="0">
                <a:latin typeface="ＭＳ Ｐゴシック" panose="020B0600070205080204" pitchFamily="50" charset="-128"/>
                <a:ea typeface="ＭＳ Ｐゴシック" panose="020B0600070205080204" pitchFamily="50" charset="-128"/>
              </a:rPr>
              <a:t>30</a:t>
            </a:r>
            <a:r>
              <a:rPr lang="ja-JP" altLang="en-US" sz="1050" dirty="0">
                <a:latin typeface="ＭＳ Ｐゴシック" panose="020B0600070205080204" pitchFamily="50" charset="-128"/>
                <a:ea typeface="ＭＳ Ｐゴシック" panose="020B0600070205080204" pitchFamily="50" charset="-128"/>
              </a:rPr>
              <a:t>人以上で</a:t>
            </a:r>
            <a:r>
              <a:rPr lang="en-US" altLang="ja-JP" sz="1050" dirty="0">
                <a:latin typeface="ＭＳ Ｐゴシック" panose="020B0600070205080204" pitchFamily="50" charset="-128"/>
                <a:ea typeface="ＭＳ Ｐゴシック" panose="020B0600070205080204" pitchFamily="50" charset="-128"/>
              </a:rPr>
              <a:t>341,272</a:t>
            </a:r>
            <a:r>
              <a:rPr lang="ja-JP" altLang="en-US" sz="1050" dirty="0">
                <a:latin typeface="ＭＳ Ｐゴシック" panose="020B0600070205080204" pitchFamily="50" charset="-128"/>
                <a:ea typeface="ＭＳ Ｐゴシック" panose="020B0600070205080204" pitchFamily="50" charset="-128"/>
              </a:rPr>
              <a:t>円となっています。</a:t>
            </a:r>
            <a:endParaRPr lang="en-US" altLang="ja-JP" sz="1050" dirty="0">
              <a:latin typeface="ＭＳ Ｐゴシック" panose="020B0600070205080204" pitchFamily="50" charset="-128"/>
              <a:ea typeface="ＭＳ Ｐゴシック" panose="020B0600070205080204" pitchFamily="50" charset="-128"/>
            </a:endParaRPr>
          </a:p>
          <a:p>
            <a:pPr algn="just"/>
            <a:r>
              <a:rPr lang="ja-JP" altLang="en-US" sz="1050" dirty="0">
                <a:latin typeface="ＭＳ Ｐゴシック" panose="020B0600070205080204" pitchFamily="50" charset="-128"/>
                <a:ea typeface="ＭＳ Ｐゴシック" panose="020B0600070205080204" pitchFamily="50" charset="-128"/>
              </a:rPr>
              <a:t>　    　　　　［出典：岐阜県統計情報　毎月勤労統計調査］</a:t>
            </a:r>
          </a:p>
        </p:txBody>
      </p:sp>
      <p:cxnSp>
        <p:nvCxnSpPr>
          <p:cNvPr id="8" name="直線コネクタ 7">
            <a:extLst>
              <a:ext uri="{FF2B5EF4-FFF2-40B4-BE49-F238E27FC236}">
                <a16:creationId xmlns:a16="http://schemas.microsoft.com/office/drawing/2014/main" id="{8A38F080-401C-D4E2-4AD5-555F2047BBAB}"/>
              </a:ext>
            </a:extLst>
          </p:cNvPr>
          <p:cNvCxnSpPr>
            <a:cxnSpLocks/>
          </p:cNvCxnSpPr>
          <p:nvPr/>
        </p:nvCxnSpPr>
        <p:spPr>
          <a:xfrm flipH="1" flipV="1">
            <a:off x="4356695" y="7002884"/>
            <a:ext cx="216024"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0DA4FBA0-E8BA-3E6E-40D5-A3310563D0C4}"/>
              </a:ext>
            </a:extLst>
          </p:cNvPr>
          <p:cNvCxnSpPr>
            <a:cxnSpLocks/>
          </p:cNvCxnSpPr>
          <p:nvPr/>
        </p:nvCxnSpPr>
        <p:spPr>
          <a:xfrm flipH="1" flipV="1">
            <a:off x="4398634" y="7002884"/>
            <a:ext cx="731167" cy="7200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407667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SXHash xmlns="1119c2e5-8fb9-4d5f-baf1-202c530f2c34" xsi:nil="true"/>
    <IntlLangReviewDate xmlns="1119c2e5-8fb9-4d5f-baf1-202c530f2c34" xsi:nil="true"/>
    <PrimaryImageGen xmlns="1119c2e5-8fb9-4d5f-baf1-202c530f2c34">false</PrimaryImageGen>
    <TPInstallLocation xmlns="1119c2e5-8fb9-4d5f-baf1-202c530f2c34" xsi:nil="true"/>
    <IntlLangReview xmlns="1119c2e5-8fb9-4d5f-baf1-202c530f2c34" xsi:nil="true"/>
    <LocPublishedDependentAssetsLookup xmlns="1119c2e5-8fb9-4d5f-baf1-202c530f2c34" xsi:nil="true"/>
    <Manager xmlns="1119c2e5-8fb9-4d5f-baf1-202c530f2c34" xsi:nil="true"/>
    <NumericId xmlns="1119c2e5-8fb9-4d5f-baf1-202c530f2c34" xsi:nil="true"/>
    <OOCacheId xmlns="1119c2e5-8fb9-4d5f-baf1-202c530f2c34" xsi:nil="true"/>
    <AverageRating xmlns="1119c2e5-8fb9-4d5f-baf1-202c530f2c34" xsi:nil="true"/>
    <CSXUpdate xmlns="1119c2e5-8fb9-4d5f-baf1-202c530f2c34">false</CSXUpdate>
    <APDescription xmlns="1119c2e5-8fb9-4d5f-baf1-202c530f2c34" xsi:nil="true"/>
    <FeatureTagsTaxHTField0 xmlns="1119c2e5-8fb9-4d5f-baf1-202c530f2c34">
      <Terms xmlns="http://schemas.microsoft.com/office/infopath/2007/PartnerControls"/>
    </FeatureTagsTaxHTField0>
    <IntlLangReviewer xmlns="1119c2e5-8fb9-4d5f-baf1-202c530f2c34" xsi:nil="true"/>
    <OpenTemplate xmlns="1119c2e5-8fb9-4d5f-baf1-202c530f2c34">true</OpenTemplate>
    <TaxCatchAll xmlns="1119c2e5-8fb9-4d5f-baf1-202c530f2c34"/>
    <ApprovalLog xmlns="1119c2e5-8fb9-4d5f-baf1-202c530f2c34" xsi:nil="true"/>
    <TPComponent xmlns="1119c2e5-8fb9-4d5f-baf1-202c530f2c34" xsi:nil="true"/>
    <EditorialTags xmlns="1119c2e5-8fb9-4d5f-baf1-202c530f2c34" xsi:nil="true"/>
    <LastModifiedDateTime xmlns="1119c2e5-8fb9-4d5f-baf1-202c530f2c34" xsi:nil="true"/>
    <LegacyData xmlns="1119c2e5-8fb9-4d5f-baf1-202c530f2c34" xsi:nil="true"/>
    <TPLaunchHelpLink xmlns="1119c2e5-8fb9-4d5f-baf1-202c530f2c34" xsi:nil="true"/>
    <LocComments xmlns="1119c2e5-8fb9-4d5f-baf1-202c530f2c34" xsi:nil="true"/>
    <LocProcessedForMarketsLookup xmlns="1119c2e5-8fb9-4d5f-baf1-202c530f2c34" xsi:nil="true"/>
    <Milestone xmlns="1119c2e5-8fb9-4d5f-baf1-202c530f2c34">Beta 1</Milestone>
    <BusinessGroup xmlns="1119c2e5-8fb9-4d5f-baf1-202c530f2c34" xsi:nil="true"/>
    <Providers xmlns="1119c2e5-8fb9-4d5f-baf1-202c530f2c34" xsi:nil="true"/>
    <RecommendationsModifier xmlns="1119c2e5-8fb9-4d5f-baf1-202c530f2c34" xsi:nil="true"/>
    <SourceTitle xmlns="1119c2e5-8fb9-4d5f-baf1-202c530f2c34" xsi:nil="true"/>
    <HandoffToMSDN xmlns="1119c2e5-8fb9-4d5f-baf1-202c530f2c34" xsi:nil="true"/>
    <LocOverallHandbackStatusLookup xmlns="1119c2e5-8fb9-4d5f-baf1-202c530f2c34" xsi:nil="true"/>
    <DirectSourceMarket xmlns="1119c2e5-8fb9-4d5f-baf1-202c530f2c34" xsi:nil="true"/>
    <APEditor xmlns="1119c2e5-8fb9-4d5f-baf1-202c530f2c34">
      <UserInfo>
        <DisplayName/>
        <AccountId xsi:nil="true"/>
        <AccountType/>
      </UserInfo>
    </APEditor>
    <LocNewPublishedVersionLookup xmlns="1119c2e5-8fb9-4d5f-baf1-202c530f2c34" xsi:nil="true"/>
    <SubmitterId xmlns="1119c2e5-8fb9-4d5f-baf1-202c530f2c34" xsi:nil="true"/>
    <TemplateStatus xmlns="1119c2e5-8fb9-4d5f-baf1-202c530f2c34">Complete</TemplateStatus>
    <UAProjectedTotalWords xmlns="1119c2e5-8fb9-4d5f-baf1-202c530f2c34" xsi:nil="true"/>
    <Provider xmlns="1119c2e5-8fb9-4d5f-baf1-202c530f2c34" xsi:nil="true"/>
    <CSXSubmissionDate xmlns="1119c2e5-8fb9-4d5f-baf1-202c530f2c34" xsi:nil="true"/>
    <BlockPublish xmlns="1119c2e5-8fb9-4d5f-baf1-202c530f2c34" xsi:nil="true"/>
    <BugNumber xmlns="1119c2e5-8fb9-4d5f-baf1-202c530f2c34" xsi:nil="true"/>
    <TPLaunchHelpLinkType xmlns="1119c2e5-8fb9-4d5f-baf1-202c530f2c34">Template</TPLaunchHelpLinkType>
    <PublishStatusLookup xmlns="1119c2e5-8fb9-4d5f-baf1-202c530f2c34">
      <Value>452420</Value>
      <Value>502678</Value>
    </PublishStatusLookup>
    <ScenarioTagsTaxHTField0 xmlns="1119c2e5-8fb9-4d5f-baf1-202c530f2c34">
      <Terms xmlns="http://schemas.microsoft.com/office/infopath/2007/PartnerControls"/>
    </ScenarioTagsTaxHTField0>
    <TimesCloned xmlns="1119c2e5-8fb9-4d5f-baf1-202c530f2c34" xsi:nil="true"/>
    <IsDeleted xmlns="1119c2e5-8fb9-4d5f-baf1-202c530f2c34">false</IsDeleted>
    <OriginAsset xmlns="1119c2e5-8fb9-4d5f-baf1-202c530f2c34" xsi:nil="true"/>
    <UALocComments xmlns="1119c2e5-8fb9-4d5f-baf1-202c530f2c34" xsi:nil="true"/>
    <UALocRecommendation xmlns="1119c2e5-8fb9-4d5f-baf1-202c530f2c34">Localize</UALocRecommendation>
    <DSATActionTaken xmlns="1119c2e5-8fb9-4d5f-baf1-202c530f2c34" xsi:nil="true"/>
    <MachineTranslated xmlns="1119c2e5-8fb9-4d5f-baf1-202c530f2c34">false</MachineTranslated>
    <OutputCachingOn xmlns="1119c2e5-8fb9-4d5f-baf1-202c530f2c34">false</OutputCachingOn>
    <ParentAssetId xmlns="1119c2e5-8fb9-4d5f-baf1-202c530f2c34" xsi:nil="true"/>
    <APAuthor xmlns="1119c2e5-8fb9-4d5f-baf1-202c530f2c34">
      <UserInfo>
        <DisplayName>System Account</DisplayName>
        <AccountId>1073741823</AccountId>
        <AccountType/>
      </UserInfo>
    </APAuthor>
    <ClipArtFilename xmlns="1119c2e5-8fb9-4d5f-baf1-202c530f2c34" xsi:nil="true"/>
    <LocOverallLocStatusLookup xmlns="1119c2e5-8fb9-4d5f-baf1-202c530f2c34" xsi:nil="true"/>
    <LocOverallPreviewStatusLookup xmlns="1119c2e5-8fb9-4d5f-baf1-202c530f2c34" xsi:nil="true"/>
    <IntlLocPriority xmlns="1119c2e5-8fb9-4d5f-baf1-202c530f2c34" xsi:nil="true"/>
    <ApprovalStatus xmlns="1119c2e5-8fb9-4d5f-baf1-202c530f2c34">InProgress</ApprovalStatus>
    <LocManualTestRequired xmlns="1119c2e5-8fb9-4d5f-baf1-202c530f2c34" xsi:nil="true"/>
    <TPNamespace xmlns="1119c2e5-8fb9-4d5f-baf1-202c530f2c34" xsi:nil="true"/>
    <TemplateTemplateType xmlns="1119c2e5-8fb9-4d5f-baf1-202c530f2c34">PowerPoint 12 Default</TemplateTemplateType>
    <UANotes xmlns="1119c2e5-8fb9-4d5f-baf1-202c530f2c34" xsi:nil="true"/>
    <ThumbnailAssetId xmlns="1119c2e5-8fb9-4d5f-baf1-202c530f2c34" xsi:nil="true"/>
    <AssetId xmlns="1119c2e5-8fb9-4d5f-baf1-202c530f2c34">TP102773771</AssetId>
    <AssetType xmlns="1119c2e5-8fb9-4d5f-baf1-202c530f2c34" xsi:nil="true"/>
    <TPClientViewer xmlns="1119c2e5-8fb9-4d5f-baf1-202c530f2c34" xsi:nil="true"/>
    <TPFriendlyName xmlns="1119c2e5-8fb9-4d5f-baf1-202c530f2c34" xsi:nil="true"/>
    <PlannedPubDate xmlns="1119c2e5-8fb9-4d5f-baf1-202c530f2c34" xsi:nil="true"/>
    <PolicheckWords xmlns="1119c2e5-8fb9-4d5f-baf1-202c530f2c34" xsi:nil="true"/>
    <TPCommandLine xmlns="1119c2e5-8fb9-4d5f-baf1-202c530f2c34" xsi:nil="true"/>
    <LocOverallPublishStatusLookup xmlns="1119c2e5-8fb9-4d5f-baf1-202c530f2c34" xsi:nil="true"/>
    <LocPublishedLinkedAssetsLookup xmlns="1119c2e5-8fb9-4d5f-baf1-202c530f2c34" xsi:nil="true"/>
    <CrawlForDependencies xmlns="1119c2e5-8fb9-4d5f-baf1-202c530f2c34">false</CrawlForDependencies>
    <InternalTagsTaxHTField0 xmlns="1119c2e5-8fb9-4d5f-baf1-202c530f2c34">
      <Terms xmlns="http://schemas.microsoft.com/office/infopath/2007/PartnerControls"/>
    </InternalTagsTaxHTField0>
    <MarketSpecific xmlns="1119c2e5-8fb9-4d5f-baf1-202c530f2c34" xsi:nil="true"/>
    <LastHandOff xmlns="1119c2e5-8fb9-4d5f-baf1-202c530f2c34" xsi:nil="true"/>
    <LocProcessedForHandoffsLookup xmlns="1119c2e5-8fb9-4d5f-baf1-202c530f2c34" xsi:nil="true"/>
    <LocalizationTagsTaxHTField0 xmlns="1119c2e5-8fb9-4d5f-baf1-202c530f2c34">
      <Terms xmlns="http://schemas.microsoft.com/office/infopath/2007/PartnerControls"/>
    </LocalizationTagsTaxHTField0>
    <VoteCount xmlns="1119c2e5-8fb9-4d5f-baf1-202c530f2c34" xsi:nil="true"/>
    <ContentItem xmlns="1119c2e5-8fb9-4d5f-baf1-202c530f2c34" xsi:nil="true"/>
    <Markets xmlns="1119c2e5-8fb9-4d5f-baf1-202c530f2c34"/>
    <OriginalSourceMarket xmlns="1119c2e5-8fb9-4d5f-baf1-202c530f2c34" xsi:nil="true"/>
    <PublishTargets xmlns="1119c2e5-8fb9-4d5f-baf1-202c530f2c34">OfficeOnline</PublishTargets>
    <ShowIn xmlns="1119c2e5-8fb9-4d5f-baf1-202c530f2c34">Show everywhere</ShowIn>
    <UACurrentWords xmlns="1119c2e5-8fb9-4d5f-baf1-202c530f2c34" xsi:nil="true"/>
    <TPApplication xmlns="1119c2e5-8fb9-4d5f-baf1-202c530f2c34" xsi:nil="true"/>
    <AssetExpire xmlns="1119c2e5-8fb9-4d5f-baf1-202c530f2c34">2100-01-01T00:00:00+00:00</AssetExpire>
    <CampaignTagsTaxHTField0 xmlns="1119c2e5-8fb9-4d5f-baf1-202c530f2c34">
      <Terms xmlns="http://schemas.microsoft.com/office/infopath/2007/PartnerControls"/>
    </CampaignTagsTaxHTField0>
    <LocLastLocAttemptVersionLookup xmlns="1119c2e5-8fb9-4d5f-baf1-202c530f2c34">134650</LocLastLocAttemptVersionLookup>
    <LocLastLocAttemptVersionTypeLookup xmlns="1119c2e5-8fb9-4d5f-baf1-202c530f2c34" xsi:nil="true"/>
    <AssetStart xmlns="1119c2e5-8fb9-4d5f-baf1-202c530f2c34">2011-11-08T08:02:55+00:00</AssetStart>
    <TPExecutable xmlns="1119c2e5-8fb9-4d5f-baf1-202c530f2c34" xsi:nil="true"/>
    <FriendlyTitle xmlns="1119c2e5-8fb9-4d5f-baf1-202c530f2c34" xsi:nil="true"/>
    <LocRecommendedHandoff xmlns="1119c2e5-8fb9-4d5f-baf1-202c530f2c34" xsi:nil="true"/>
    <TPAppVersion xmlns="1119c2e5-8fb9-4d5f-baf1-202c530f2c34" xsi:nil="true"/>
    <AcquiredFrom xmlns="1119c2e5-8fb9-4d5f-baf1-202c530f2c34">Internal MS</AcquiredFrom>
    <IsSearchable xmlns="1119c2e5-8fb9-4d5f-baf1-202c530f2c34">true</IsSearchable>
    <CSXSubmissionMarket xmlns="1119c2e5-8fb9-4d5f-baf1-202c530f2c34" xsi:nil="true"/>
    <Downloads xmlns="1119c2e5-8fb9-4d5f-baf1-202c530f2c34">0</Downloads>
    <EditorialStatus xmlns="1119c2e5-8fb9-4d5f-baf1-202c530f2c34">Complete</EditorialStatus>
    <ArtSampleDocs xmlns="1119c2e5-8fb9-4d5f-baf1-202c530f2c34" xsi:nil="true"/>
    <TrustLevel xmlns="1119c2e5-8fb9-4d5f-baf1-202c530f2c34">1 Microsoft Managed Content</TrustLevel>
    <OriginalRelease xmlns="1119c2e5-8fb9-4d5f-baf1-202c530f2c34">14</OriginalRelease>
    <LocMarketGroupTiers2 xmlns="1119c2e5-8fb9-4d5f-baf1-202c530f2c3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F6E1CA76AAD4564AAF106FC3CFA868360400186944AA932D8046A3B88E9B37BEBDF5" ma:contentTypeVersion="57" ma:contentTypeDescription="Create a new document." ma:contentTypeScope="" ma:versionID="99516f8994b63f46a279aa564b61ee37">
  <xsd:schema xmlns:xsd="http://www.w3.org/2001/XMLSchema" xmlns:xs="http://www.w3.org/2001/XMLSchema" xmlns:p="http://schemas.microsoft.com/office/2006/metadata/properties" xmlns:ns2="1119c2e5-8fb9-4d5f-baf1-202c530f2c34" targetNamespace="http://schemas.microsoft.com/office/2006/metadata/properties" ma:root="true" ma:fieldsID="4ccc0999b57010467b6aff3ba0e15941" ns2:_="">
    <xsd:import namespace="1119c2e5-8fb9-4d5f-baf1-202c530f2c34"/>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19c2e5-8fb9-4d5f-baf1-202c530f2c34"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04032b9e-8ee6-4e89-b9db-4ffff205d025}"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388FC2BA-F530-4FF7-911A-621CAE6AFBD3}" ma:internalName="CSXSubmissionMarket" ma:readOnly="false" ma:showField="MarketName" ma:web="1119c2e5-8fb9-4d5f-baf1-202c530f2c34">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5dcf7547-996b-4a0e-b7d1-0f761d14131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4D83B164-8C00-474C-8363-38E0B8FF22E3}" ma:internalName="InProjectListLookup" ma:readOnly="true" ma:showField="InProjectList"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e5aec8e1-0842-4156-acaa-2defcf90540a}"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4D83B164-8C00-474C-8363-38E0B8FF22E3}" ma:internalName="LastCompleteVersionLookup" ma:readOnly="true" ma:showField="LastCompleteVersion"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4D83B164-8C00-474C-8363-38E0B8FF22E3}" ma:internalName="LastPreviewErrorLookup" ma:readOnly="true" ma:showField="LastPreviewError"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4D83B164-8C00-474C-8363-38E0B8FF22E3}" ma:internalName="LastPreviewResultLookup" ma:readOnly="true" ma:showField="LastPreviewResult"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4D83B164-8C00-474C-8363-38E0B8FF22E3}" ma:internalName="LastPreviewAttemptDateLookup" ma:readOnly="true" ma:showField="LastPreviewAttemptDat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4D83B164-8C00-474C-8363-38E0B8FF22E3}" ma:internalName="LastPreviewedByLookup" ma:readOnly="true" ma:showField="LastPreviewedBy"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4D83B164-8C00-474C-8363-38E0B8FF22E3}" ma:internalName="LastPreviewTimeLookup" ma:readOnly="true" ma:showField="LastPreviewTim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4D83B164-8C00-474C-8363-38E0B8FF22E3}" ma:internalName="LastPreviewVersionLookup" ma:readOnly="true" ma:showField="LastPreviewVersion"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4D83B164-8C00-474C-8363-38E0B8FF22E3}" ma:internalName="LastPublishErrorLookup" ma:readOnly="true" ma:showField="LastPublishError"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4D83B164-8C00-474C-8363-38E0B8FF22E3}" ma:internalName="LastPublishResultLookup" ma:readOnly="true" ma:showField="LastPublishResult"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4D83B164-8C00-474C-8363-38E0B8FF22E3}" ma:internalName="LastPublishAttemptDateLookup" ma:readOnly="true" ma:showField="LastPublishAttemptDat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4D83B164-8C00-474C-8363-38E0B8FF22E3}" ma:internalName="LastPublishedByLookup" ma:readOnly="true" ma:showField="LastPublishedBy"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4D83B164-8C00-474C-8363-38E0B8FF22E3}" ma:internalName="LastPublishTimeLookup" ma:readOnly="true" ma:showField="LastPublishTim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4D83B164-8C00-474C-8363-38E0B8FF22E3}" ma:internalName="LastPublishVersionLookup" ma:readOnly="true" ma:showField="LastPublishVersion"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BC39992D-5589-4A4E-8B38-02E0637E5C25}" ma:internalName="LocLastLocAttemptVersionLookup" ma:readOnly="false" ma:showField="LastLocAttemptVersion" ma:web="1119c2e5-8fb9-4d5f-baf1-202c530f2c34">
      <xsd:simpleType>
        <xsd:restriction base="dms:Lookup"/>
      </xsd:simpleType>
    </xsd:element>
    <xsd:element name="LocLastLocAttemptVersionTypeLookup" ma:index="72" nillable="true" ma:displayName="Loc Last Loc Attempt Version Type" ma:default="" ma:list="{BC39992D-5589-4A4E-8B38-02E0637E5C25}" ma:internalName="LocLastLocAttemptVersionTypeLookup" ma:readOnly="true" ma:showField="LastLocAttemptVersionType" ma:web="1119c2e5-8fb9-4d5f-baf1-202c530f2c34">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BC39992D-5589-4A4E-8B38-02E0637E5C25}" ma:internalName="LocNewPublishedVersionLookup" ma:readOnly="true" ma:showField="NewPublishedVersion" ma:web="1119c2e5-8fb9-4d5f-baf1-202c530f2c34">
      <xsd:simpleType>
        <xsd:restriction base="dms:Lookup"/>
      </xsd:simpleType>
    </xsd:element>
    <xsd:element name="LocOverallHandbackStatusLookup" ma:index="76" nillable="true" ma:displayName="Loc Overall Handback Status" ma:default="" ma:list="{BC39992D-5589-4A4E-8B38-02E0637E5C25}" ma:internalName="LocOverallHandbackStatusLookup" ma:readOnly="true" ma:showField="OverallHandbackStatus" ma:web="1119c2e5-8fb9-4d5f-baf1-202c530f2c34">
      <xsd:simpleType>
        <xsd:restriction base="dms:Lookup"/>
      </xsd:simpleType>
    </xsd:element>
    <xsd:element name="LocOverallLocStatusLookup" ma:index="77" nillable="true" ma:displayName="Loc Overall Localize Status" ma:default="" ma:list="{BC39992D-5589-4A4E-8B38-02E0637E5C25}" ma:internalName="LocOverallLocStatusLookup" ma:readOnly="true" ma:showField="OverallLocStatus" ma:web="1119c2e5-8fb9-4d5f-baf1-202c530f2c34">
      <xsd:simpleType>
        <xsd:restriction base="dms:Lookup"/>
      </xsd:simpleType>
    </xsd:element>
    <xsd:element name="LocOverallPreviewStatusLookup" ma:index="78" nillable="true" ma:displayName="Loc Overall Preview Status" ma:default="" ma:list="{BC39992D-5589-4A4E-8B38-02E0637E5C25}" ma:internalName="LocOverallPreviewStatusLookup" ma:readOnly="true" ma:showField="OverallPreviewStatus" ma:web="1119c2e5-8fb9-4d5f-baf1-202c530f2c34">
      <xsd:simpleType>
        <xsd:restriction base="dms:Lookup"/>
      </xsd:simpleType>
    </xsd:element>
    <xsd:element name="LocOverallPublishStatusLookup" ma:index="79" nillable="true" ma:displayName="Loc Overall Publish Status" ma:default="" ma:list="{BC39992D-5589-4A4E-8B38-02E0637E5C25}" ma:internalName="LocOverallPublishStatusLookup" ma:readOnly="true" ma:showField="OverallPublishStatus" ma:web="1119c2e5-8fb9-4d5f-baf1-202c530f2c34">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BC39992D-5589-4A4E-8B38-02E0637E5C25}" ma:internalName="LocProcessedForHandoffsLookup" ma:readOnly="true" ma:showField="ProcessedForHandoffs" ma:web="1119c2e5-8fb9-4d5f-baf1-202c530f2c34">
      <xsd:simpleType>
        <xsd:restriction base="dms:Lookup"/>
      </xsd:simpleType>
    </xsd:element>
    <xsd:element name="LocProcessedForMarketsLookup" ma:index="82" nillable="true" ma:displayName="Loc Processed For Markets" ma:default="" ma:list="{BC39992D-5589-4A4E-8B38-02E0637E5C25}" ma:internalName="LocProcessedForMarketsLookup" ma:readOnly="true" ma:showField="ProcessedForMarkets" ma:web="1119c2e5-8fb9-4d5f-baf1-202c530f2c34">
      <xsd:simpleType>
        <xsd:restriction base="dms:Lookup"/>
      </xsd:simpleType>
    </xsd:element>
    <xsd:element name="LocPublishedDependentAssetsLookup" ma:index="83" nillable="true" ma:displayName="Loc Published Dependent Assets" ma:default="" ma:list="{BC39992D-5589-4A4E-8B38-02E0637E5C25}" ma:internalName="LocPublishedDependentAssetsLookup" ma:readOnly="true" ma:showField="PublishedDependentAssets" ma:web="1119c2e5-8fb9-4d5f-baf1-202c530f2c34">
      <xsd:simpleType>
        <xsd:restriction base="dms:Lookup"/>
      </xsd:simpleType>
    </xsd:element>
    <xsd:element name="LocPublishedLinkedAssetsLookup" ma:index="84" nillable="true" ma:displayName="Loc Published Linked Assets" ma:default="" ma:list="{BC39992D-5589-4A4E-8B38-02E0637E5C25}" ma:internalName="LocPublishedLinkedAssetsLookup" ma:readOnly="true" ma:showField="PublishedLinkedAssets" ma:web="1119c2e5-8fb9-4d5f-baf1-202c530f2c34">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28ca5b26-415b-4822-b35b-d9a845b1b83b}"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388FC2BA-F530-4FF7-911A-621CAE6AFBD3}" ma:internalName="Markets" ma:readOnly="false" ma:showField="MarketName"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4D83B164-8C00-474C-8363-38E0B8FF22E3}" ma:internalName="NumOfRatingsLookup" ma:readOnly="true" ma:showField="NumOfRatings"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4D83B164-8C00-474C-8363-38E0B8FF22E3}" ma:internalName="PublishStatusLookup" ma:readOnly="false" ma:showField="PublishStatus"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1c8e7b99-44ca-46c8-84b8-12cd8d7cf8ee}"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c59171da-55f1-4c8b-8421-0d1d3f99d741}" ma:internalName="TaxCatchAll" ma:showField="CatchAllData"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c59171da-55f1-4c8b-8421-0d1d3f99d741}" ma:internalName="TaxCatchAllLabel" ma:readOnly="true" ma:showField="CatchAllDataLabel" ma:web="1119c2e5-8fb9-4d5f-baf1-202c530f2c34">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939EDA-EE09-4224-82B0-6C4936D0A4DD}">
  <ds:schemaRefs>
    <ds:schemaRef ds:uri="http://schemas.microsoft.com/sharepoint/v3/contenttype/forms"/>
  </ds:schemaRefs>
</ds:datastoreItem>
</file>

<file path=customXml/itemProps2.xml><?xml version="1.0" encoding="utf-8"?>
<ds:datastoreItem xmlns:ds="http://schemas.openxmlformats.org/officeDocument/2006/customXml" ds:itemID="{DE51E62B-5042-4C2F-84BF-087733CA8974}">
  <ds:schemaRefs>
    <ds:schemaRef ds:uri="http://schemas.openxmlformats.org/package/2006/metadata/core-properties"/>
    <ds:schemaRef ds:uri="http://schemas.microsoft.com/office/2006/documentManagement/types"/>
    <ds:schemaRef ds:uri="1119c2e5-8fb9-4d5f-baf1-202c530f2c34"/>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D93AD8B6-1E99-4A41-9173-AFB0988AB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19c2e5-8fb9-4d5f-baf1-202c530f2c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サークル部員募集チラシ</Template>
  <TotalTime>2805</TotalTime>
  <Words>1425</Words>
  <Application>Microsoft Office PowerPoint</Application>
  <PresentationFormat>ユーザー設定</PresentationFormat>
  <Paragraphs>53</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ＭＳ Ｐゴシック</vt:lpstr>
      <vt:lpstr>ＭＳ ゴシック</vt:lpstr>
      <vt:lpstr>Arial</vt:lpstr>
      <vt:lpstr>Calibri</vt:lpstr>
      <vt:lpstr>Century</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岐阜県商工会連合会</dc:creator>
  <cp:lastModifiedBy>商工会 東白川村</cp:lastModifiedBy>
  <cp:revision>62</cp:revision>
  <cp:lastPrinted>2026-07-04T01:32:59Z</cp:lastPrinted>
  <dcterms:created xsi:type="dcterms:W3CDTF">2023-08-08T02:22:22Z</dcterms:created>
  <dcterms:modified xsi:type="dcterms:W3CDTF">2026-07-04T01:33:05Z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0x010100F6E1CA76AAD4564AAF106FC3CFA868360400186944AA932D8046A3B88E9B37BEBDF5</vt:lpwstr>
  </property>
</Properties>
</file>