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sldIdLst>
    <p:sldId id="256" r:id="rId5"/>
    <p:sldId id="258" r:id="rId6"/>
  </p:sldIdLst>
  <p:sldSz cx="7561263" cy="10693400"/>
  <p:notesSz cx="6797675" cy="9926638"/>
  <p:defaultTextStyle>
    <a:defPPr>
      <a:defRPr lang="ja-JP"/>
    </a:defPPr>
    <a:lvl1pPr marL="0" algn="l" defTabSz="1043056" rtl="0" eaLnBrk="1" latinLnBrk="0" hangingPunct="1">
      <a:defRPr kumimoji="1" sz="2100" kern="1200">
        <a:solidFill>
          <a:schemeClr val="tx1"/>
        </a:solidFill>
        <a:latin typeface="+mn-lt"/>
        <a:ea typeface="+mn-ea"/>
        <a:cs typeface="+mn-cs"/>
      </a:defRPr>
    </a:lvl1pPr>
    <a:lvl2pPr marL="521528" algn="l" defTabSz="1043056" rtl="0" eaLnBrk="1" latinLnBrk="0" hangingPunct="1">
      <a:defRPr kumimoji="1" sz="2100" kern="1200">
        <a:solidFill>
          <a:schemeClr val="tx1"/>
        </a:solidFill>
        <a:latin typeface="+mn-lt"/>
        <a:ea typeface="+mn-ea"/>
        <a:cs typeface="+mn-cs"/>
      </a:defRPr>
    </a:lvl2pPr>
    <a:lvl3pPr marL="1043056" algn="l" defTabSz="1043056" rtl="0" eaLnBrk="1" latinLnBrk="0" hangingPunct="1">
      <a:defRPr kumimoji="1" sz="2100" kern="1200">
        <a:solidFill>
          <a:schemeClr val="tx1"/>
        </a:solidFill>
        <a:latin typeface="+mn-lt"/>
        <a:ea typeface="+mn-ea"/>
        <a:cs typeface="+mn-cs"/>
      </a:defRPr>
    </a:lvl3pPr>
    <a:lvl4pPr marL="1564584" algn="l" defTabSz="1043056" rtl="0" eaLnBrk="1" latinLnBrk="0" hangingPunct="1">
      <a:defRPr kumimoji="1" sz="2100" kern="1200">
        <a:solidFill>
          <a:schemeClr val="tx1"/>
        </a:solidFill>
        <a:latin typeface="+mn-lt"/>
        <a:ea typeface="+mn-ea"/>
        <a:cs typeface="+mn-cs"/>
      </a:defRPr>
    </a:lvl4pPr>
    <a:lvl5pPr marL="2086112" algn="l" defTabSz="1043056" rtl="0" eaLnBrk="1" latinLnBrk="0" hangingPunct="1">
      <a:defRPr kumimoji="1" sz="2100" kern="1200">
        <a:solidFill>
          <a:schemeClr val="tx1"/>
        </a:solidFill>
        <a:latin typeface="+mn-lt"/>
        <a:ea typeface="+mn-ea"/>
        <a:cs typeface="+mn-cs"/>
      </a:defRPr>
    </a:lvl5pPr>
    <a:lvl6pPr marL="2607640" algn="l" defTabSz="1043056" rtl="0" eaLnBrk="1" latinLnBrk="0" hangingPunct="1">
      <a:defRPr kumimoji="1" sz="2100" kern="1200">
        <a:solidFill>
          <a:schemeClr val="tx1"/>
        </a:solidFill>
        <a:latin typeface="+mn-lt"/>
        <a:ea typeface="+mn-ea"/>
        <a:cs typeface="+mn-cs"/>
      </a:defRPr>
    </a:lvl6pPr>
    <a:lvl7pPr marL="3129168" algn="l" defTabSz="1043056" rtl="0" eaLnBrk="1" latinLnBrk="0" hangingPunct="1">
      <a:defRPr kumimoji="1" sz="2100" kern="1200">
        <a:solidFill>
          <a:schemeClr val="tx1"/>
        </a:solidFill>
        <a:latin typeface="+mn-lt"/>
        <a:ea typeface="+mn-ea"/>
        <a:cs typeface="+mn-cs"/>
      </a:defRPr>
    </a:lvl7pPr>
    <a:lvl8pPr marL="3650696" algn="l" defTabSz="1043056" rtl="0" eaLnBrk="1" latinLnBrk="0" hangingPunct="1">
      <a:defRPr kumimoji="1" sz="2100" kern="1200">
        <a:solidFill>
          <a:schemeClr val="tx1"/>
        </a:solidFill>
        <a:latin typeface="+mn-lt"/>
        <a:ea typeface="+mn-ea"/>
        <a:cs typeface="+mn-cs"/>
      </a:defRPr>
    </a:lvl8pPr>
    <a:lvl9pPr marL="4172224" algn="l" defTabSz="1043056" rtl="0" eaLnBrk="1" latinLnBrk="0" hangingPunct="1">
      <a:defRPr kumimoji="1"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9">
          <p15:clr>
            <a:srgbClr val="A4A3A4"/>
          </p15:clr>
        </p15:guide>
        <p15:guide id="2" pos="238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FED8F7"/>
    <a:srgbClr val="7C08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howGuides="1">
      <p:cViewPr>
        <p:scale>
          <a:sx n="100" d="100"/>
          <a:sy n="100" d="100"/>
        </p:scale>
        <p:origin x="820" y="48"/>
      </p:cViewPr>
      <p:guideLst>
        <p:guide orient="horz" pos="3369"/>
        <p:guide pos="238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浩明 長村" userId="0199dd6514495a08" providerId="LiveId" clId="{DD16C804-7149-4D43-A772-96D9310786D5}"/>
    <pc:docChg chg="custSel modSld">
      <pc:chgData name="浩明 長村" userId="0199dd6514495a08" providerId="LiveId" clId="{DD16C804-7149-4D43-A772-96D9310786D5}" dt="2026-09-24T07:03:57.104" v="20" actId="14100"/>
      <pc:docMkLst>
        <pc:docMk/>
      </pc:docMkLst>
      <pc:sldChg chg="delSp modSp mod">
        <pc:chgData name="浩明 長村" userId="0199dd6514495a08" providerId="LiveId" clId="{DD16C804-7149-4D43-A772-96D9310786D5}" dt="2026-09-24T07:03:57.104" v="20" actId="14100"/>
        <pc:sldMkLst>
          <pc:docMk/>
          <pc:sldMk cId="1161778009" sldId="256"/>
        </pc:sldMkLst>
        <pc:spChg chg="del">
          <ac:chgData name="浩明 長村" userId="0199dd6514495a08" providerId="LiveId" clId="{DD16C804-7149-4D43-A772-96D9310786D5}" dt="2026-09-24T07:02:35.587" v="0" actId="21"/>
          <ac:spMkLst>
            <pc:docMk/>
            <pc:sldMk cId="1161778009" sldId="256"/>
            <ac:spMk id="30" creationId="{F63B7A47-C6F6-6008-E97C-F098654AF94B}"/>
          </ac:spMkLst>
        </pc:spChg>
        <pc:spChg chg="mod">
          <ac:chgData name="浩明 長村" userId="0199dd6514495a08" providerId="LiveId" clId="{DD16C804-7149-4D43-A772-96D9310786D5}" dt="2026-09-24T07:03:57.104" v="20" actId="14100"/>
          <ac:spMkLst>
            <pc:docMk/>
            <pc:sldMk cId="1161778009" sldId="256"/>
            <ac:spMk id="32" creationId="{8ADE8F98-E1DB-F889-9EBE-54A882950D2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S:\shokokai\gifushoko\1.&#20196;&#21644;8&#24180;&#24230;\4.&#24195;&#22495;&#25512;&#36914;&#35506;\02&#65306;&#24195;&#22495;&#25903;&#25588;&#23460;\05&#65306;&#22320;&#22495;&#32076;&#28168;&#12524;&#12509;&#12540;&#12488;\02&#65306;%20&#31532;&#65298;&#22238;&#22320;&#22495;&#32076;&#28168;&#12524;&#12509;&#12540;&#12488;\&#35023;&#38754;&#19979;&#27573;\&#12464;&#12521;&#12501;&#12487;&#12540;&#12479;&#65288;&#26377;&#21177;&#27714;&#20154;&#20493;&#29575;&#12539;&#24179;&#22343;&#36035;&#37329;&#6528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hokokai\gifushoko\1.&#20196;&#21644;8&#24180;&#24230;\4.&#24195;&#22495;&#25512;&#36914;&#35506;\02&#65306;&#24195;&#22495;&#25903;&#25588;&#23460;\05&#65306;&#22320;&#22495;&#32076;&#28168;&#12524;&#12509;&#12540;&#12488;\02&#65306;%20&#31532;&#65298;&#22238;&#22320;&#22495;&#32076;&#28168;&#12524;&#12509;&#12540;&#12488;\&#35023;&#38754;&#19979;&#27573;\&#12464;&#12521;&#12501;&#12487;&#12540;&#12479;&#65288;&#26377;&#21177;&#27714;&#20154;&#20493;&#29575;&#12539;&#24179;&#22343;&#36035;&#37329;&#65289;.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n-lt"/>
                <a:ea typeface="+mn-ea"/>
                <a:cs typeface="+mn-cs"/>
              </a:defRPr>
            </a:pPr>
            <a:r>
              <a:rPr lang="ja-JP" sz="1050"/>
              <a:t>現金給与総額</a:t>
            </a:r>
            <a:r>
              <a:rPr lang="ja-JP" altLang="en-US" sz="1050"/>
              <a:t>（</a:t>
            </a:r>
            <a:r>
              <a:rPr lang="ja-JP" sz="1050"/>
              <a:t>対前年</a:t>
            </a:r>
            <a:r>
              <a:rPr lang="ja-JP" altLang="en-US" sz="1050"/>
              <a:t>同月</a:t>
            </a:r>
            <a:r>
              <a:rPr lang="ja-JP" sz="1050"/>
              <a:t>比</a:t>
            </a:r>
            <a:r>
              <a:rPr lang="ja-JP" altLang="en-US" sz="1050"/>
              <a:t>）</a:t>
            </a:r>
            <a:endParaRPr lang="ja-JP" sz="1050"/>
          </a:p>
        </c:rich>
      </c:tx>
      <c:overlay val="0"/>
      <c:spPr>
        <a:noFill/>
        <a:ln>
          <a:noFill/>
        </a:ln>
        <a:effectLst/>
      </c:spPr>
      <c:txPr>
        <a:bodyPr rot="0" spcFirstLastPara="1" vertOverflow="ellipsis" vert="horz" wrap="square" anchor="ctr" anchorCtr="1"/>
        <a:lstStyle/>
        <a:p>
          <a:pPr>
            <a:defRPr sz="105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barChart>
        <c:barDir val="col"/>
        <c:grouping val="clustered"/>
        <c:varyColors val="0"/>
        <c:ser>
          <c:idx val="0"/>
          <c:order val="0"/>
          <c:tx>
            <c:strRef>
              <c:f>平均賃金!$B$3</c:f>
              <c:strCache>
                <c:ptCount val="1"/>
                <c:pt idx="0">
                  <c:v>従業員5人以上</c:v>
                </c:pt>
              </c:strCache>
            </c:strRef>
          </c:tx>
          <c:spPr>
            <a:solidFill>
              <a:schemeClr val="accent1"/>
            </a:solidFill>
            <a:ln>
              <a:noFill/>
            </a:ln>
            <a:effectLst/>
          </c:spPr>
          <c:invertIfNegative val="0"/>
          <c:dLbls>
            <c:delete val="1"/>
          </c:dLbls>
          <c:cat>
            <c:strRef>
              <c:f>平均賃金!$A$4:$A$9</c:f>
              <c:strCache>
                <c:ptCount val="6"/>
                <c:pt idx="0">
                  <c:v>R8.1月</c:v>
                </c:pt>
                <c:pt idx="1">
                  <c:v>R8.2月</c:v>
                </c:pt>
                <c:pt idx="2">
                  <c:v>R8.3月</c:v>
                </c:pt>
                <c:pt idx="3">
                  <c:v>R8.4月</c:v>
                </c:pt>
                <c:pt idx="4">
                  <c:v>R8.5月</c:v>
                </c:pt>
                <c:pt idx="5">
                  <c:v>R8.6月</c:v>
                </c:pt>
              </c:strCache>
            </c:strRef>
          </c:cat>
          <c:val>
            <c:numRef>
              <c:f>平均賃金!$B$4:$B$9</c:f>
              <c:numCache>
                <c:formatCode>0.0_ </c:formatCode>
                <c:ptCount val="6"/>
                <c:pt idx="0">
                  <c:v>8.6999999999999993</c:v>
                </c:pt>
                <c:pt idx="1">
                  <c:v>2.2000000000000002</c:v>
                </c:pt>
                <c:pt idx="2">
                  <c:v>7.8</c:v>
                </c:pt>
                <c:pt idx="3">
                  <c:v>5</c:v>
                </c:pt>
                <c:pt idx="4">
                  <c:v>2.2000000000000002</c:v>
                </c:pt>
                <c:pt idx="5">
                  <c:v>-2.7</c:v>
                </c:pt>
              </c:numCache>
            </c:numRef>
          </c:val>
          <c:extLst>
            <c:ext xmlns:c16="http://schemas.microsoft.com/office/drawing/2014/chart" uri="{C3380CC4-5D6E-409C-BE32-E72D297353CC}">
              <c16:uniqueId val="{00000000-7663-46C9-887D-0C0FCE821445}"/>
            </c:ext>
          </c:extLst>
        </c:ser>
        <c:ser>
          <c:idx val="1"/>
          <c:order val="1"/>
          <c:tx>
            <c:strRef>
              <c:f>平均賃金!$C$3</c:f>
              <c:strCache>
                <c:ptCount val="1"/>
                <c:pt idx="0">
                  <c:v>従業員30人以上</c:v>
                </c:pt>
              </c:strCache>
            </c:strRef>
          </c:tx>
          <c:spPr>
            <a:solidFill>
              <a:schemeClr val="accent3"/>
            </a:solidFill>
            <a:ln>
              <a:noFill/>
            </a:ln>
            <a:effectLst/>
          </c:spPr>
          <c:invertIfNegative val="0"/>
          <c:dLbls>
            <c:delete val="1"/>
          </c:dLbls>
          <c:cat>
            <c:strRef>
              <c:f>平均賃金!$A$4:$A$9</c:f>
              <c:strCache>
                <c:ptCount val="6"/>
                <c:pt idx="0">
                  <c:v>R8.1月</c:v>
                </c:pt>
                <c:pt idx="1">
                  <c:v>R8.2月</c:v>
                </c:pt>
                <c:pt idx="2">
                  <c:v>R8.3月</c:v>
                </c:pt>
                <c:pt idx="3">
                  <c:v>R8.4月</c:v>
                </c:pt>
                <c:pt idx="4">
                  <c:v>R8.5月</c:v>
                </c:pt>
                <c:pt idx="5">
                  <c:v>R8.6月</c:v>
                </c:pt>
              </c:strCache>
            </c:strRef>
          </c:cat>
          <c:val>
            <c:numRef>
              <c:f>平均賃金!$C$4:$C$9</c:f>
              <c:numCache>
                <c:formatCode>0.0_ </c:formatCode>
                <c:ptCount val="6"/>
                <c:pt idx="0">
                  <c:v>12.3</c:v>
                </c:pt>
                <c:pt idx="1">
                  <c:v>3</c:v>
                </c:pt>
                <c:pt idx="2">
                  <c:v>11</c:v>
                </c:pt>
                <c:pt idx="3">
                  <c:v>5</c:v>
                </c:pt>
                <c:pt idx="4">
                  <c:v>2.6</c:v>
                </c:pt>
                <c:pt idx="5">
                  <c:v>-6.1</c:v>
                </c:pt>
              </c:numCache>
            </c:numRef>
          </c:val>
          <c:extLst>
            <c:ext xmlns:c16="http://schemas.microsoft.com/office/drawing/2014/chart" uri="{C3380CC4-5D6E-409C-BE32-E72D297353CC}">
              <c16:uniqueId val="{00000001-7663-46C9-887D-0C0FCE821445}"/>
            </c:ext>
          </c:extLst>
        </c:ser>
        <c:dLbls>
          <c:showLegendKey val="0"/>
          <c:showVal val="1"/>
          <c:showCatName val="0"/>
          <c:showSerName val="0"/>
          <c:showPercent val="0"/>
          <c:showBubbleSize val="0"/>
        </c:dLbls>
        <c:gapWidth val="150"/>
        <c:axId val="879209952"/>
        <c:axId val="879212864"/>
      </c:barChart>
      <c:catAx>
        <c:axId val="879209952"/>
        <c:scaling>
          <c:orientation val="minMax"/>
        </c:scaling>
        <c:delete val="0"/>
        <c:axPos val="b"/>
        <c:numFmt formatCode="General" sourceLinked="0"/>
        <c:majorTickMark val="none"/>
        <c:minorTickMark val="none"/>
        <c:tickLblPos val="low"/>
        <c:spPr>
          <a:noFill/>
          <a:ln w="9525" cap="flat" cmpd="sng" algn="ctr">
            <a:solidFill>
              <a:schemeClr val="tx1">
                <a:lumMod val="15000"/>
                <a:lumOff val="85000"/>
              </a:schemeClr>
            </a:solidFill>
            <a:round/>
          </a:ln>
          <a:effectLst/>
        </c:spPr>
        <c:txPr>
          <a:bodyPr rot="0" spcFirstLastPara="1" vertOverflow="ellipsis" wrap="square" anchor="b"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879212864"/>
        <c:crosses val="autoZero"/>
        <c:auto val="1"/>
        <c:lblAlgn val="ctr"/>
        <c:lblOffset val="100"/>
        <c:noMultiLvlLbl val="0"/>
      </c:catAx>
      <c:valAx>
        <c:axId val="879212864"/>
        <c:scaling>
          <c:orientation val="minMax"/>
        </c:scaling>
        <c:delete val="0"/>
        <c:axPos val="l"/>
        <c:majorGridlines>
          <c:spPr>
            <a:ln w="9525" cap="flat" cmpd="sng" algn="ctr">
              <a:solidFill>
                <a:schemeClr val="tx1">
                  <a:lumMod val="15000"/>
                  <a:lumOff val="85000"/>
                </a:schemeClr>
              </a:solidFill>
              <a:round/>
            </a:ln>
            <a:effectLst/>
          </c:spPr>
        </c:majorGridlines>
        <c:numFmt formatCode="#,##0.0_ ;[Red]\-#,##0.0\ "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87920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有効求人倍率!$B$5</c:f>
              <c:strCache>
                <c:ptCount val="1"/>
                <c:pt idx="0">
                  <c:v>R8年4月</c:v>
                </c:pt>
              </c:strCache>
            </c:strRef>
          </c:tx>
          <c:spPr>
            <a:solidFill>
              <a:schemeClr val="accent1"/>
            </a:solidFill>
            <a:ln>
              <a:noFill/>
            </a:ln>
            <a:effectLst/>
          </c:spPr>
          <c:invertIfNegative val="0"/>
          <c:cat>
            <c:strRef>
              <c:f>有効求人倍率!$A$6:$A$16</c:f>
              <c:strCache>
                <c:ptCount val="11"/>
                <c:pt idx="0">
                  <c:v>県全体</c:v>
                </c:pt>
                <c:pt idx="1">
                  <c:v>岐阜</c:v>
                </c:pt>
                <c:pt idx="2">
                  <c:v>大垣</c:v>
                </c:pt>
                <c:pt idx="3">
                  <c:v>揖斐</c:v>
                </c:pt>
                <c:pt idx="4">
                  <c:v>多治見</c:v>
                </c:pt>
                <c:pt idx="5">
                  <c:v>高山</c:v>
                </c:pt>
                <c:pt idx="6">
                  <c:v>恵那</c:v>
                </c:pt>
                <c:pt idx="7">
                  <c:v>関</c:v>
                </c:pt>
                <c:pt idx="8">
                  <c:v>岐阜八幡</c:v>
                </c:pt>
                <c:pt idx="9">
                  <c:v>美濃加茂</c:v>
                </c:pt>
                <c:pt idx="10">
                  <c:v>中津川</c:v>
                </c:pt>
              </c:strCache>
            </c:strRef>
          </c:cat>
          <c:val>
            <c:numRef>
              <c:f>有効求人倍率!$B$6:$B$16</c:f>
              <c:numCache>
                <c:formatCode>#,##0.00_);[Red]\(#,##0.00\)</c:formatCode>
                <c:ptCount val="11"/>
                <c:pt idx="0">
                  <c:v>1.31</c:v>
                </c:pt>
                <c:pt idx="1">
                  <c:v>1.46</c:v>
                </c:pt>
                <c:pt idx="2">
                  <c:v>1.05</c:v>
                </c:pt>
                <c:pt idx="3">
                  <c:v>0.86</c:v>
                </c:pt>
                <c:pt idx="4">
                  <c:v>1.47</c:v>
                </c:pt>
                <c:pt idx="5">
                  <c:v>1.1399999999999999</c:v>
                </c:pt>
                <c:pt idx="6">
                  <c:v>1.02</c:v>
                </c:pt>
                <c:pt idx="7">
                  <c:v>1.07</c:v>
                </c:pt>
                <c:pt idx="8">
                  <c:v>1.03</c:v>
                </c:pt>
                <c:pt idx="9">
                  <c:v>1.22</c:v>
                </c:pt>
                <c:pt idx="10">
                  <c:v>1.55</c:v>
                </c:pt>
              </c:numCache>
            </c:numRef>
          </c:val>
          <c:extLst>
            <c:ext xmlns:c16="http://schemas.microsoft.com/office/drawing/2014/chart" uri="{C3380CC4-5D6E-409C-BE32-E72D297353CC}">
              <c16:uniqueId val="{00000000-C730-4F2E-AAB5-9F05F0FD99BB}"/>
            </c:ext>
          </c:extLst>
        </c:ser>
        <c:ser>
          <c:idx val="1"/>
          <c:order val="1"/>
          <c:tx>
            <c:strRef>
              <c:f>有効求人倍率!$C$5</c:f>
              <c:strCache>
                <c:ptCount val="1"/>
                <c:pt idx="0">
                  <c:v>R8年5月</c:v>
                </c:pt>
              </c:strCache>
            </c:strRef>
          </c:tx>
          <c:spPr>
            <a:solidFill>
              <a:schemeClr val="accent2"/>
            </a:solidFill>
            <a:ln>
              <a:noFill/>
            </a:ln>
            <a:effectLst/>
          </c:spPr>
          <c:invertIfNegative val="0"/>
          <c:cat>
            <c:strRef>
              <c:f>有効求人倍率!$A$6:$A$16</c:f>
              <c:strCache>
                <c:ptCount val="11"/>
                <c:pt idx="0">
                  <c:v>県全体</c:v>
                </c:pt>
                <c:pt idx="1">
                  <c:v>岐阜</c:v>
                </c:pt>
                <c:pt idx="2">
                  <c:v>大垣</c:v>
                </c:pt>
                <c:pt idx="3">
                  <c:v>揖斐</c:v>
                </c:pt>
                <c:pt idx="4">
                  <c:v>多治見</c:v>
                </c:pt>
                <c:pt idx="5">
                  <c:v>高山</c:v>
                </c:pt>
                <c:pt idx="6">
                  <c:v>恵那</c:v>
                </c:pt>
                <c:pt idx="7">
                  <c:v>関</c:v>
                </c:pt>
                <c:pt idx="8">
                  <c:v>岐阜八幡</c:v>
                </c:pt>
                <c:pt idx="9">
                  <c:v>美濃加茂</c:v>
                </c:pt>
                <c:pt idx="10">
                  <c:v>中津川</c:v>
                </c:pt>
              </c:strCache>
            </c:strRef>
          </c:cat>
          <c:val>
            <c:numRef>
              <c:f>有効求人倍率!$C$6:$C$16</c:f>
              <c:numCache>
                <c:formatCode>#,##0.00_);[Red]\(#,##0.00\)</c:formatCode>
                <c:ptCount val="11"/>
                <c:pt idx="0">
                  <c:v>1.34</c:v>
                </c:pt>
                <c:pt idx="1">
                  <c:v>1.43</c:v>
                </c:pt>
                <c:pt idx="2">
                  <c:v>1.04</c:v>
                </c:pt>
                <c:pt idx="3">
                  <c:v>0.88</c:v>
                </c:pt>
                <c:pt idx="4">
                  <c:v>1.74</c:v>
                </c:pt>
                <c:pt idx="5">
                  <c:v>1.19</c:v>
                </c:pt>
                <c:pt idx="6">
                  <c:v>0.92</c:v>
                </c:pt>
                <c:pt idx="7">
                  <c:v>1.08</c:v>
                </c:pt>
                <c:pt idx="8">
                  <c:v>1.01</c:v>
                </c:pt>
                <c:pt idx="9">
                  <c:v>1.21</c:v>
                </c:pt>
                <c:pt idx="10">
                  <c:v>1.47</c:v>
                </c:pt>
              </c:numCache>
            </c:numRef>
          </c:val>
          <c:extLst>
            <c:ext xmlns:c16="http://schemas.microsoft.com/office/drawing/2014/chart" uri="{C3380CC4-5D6E-409C-BE32-E72D297353CC}">
              <c16:uniqueId val="{00000001-C730-4F2E-AAB5-9F05F0FD99BB}"/>
            </c:ext>
          </c:extLst>
        </c:ser>
        <c:ser>
          <c:idx val="2"/>
          <c:order val="2"/>
          <c:tx>
            <c:strRef>
              <c:f>有効求人倍率!$D$5</c:f>
              <c:strCache>
                <c:ptCount val="1"/>
                <c:pt idx="0">
                  <c:v>R8年6月</c:v>
                </c:pt>
              </c:strCache>
            </c:strRef>
          </c:tx>
          <c:spPr>
            <a:solidFill>
              <a:schemeClr val="accent3"/>
            </a:solidFill>
            <a:ln>
              <a:noFill/>
            </a:ln>
            <a:effectLst/>
          </c:spPr>
          <c:invertIfNegative val="0"/>
          <c:cat>
            <c:strRef>
              <c:f>有効求人倍率!$A$6:$A$16</c:f>
              <c:strCache>
                <c:ptCount val="11"/>
                <c:pt idx="0">
                  <c:v>県全体</c:v>
                </c:pt>
                <c:pt idx="1">
                  <c:v>岐阜</c:v>
                </c:pt>
                <c:pt idx="2">
                  <c:v>大垣</c:v>
                </c:pt>
                <c:pt idx="3">
                  <c:v>揖斐</c:v>
                </c:pt>
                <c:pt idx="4">
                  <c:v>多治見</c:v>
                </c:pt>
                <c:pt idx="5">
                  <c:v>高山</c:v>
                </c:pt>
                <c:pt idx="6">
                  <c:v>恵那</c:v>
                </c:pt>
                <c:pt idx="7">
                  <c:v>関</c:v>
                </c:pt>
                <c:pt idx="8">
                  <c:v>岐阜八幡</c:v>
                </c:pt>
                <c:pt idx="9">
                  <c:v>美濃加茂</c:v>
                </c:pt>
                <c:pt idx="10">
                  <c:v>中津川</c:v>
                </c:pt>
              </c:strCache>
            </c:strRef>
          </c:cat>
          <c:val>
            <c:numRef>
              <c:f>有効求人倍率!$D$6:$D$16</c:f>
              <c:numCache>
                <c:formatCode>#,##0.00_);[Red]\(#,##0.00\)</c:formatCode>
                <c:ptCount val="11"/>
                <c:pt idx="0">
                  <c:v>1.36</c:v>
                </c:pt>
                <c:pt idx="1">
                  <c:v>1.42</c:v>
                </c:pt>
                <c:pt idx="2">
                  <c:v>1.06</c:v>
                </c:pt>
                <c:pt idx="3">
                  <c:v>0.89</c:v>
                </c:pt>
                <c:pt idx="4">
                  <c:v>1.85</c:v>
                </c:pt>
                <c:pt idx="5">
                  <c:v>1.22</c:v>
                </c:pt>
                <c:pt idx="6">
                  <c:v>0.95</c:v>
                </c:pt>
                <c:pt idx="7">
                  <c:v>1.1000000000000001</c:v>
                </c:pt>
                <c:pt idx="8">
                  <c:v>1.05</c:v>
                </c:pt>
                <c:pt idx="9">
                  <c:v>1.21</c:v>
                </c:pt>
                <c:pt idx="10">
                  <c:v>1.47</c:v>
                </c:pt>
              </c:numCache>
            </c:numRef>
          </c:val>
          <c:extLst>
            <c:ext xmlns:c16="http://schemas.microsoft.com/office/drawing/2014/chart" uri="{C3380CC4-5D6E-409C-BE32-E72D297353CC}">
              <c16:uniqueId val="{00000002-C730-4F2E-AAB5-9F05F0FD99BB}"/>
            </c:ext>
          </c:extLst>
        </c:ser>
        <c:ser>
          <c:idx val="3"/>
          <c:order val="3"/>
          <c:tx>
            <c:strRef>
              <c:f>有効求人倍率!$E$5</c:f>
              <c:strCache>
                <c:ptCount val="1"/>
                <c:pt idx="0">
                  <c:v>R8年7月</c:v>
                </c:pt>
              </c:strCache>
            </c:strRef>
          </c:tx>
          <c:spPr>
            <a:solidFill>
              <a:schemeClr val="accent4"/>
            </a:solidFill>
            <a:ln>
              <a:noFill/>
            </a:ln>
            <a:effectLst/>
          </c:spPr>
          <c:invertIfNegative val="0"/>
          <c:cat>
            <c:strRef>
              <c:f>有効求人倍率!$A$6:$A$16</c:f>
              <c:strCache>
                <c:ptCount val="11"/>
                <c:pt idx="0">
                  <c:v>県全体</c:v>
                </c:pt>
                <c:pt idx="1">
                  <c:v>岐阜</c:v>
                </c:pt>
                <c:pt idx="2">
                  <c:v>大垣</c:v>
                </c:pt>
                <c:pt idx="3">
                  <c:v>揖斐</c:v>
                </c:pt>
                <c:pt idx="4">
                  <c:v>多治見</c:v>
                </c:pt>
                <c:pt idx="5">
                  <c:v>高山</c:v>
                </c:pt>
                <c:pt idx="6">
                  <c:v>恵那</c:v>
                </c:pt>
                <c:pt idx="7">
                  <c:v>関</c:v>
                </c:pt>
                <c:pt idx="8">
                  <c:v>岐阜八幡</c:v>
                </c:pt>
                <c:pt idx="9">
                  <c:v>美濃加茂</c:v>
                </c:pt>
                <c:pt idx="10">
                  <c:v>中津川</c:v>
                </c:pt>
              </c:strCache>
            </c:strRef>
          </c:cat>
          <c:val>
            <c:numRef>
              <c:f>有効求人倍率!$E$6:$E$16</c:f>
              <c:numCache>
                <c:formatCode>#,##0.00_);[Red]\(#,##0.00\)</c:formatCode>
                <c:ptCount val="11"/>
                <c:pt idx="0">
                  <c:v>1.38</c:v>
                </c:pt>
                <c:pt idx="1">
                  <c:v>1.42</c:v>
                </c:pt>
                <c:pt idx="2">
                  <c:v>1.1000000000000001</c:v>
                </c:pt>
                <c:pt idx="3">
                  <c:v>0.93</c:v>
                </c:pt>
                <c:pt idx="4">
                  <c:v>1.89</c:v>
                </c:pt>
                <c:pt idx="5">
                  <c:v>1.26</c:v>
                </c:pt>
                <c:pt idx="6">
                  <c:v>1.1100000000000001</c:v>
                </c:pt>
                <c:pt idx="7">
                  <c:v>1.0900000000000001</c:v>
                </c:pt>
                <c:pt idx="8">
                  <c:v>1.1000000000000001</c:v>
                </c:pt>
                <c:pt idx="9">
                  <c:v>1.25</c:v>
                </c:pt>
                <c:pt idx="10">
                  <c:v>1.58</c:v>
                </c:pt>
              </c:numCache>
            </c:numRef>
          </c:val>
          <c:extLst>
            <c:ext xmlns:c16="http://schemas.microsoft.com/office/drawing/2014/chart" uri="{C3380CC4-5D6E-409C-BE32-E72D297353CC}">
              <c16:uniqueId val="{00000003-C730-4F2E-AAB5-9F05F0FD99BB}"/>
            </c:ext>
          </c:extLst>
        </c:ser>
        <c:dLbls>
          <c:showLegendKey val="0"/>
          <c:showVal val="0"/>
          <c:showCatName val="0"/>
          <c:showSerName val="0"/>
          <c:showPercent val="0"/>
          <c:showBubbleSize val="0"/>
        </c:dLbls>
        <c:gapWidth val="219"/>
        <c:overlap val="-27"/>
        <c:axId val="1069372399"/>
        <c:axId val="1071776095"/>
      </c:barChart>
      <c:catAx>
        <c:axId val="10693723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ea"/>
                <a:ea typeface="+mn-ea"/>
                <a:cs typeface="+mn-cs"/>
              </a:defRPr>
            </a:pPr>
            <a:endParaRPr lang="ja-JP"/>
          </a:p>
        </c:txPr>
        <c:crossAx val="1071776095"/>
        <c:crosses val="autoZero"/>
        <c:auto val="1"/>
        <c:lblAlgn val="ctr"/>
        <c:lblOffset val="100"/>
        <c:noMultiLvlLbl val="0"/>
      </c:catAx>
      <c:valAx>
        <c:axId val="1071776095"/>
        <c:scaling>
          <c:orientation val="minMax"/>
        </c:scaling>
        <c:delete val="0"/>
        <c:axPos val="l"/>
        <c:majorGridlines>
          <c:spPr>
            <a:ln w="9525" cap="flat" cmpd="sng" algn="ctr">
              <a:solidFill>
                <a:schemeClr val="tx1">
                  <a:lumMod val="15000"/>
                  <a:lumOff val="85000"/>
                </a:schemeClr>
              </a:solidFill>
              <a:round/>
            </a:ln>
            <a:effectLst/>
          </c:spPr>
        </c:majorGridlines>
        <c:numFmt formatCode="#,##0.00_);[Red]\(#,##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1069372399"/>
        <c:crosses val="autoZero"/>
        <c:crossBetween val="between"/>
      </c:valAx>
      <c:spPr>
        <a:noFill/>
        <a:ln>
          <a:noFill/>
        </a:ln>
        <a:effectLst/>
      </c:spPr>
    </c:plotArea>
    <c:legend>
      <c:legendPos val="b"/>
      <c:layout>
        <c:manualLayout>
          <c:xMode val="edge"/>
          <c:yMode val="edge"/>
          <c:x val="0.13656388919091697"/>
          <c:y val="0.79069803279642892"/>
          <c:w val="0.726872221618166"/>
          <c:h val="0.1223196872747321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67095" y="3321887"/>
            <a:ext cx="6427074" cy="2292150"/>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134190" y="6059595"/>
            <a:ext cx="5292884" cy="2732758"/>
          </a:xfrm>
        </p:spPr>
        <p:txBody>
          <a:bodyPr/>
          <a:lstStyle>
            <a:lvl1pPr marL="0" indent="0" algn="ctr">
              <a:buNone/>
              <a:defRPr>
                <a:solidFill>
                  <a:schemeClr val="tx1">
                    <a:tint val="75000"/>
                  </a:schemeClr>
                </a:solidFill>
              </a:defRPr>
            </a:lvl1pPr>
            <a:lvl2pPr marL="521528" indent="0" algn="ctr">
              <a:buNone/>
              <a:defRPr>
                <a:solidFill>
                  <a:schemeClr val="tx1">
                    <a:tint val="75000"/>
                  </a:schemeClr>
                </a:solidFill>
              </a:defRPr>
            </a:lvl2pPr>
            <a:lvl3pPr marL="1043056" indent="0" algn="ctr">
              <a:buNone/>
              <a:defRPr>
                <a:solidFill>
                  <a:schemeClr val="tx1">
                    <a:tint val="75000"/>
                  </a:schemeClr>
                </a:solidFill>
              </a:defRPr>
            </a:lvl3pPr>
            <a:lvl4pPr marL="1564584" indent="0" algn="ctr">
              <a:buNone/>
              <a:defRPr>
                <a:solidFill>
                  <a:schemeClr val="tx1">
                    <a:tint val="75000"/>
                  </a:schemeClr>
                </a:solidFill>
              </a:defRPr>
            </a:lvl4pPr>
            <a:lvl5pPr marL="2086112" indent="0" algn="ctr">
              <a:buNone/>
              <a:defRPr>
                <a:solidFill>
                  <a:schemeClr val="tx1">
                    <a:tint val="75000"/>
                  </a:schemeClr>
                </a:solidFill>
              </a:defRPr>
            </a:lvl5pPr>
            <a:lvl6pPr marL="2607640" indent="0" algn="ctr">
              <a:buNone/>
              <a:defRPr>
                <a:solidFill>
                  <a:schemeClr val="tx1">
                    <a:tint val="75000"/>
                  </a:schemeClr>
                </a:solidFill>
              </a:defRPr>
            </a:lvl6pPr>
            <a:lvl7pPr marL="3129168" indent="0" algn="ctr">
              <a:buNone/>
              <a:defRPr>
                <a:solidFill>
                  <a:schemeClr val="tx1">
                    <a:tint val="75000"/>
                  </a:schemeClr>
                </a:solidFill>
              </a:defRPr>
            </a:lvl7pPr>
            <a:lvl8pPr marL="3650696" indent="0" algn="ctr">
              <a:buNone/>
              <a:defRPr>
                <a:solidFill>
                  <a:schemeClr val="tx1">
                    <a:tint val="75000"/>
                  </a:schemeClr>
                </a:solidFill>
              </a:defRPr>
            </a:lvl8pPr>
            <a:lvl9pPr marL="4172224"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35992211-4E42-49E3-B075-3ECF1222EB6E}" type="datetimeFigureOut">
              <a:rPr kumimoji="1" lang="ja-JP" altLang="en-US" smtClean="0"/>
              <a:t>2026/9/24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901F917-49AD-4EE1-9C85-6FDD3999AF96}" type="slidenum">
              <a:rPr kumimoji="1" lang="ja-JP" altLang="en-US" smtClean="0"/>
              <a:t>‹#›</a:t>
            </a:fld>
            <a:endParaRPr kumimoji="1" lang="ja-JP" altLang="en-US"/>
          </a:p>
        </p:txBody>
      </p:sp>
    </p:spTree>
    <p:extLst>
      <p:ext uri="{BB962C8B-B14F-4D97-AF65-F5344CB8AC3E}">
        <p14:creationId xmlns:p14="http://schemas.microsoft.com/office/powerpoint/2010/main" val="3345519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5992211-4E42-49E3-B075-3ECF1222EB6E}" type="datetimeFigureOut">
              <a:rPr kumimoji="1" lang="ja-JP" altLang="en-US" smtClean="0"/>
              <a:t>2026/9/24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901F917-49AD-4EE1-9C85-6FDD3999AF96}" type="slidenum">
              <a:rPr kumimoji="1" lang="ja-JP" altLang="en-US" smtClean="0"/>
              <a:t>‹#›</a:t>
            </a:fld>
            <a:endParaRPr kumimoji="1" lang="ja-JP" altLang="en-US"/>
          </a:p>
        </p:txBody>
      </p:sp>
    </p:spTree>
    <p:extLst>
      <p:ext uri="{BB962C8B-B14F-4D97-AF65-F5344CB8AC3E}">
        <p14:creationId xmlns:p14="http://schemas.microsoft.com/office/powerpoint/2010/main" val="3738373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97288" y="6871501"/>
            <a:ext cx="6427074" cy="2123828"/>
          </a:xfrm>
        </p:spPr>
        <p:txBody>
          <a:bodyPr anchor="t"/>
          <a:lstStyle>
            <a:lvl1pPr algn="l">
              <a:defRPr sz="46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97288" y="4532319"/>
            <a:ext cx="6427074" cy="2339181"/>
          </a:xfrm>
        </p:spPr>
        <p:txBody>
          <a:bodyPr anchor="b"/>
          <a:lstStyle>
            <a:lvl1pPr marL="0" indent="0">
              <a:buNone/>
              <a:defRPr sz="2300">
                <a:solidFill>
                  <a:schemeClr val="tx1">
                    <a:tint val="75000"/>
                  </a:schemeClr>
                </a:solidFill>
              </a:defRPr>
            </a:lvl1pPr>
            <a:lvl2pPr marL="521528" indent="0">
              <a:buNone/>
              <a:defRPr sz="2100">
                <a:solidFill>
                  <a:schemeClr val="tx1">
                    <a:tint val="75000"/>
                  </a:schemeClr>
                </a:solidFill>
              </a:defRPr>
            </a:lvl2pPr>
            <a:lvl3pPr marL="1043056" indent="0">
              <a:buNone/>
              <a:defRPr sz="1800">
                <a:solidFill>
                  <a:schemeClr val="tx1">
                    <a:tint val="75000"/>
                  </a:schemeClr>
                </a:solidFill>
              </a:defRPr>
            </a:lvl3pPr>
            <a:lvl4pPr marL="1564584" indent="0">
              <a:buNone/>
              <a:defRPr sz="1600">
                <a:solidFill>
                  <a:schemeClr val="tx1">
                    <a:tint val="75000"/>
                  </a:schemeClr>
                </a:solidFill>
              </a:defRPr>
            </a:lvl4pPr>
            <a:lvl5pPr marL="2086112" indent="0">
              <a:buNone/>
              <a:defRPr sz="1600">
                <a:solidFill>
                  <a:schemeClr val="tx1">
                    <a:tint val="75000"/>
                  </a:schemeClr>
                </a:solidFill>
              </a:defRPr>
            </a:lvl5pPr>
            <a:lvl6pPr marL="2607640" indent="0">
              <a:buNone/>
              <a:defRPr sz="1600">
                <a:solidFill>
                  <a:schemeClr val="tx1">
                    <a:tint val="75000"/>
                  </a:schemeClr>
                </a:solidFill>
              </a:defRPr>
            </a:lvl6pPr>
            <a:lvl7pPr marL="3129168" indent="0">
              <a:buNone/>
              <a:defRPr sz="1600">
                <a:solidFill>
                  <a:schemeClr val="tx1">
                    <a:tint val="75000"/>
                  </a:schemeClr>
                </a:solidFill>
              </a:defRPr>
            </a:lvl7pPr>
            <a:lvl8pPr marL="3650696" indent="0">
              <a:buNone/>
              <a:defRPr sz="1600">
                <a:solidFill>
                  <a:schemeClr val="tx1">
                    <a:tint val="75000"/>
                  </a:schemeClr>
                </a:solidFill>
              </a:defRPr>
            </a:lvl8pPr>
            <a:lvl9pPr marL="4172224"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35992211-4E42-49E3-B075-3ECF1222EB6E}" type="datetimeFigureOut">
              <a:rPr kumimoji="1" lang="ja-JP" altLang="en-US" smtClean="0"/>
              <a:t>2026/9/24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901F917-49AD-4EE1-9C85-6FDD3999AF96}" type="slidenum">
              <a:rPr kumimoji="1" lang="ja-JP" altLang="en-US" smtClean="0"/>
              <a:t>‹#›</a:t>
            </a:fld>
            <a:endParaRPr kumimoji="1" lang="ja-JP" altLang="en-US"/>
          </a:p>
        </p:txBody>
      </p:sp>
    </p:spTree>
    <p:extLst>
      <p:ext uri="{BB962C8B-B14F-4D97-AF65-F5344CB8AC3E}">
        <p14:creationId xmlns:p14="http://schemas.microsoft.com/office/powerpoint/2010/main" val="2926375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42387" y="2750086"/>
            <a:ext cx="3915841" cy="7782419"/>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484250" y="2750086"/>
            <a:ext cx="3915842" cy="7782419"/>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35992211-4E42-49E3-B075-3ECF1222EB6E}" type="datetimeFigureOut">
              <a:rPr kumimoji="1" lang="ja-JP" altLang="en-US" smtClean="0"/>
              <a:t>2026/9/24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901F917-49AD-4EE1-9C85-6FDD3999AF96}" type="slidenum">
              <a:rPr kumimoji="1" lang="ja-JP" altLang="en-US" smtClean="0"/>
              <a:t>‹#›</a:t>
            </a:fld>
            <a:endParaRPr kumimoji="1" lang="ja-JP" altLang="en-US"/>
          </a:p>
        </p:txBody>
      </p:sp>
    </p:spTree>
    <p:extLst>
      <p:ext uri="{BB962C8B-B14F-4D97-AF65-F5344CB8AC3E}">
        <p14:creationId xmlns:p14="http://schemas.microsoft.com/office/powerpoint/2010/main" val="3015527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78063" y="428232"/>
            <a:ext cx="6805137" cy="1782234"/>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78063" y="2393640"/>
            <a:ext cx="3340871" cy="997554"/>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78063" y="3391195"/>
            <a:ext cx="3340871" cy="6161082"/>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841017" y="2393640"/>
            <a:ext cx="3342183" cy="997554"/>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841017" y="3391195"/>
            <a:ext cx="3342183" cy="6161082"/>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35992211-4E42-49E3-B075-3ECF1222EB6E}" type="datetimeFigureOut">
              <a:rPr kumimoji="1" lang="ja-JP" altLang="en-US" smtClean="0"/>
              <a:t>2026/9/24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901F917-49AD-4EE1-9C85-6FDD3999AF96}" type="slidenum">
              <a:rPr kumimoji="1" lang="ja-JP" altLang="en-US" smtClean="0"/>
              <a:t>‹#›</a:t>
            </a:fld>
            <a:endParaRPr kumimoji="1" lang="ja-JP" altLang="en-US"/>
          </a:p>
        </p:txBody>
      </p:sp>
    </p:spTree>
    <p:extLst>
      <p:ext uri="{BB962C8B-B14F-4D97-AF65-F5344CB8AC3E}">
        <p14:creationId xmlns:p14="http://schemas.microsoft.com/office/powerpoint/2010/main" val="4106787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35992211-4E42-49E3-B075-3ECF1222EB6E}" type="datetimeFigureOut">
              <a:rPr kumimoji="1" lang="ja-JP" altLang="en-US" smtClean="0"/>
              <a:t>2026/9/24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901F917-49AD-4EE1-9C85-6FDD3999AF96}" type="slidenum">
              <a:rPr kumimoji="1" lang="ja-JP" altLang="en-US" smtClean="0"/>
              <a:t>‹#›</a:t>
            </a:fld>
            <a:endParaRPr kumimoji="1" lang="ja-JP" altLang="en-US"/>
          </a:p>
        </p:txBody>
      </p:sp>
    </p:spTree>
    <p:extLst>
      <p:ext uri="{BB962C8B-B14F-4D97-AF65-F5344CB8AC3E}">
        <p14:creationId xmlns:p14="http://schemas.microsoft.com/office/powerpoint/2010/main" val="3405781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5992211-4E42-49E3-B075-3ECF1222EB6E}" type="datetimeFigureOut">
              <a:rPr kumimoji="1" lang="ja-JP" altLang="en-US" smtClean="0"/>
              <a:t>2026/9/24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901F917-49AD-4EE1-9C85-6FDD3999AF96}" type="slidenum">
              <a:rPr kumimoji="1" lang="ja-JP" altLang="en-US" smtClean="0"/>
              <a:t>‹#›</a:t>
            </a:fld>
            <a:endParaRPr kumimoji="1" lang="ja-JP" altLang="en-US"/>
          </a:p>
        </p:txBody>
      </p:sp>
    </p:spTree>
    <p:extLst>
      <p:ext uri="{BB962C8B-B14F-4D97-AF65-F5344CB8AC3E}">
        <p14:creationId xmlns:p14="http://schemas.microsoft.com/office/powerpoint/2010/main" val="2114714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78064" y="425755"/>
            <a:ext cx="2487603" cy="1811937"/>
          </a:xfrm>
        </p:spPr>
        <p:txBody>
          <a:bodyPr anchor="b"/>
          <a:lstStyle>
            <a:lvl1pPr algn="l">
              <a:defRPr sz="23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956244" y="425757"/>
            <a:ext cx="4226956" cy="9126520"/>
          </a:xfrm>
        </p:spPr>
        <p:txBody>
          <a:bodyPr/>
          <a:lstStyle>
            <a:lvl1pPr>
              <a:defRPr sz="37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78064" y="2237694"/>
            <a:ext cx="2487603" cy="7314583"/>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5992211-4E42-49E3-B075-3ECF1222EB6E}" type="datetimeFigureOut">
              <a:rPr kumimoji="1" lang="ja-JP" altLang="en-US" smtClean="0"/>
              <a:t>2026/9/24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901F917-49AD-4EE1-9C85-6FDD3999AF96}" type="slidenum">
              <a:rPr kumimoji="1" lang="ja-JP" altLang="en-US" smtClean="0"/>
              <a:t>‹#›</a:t>
            </a:fld>
            <a:endParaRPr kumimoji="1" lang="ja-JP" altLang="en-US"/>
          </a:p>
        </p:txBody>
      </p:sp>
    </p:spTree>
    <p:extLst>
      <p:ext uri="{BB962C8B-B14F-4D97-AF65-F5344CB8AC3E}">
        <p14:creationId xmlns:p14="http://schemas.microsoft.com/office/powerpoint/2010/main" val="3271971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482060" y="7485380"/>
            <a:ext cx="4536758" cy="883692"/>
          </a:xfrm>
        </p:spPr>
        <p:txBody>
          <a:bodyPr anchor="b"/>
          <a:lstStyle>
            <a:lvl1pPr algn="l">
              <a:defRPr sz="2300" b="1"/>
            </a:lvl1pPr>
          </a:lstStyle>
          <a:p>
            <a:r>
              <a:rPr kumimoji="1" lang="ja-JP" altLang="en-US"/>
              <a:t>マスター タイトルの書式設定</a:t>
            </a:r>
          </a:p>
        </p:txBody>
      </p:sp>
      <p:sp>
        <p:nvSpPr>
          <p:cNvPr id="3" name="図プレースホルダー 2"/>
          <p:cNvSpPr>
            <a:spLocks noGrp="1"/>
          </p:cNvSpPr>
          <p:nvPr>
            <p:ph type="pic" idx="1"/>
          </p:nvPr>
        </p:nvSpPr>
        <p:spPr>
          <a:xfrm>
            <a:off x="1482060" y="955475"/>
            <a:ext cx="4536758" cy="6416040"/>
          </a:xfrm>
        </p:spPr>
        <p:txBody>
          <a:bodyPr/>
          <a:lstStyle>
            <a:lvl1pPr marL="0" indent="0">
              <a:buNone/>
              <a:defRPr sz="3700"/>
            </a:lvl1pPr>
            <a:lvl2pPr marL="521528" indent="0">
              <a:buNone/>
              <a:defRPr sz="3200"/>
            </a:lvl2pPr>
            <a:lvl3pPr marL="1043056" indent="0">
              <a:buNone/>
              <a:defRPr sz="2700"/>
            </a:lvl3pPr>
            <a:lvl4pPr marL="1564584" indent="0">
              <a:buNone/>
              <a:defRPr sz="2300"/>
            </a:lvl4pPr>
            <a:lvl5pPr marL="2086112" indent="0">
              <a:buNone/>
              <a:defRPr sz="2300"/>
            </a:lvl5pPr>
            <a:lvl6pPr marL="2607640" indent="0">
              <a:buNone/>
              <a:defRPr sz="2300"/>
            </a:lvl6pPr>
            <a:lvl7pPr marL="3129168" indent="0">
              <a:buNone/>
              <a:defRPr sz="2300"/>
            </a:lvl7pPr>
            <a:lvl8pPr marL="3650696" indent="0">
              <a:buNone/>
              <a:defRPr sz="2300"/>
            </a:lvl8pPr>
            <a:lvl9pPr marL="4172224" indent="0">
              <a:buNone/>
              <a:defRPr sz="2300"/>
            </a:lvl9pPr>
          </a:lstStyle>
          <a:p>
            <a:r>
              <a:rPr kumimoji="1" lang="ja-JP" altLang="en-US"/>
              <a:t>アイコンをクリックして図を追加</a:t>
            </a:r>
          </a:p>
        </p:txBody>
      </p:sp>
      <p:sp>
        <p:nvSpPr>
          <p:cNvPr id="4" name="テキスト プレースホルダー 3"/>
          <p:cNvSpPr>
            <a:spLocks noGrp="1"/>
          </p:cNvSpPr>
          <p:nvPr>
            <p:ph type="body" sz="half" idx="2"/>
          </p:nvPr>
        </p:nvSpPr>
        <p:spPr>
          <a:xfrm>
            <a:off x="1482060" y="8369071"/>
            <a:ext cx="4536758" cy="1254989"/>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5992211-4E42-49E3-B075-3ECF1222EB6E}" type="datetimeFigureOut">
              <a:rPr kumimoji="1" lang="ja-JP" altLang="en-US" smtClean="0"/>
              <a:t>2026/9/24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901F917-49AD-4EE1-9C85-6FDD3999AF96}" type="slidenum">
              <a:rPr kumimoji="1" lang="ja-JP" altLang="en-US" smtClean="0"/>
              <a:t>‹#›</a:t>
            </a:fld>
            <a:endParaRPr kumimoji="1" lang="ja-JP" altLang="en-US"/>
          </a:p>
        </p:txBody>
      </p:sp>
    </p:spTree>
    <p:extLst>
      <p:ext uri="{BB962C8B-B14F-4D97-AF65-F5344CB8AC3E}">
        <p14:creationId xmlns:p14="http://schemas.microsoft.com/office/powerpoint/2010/main" val="2342837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5992211-4E42-49E3-B075-3ECF1222EB6E}" type="datetimeFigureOut">
              <a:rPr kumimoji="1" lang="ja-JP" altLang="en-US" smtClean="0"/>
              <a:t>2026/9/24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901F917-49AD-4EE1-9C85-6FDD3999AF96}" type="slidenum">
              <a:rPr kumimoji="1" lang="ja-JP" altLang="en-US" smtClean="0"/>
              <a:t>‹#›</a:t>
            </a:fld>
            <a:endParaRPr kumimoji="1" lang="ja-JP" altLang="en-US"/>
          </a:p>
        </p:txBody>
      </p:sp>
    </p:spTree>
    <p:extLst>
      <p:ext uri="{BB962C8B-B14F-4D97-AF65-F5344CB8AC3E}">
        <p14:creationId xmlns:p14="http://schemas.microsoft.com/office/powerpoint/2010/main" val="317323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411321" y="472787"/>
            <a:ext cx="1988770" cy="10059717"/>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42387" y="472787"/>
            <a:ext cx="5842913" cy="1005971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5992211-4E42-49E3-B075-3ECF1222EB6E}" type="datetimeFigureOut">
              <a:rPr kumimoji="1" lang="ja-JP" altLang="en-US" smtClean="0"/>
              <a:t>2026/9/24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901F917-49AD-4EE1-9C85-6FDD3999AF96}" type="slidenum">
              <a:rPr kumimoji="1" lang="ja-JP" altLang="en-US" smtClean="0"/>
              <a:t>‹#›</a:t>
            </a:fld>
            <a:endParaRPr kumimoji="1" lang="ja-JP" altLang="en-US"/>
          </a:p>
        </p:txBody>
      </p:sp>
    </p:spTree>
    <p:extLst>
      <p:ext uri="{BB962C8B-B14F-4D97-AF65-F5344CB8AC3E}">
        <p14:creationId xmlns:p14="http://schemas.microsoft.com/office/powerpoint/2010/main" val="665451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78063" y="428232"/>
            <a:ext cx="6805137" cy="1782234"/>
          </a:xfrm>
          <a:prstGeom prst="rect">
            <a:avLst/>
          </a:prstGeom>
        </p:spPr>
        <p:txBody>
          <a:bodyPr vert="horz" lIns="104306" tIns="52153" rIns="104306" bIns="52153"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78063" y="2495127"/>
            <a:ext cx="6805137" cy="7057150"/>
          </a:xfrm>
          <a:prstGeom prst="rect">
            <a:avLst/>
          </a:prstGeom>
        </p:spPr>
        <p:txBody>
          <a:bodyPr vert="horz" lIns="104306" tIns="52153" rIns="104306" bIns="52153"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78063" y="9911199"/>
            <a:ext cx="1764295" cy="569324"/>
          </a:xfrm>
          <a:prstGeom prst="rect">
            <a:avLst/>
          </a:prstGeom>
        </p:spPr>
        <p:txBody>
          <a:bodyPr vert="horz" lIns="104306" tIns="52153" rIns="104306" bIns="52153" rtlCol="0" anchor="ctr"/>
          <a:lstStyle>
            <a:lvl1pPr algn="l">
              <a:defRPr sz="1400">
                <a:solidFill>
                  <a:schemeClr val="tx1">
                    <a:tint val="75000"/>
                  </a:schemeClr>
                </a:solidFill>
              </a:defRPr>
            </a:lvl1pPr>
          </a:lstStyle>
          <a:p>
            <a:fld id="{35992211-4E42-49E3-B075-3ECF1222EB6E}" type="datetimeFigureOut">
              <a:rPr kumimoji="1" lang="ja-JP" altLang="en-US" smtClean="0"/>
              <a:t>2026/9/24</a:t>
            </a:fld>
            <a:endParaRPr kumimoji="1" lang="ja-JP" altLang="en-US"/>
          </a:p>
        </p:txBody>
      </p:sp>
      <p:sp>
        <p:nvSpPr>
          <p:cNvPr id="5" name="フッター プレースホルダー 4"/>
          <p:cNvSpPr>
            <a:spLocks noGrp="1"/>
          </p:cNvSpPr>
          <p:nvPr>
            <p:ph type="ftr" sz="quarter" idx="3"/>
          </p:nvPr>
        </p:nvSpPr>
        <p:spPr>
          <a:xfrm>
            <a:off x="2583432" y="9911199"/>
            <a:ext cx="2394400" cy="569324"/>
          </a:xfrm>
          <a:prstGeom prst="rect">
            <a:avLst/>
          </a:prstGeom>
        </p:spPr>
        <p:txBody>
          <a:bodyPr vert="horz" lIns="104306" tIns="52153" rIns="104306" bIns="52153" rtlCol="0" anchor="ctr"/>
          <a:lstStyle>
            <a:lvl1pPr algn="ctr">
              <a:defRPr sz="14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5418905" y="9911199"/>
            <a:ext cx="1764295" cy="569324"/>
          </a:xfrm>
          <a:prstGeom prst="rect">
            <a:avLst/>
          </a:prstGeom>
        </p:spPr>
        <p:txBody>
          <a:bodyPr vert="horz" lIns="104306" tIns="52153" rIns="104306" bIns="52153" rtlCol="0" anchor="ctr"/>
          <a:lstStyle>
            <a:lvl1pPr algn="r">
              <a:defRPr sz="1400">
                <a:solidFill>
                  <a:schemeClr val="tx1">
                    <a:tint val="75000"/>
                  </a:schemeClr>
                </a:solidFill>
              </a:defRPr>
            </a:lvl1pPr>
          </a:lstStyle>
          <a:p>
            <a:fld id="{8901F917-49AD-4EE1-9C85-6FDD3999AF96}" type="slidenum">
              <a:rPr kumimoji="1" lang="ja-JP" altLang="en-US" smtClean="0"/>
              <a:t>‹#›</a:t>
            </a:fld>
            <a:endParaRPr kumimoji="1" lang="ja-JP" altLang="en-US"/>
          </a:p>
        </p:txBody>
      </p:sp>
    </p:spTree>
    <p:extLst>
      <p:ext uri="{BB962C8B-B14F-4D97-AF65-F5344CB8AC3E}">
        <p14:creationId xmlns:p14="http://schemas.microsoft.com/office/powerpoint/2010/main" val="31490265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43056" rtl="0" eaLnBrk="1" latinLnBrk="0" hangingPunct="1">
        <a:spcBef>
          <a:spcPct val="0"/>
        </a:spcBef>
        <a:buNone/>
        <a:defRPr kumimoji="1" sz="5000" kern="1200">
          <a:solidFill>
            <a:schemeClr val="tx1"/>
          </a:solidFill>
          <a:latin typeface="+mj-lt"/>
          <a:ea typeface="+mj-ea"/>
          <a:cs typeface="+mj-cs"/>
        </a:defRPr>
      </a:lvl1pPr>
    </p:titleStyle>
    <p:bodyStyle>
      <a:lvl1pPr marL="391146" indent="-391146" algn="l" defTabSz="1043056" rtl="0" eaLnBrk="1" latinLnBrk="0" hangingPunct="1">
        <a:spcBef>
          <a:spcPct val="20000"/>
        </a:spcBef>
        <a:buFont typeface="Arial" pitchFamily="34" charset="0"/>
        <a:buChar char="•"/>
        <a:defRPr kumimoji="1" sz="3700" kern="1200">
          <a:solidFill>
            <a:schemeClr val="tx1"/>
          </a:solidFill>
          <a:latin typeface="+mn-lt"/>
          <a:ea typeface="+mn-ea"/>
          <a:cs typeface="+mn-cs"/>
        </a:defRPr>
      </a:lvl1pPr>
      <a:lvl2pPr marL="847483" indent="-325955" algn="l" defTabSz="1043056" rtl="0" eaLnBrk="1" latinLnBrk="0" hangingPunct="1">
        <a:spcBef>
          <a:spcPct val="20000"/>
        </a:spcBef>
        <a:buFont typeface="Arial" pitchFamily="34" charset="0"/>
        <a:buChar char="–"/>
        <a:defRPr kumimoji="1" sz="3200" kern="1200">
          <a:solidFill>
            <a:schemeClr val="tx1"/>
          </a:solidFill>
          <a:latin typeface="+mn-lt"/>
          <a:ea typeface="+mn-ea"/>
          <a:cs typeface="+mn-cs"/>
        </a:defRPr>
      </a:lvl2pPr>
      <a:lvl3pPr marL="1303820" indent="-260764" algn="l" defTabSz="1043056" rtl="0" eaLnBrk="1" latinLnBrk="0" hangingPunct="1">
        <a:spcBef>
          <a:spcPct val="20000"/>
        </a:spcBef>
        <a:buFont typeface="Arial" pitchFamily="34" charset="0"/>
        <a:buChar char="•"/>
        <a:defRPr kumimoji="1" sz="2700" kern="1200">
          <a:solidFill>
            <a:schemeClr val="tx1"/>
          </a:solidFill>
          <a:latin typeface="+mn-lt"/>
          <a:ea typeface="+mn-ea"/>
          <a:cs typeface="+mn-cs"/>
        </a:defRPr>
      </a:lvl3pPr>
      <a:lvl4pPr marL="1825348"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4pPr>
      <a:lvl5pPr marL="2346876"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5pPr>
      <a:lvl6pPr marL="2868404"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kumimoji="1" sz="2300" kern="1200">
          <a:solidFill>
            <a:schemeClr val="tx1"/>
          </a:solidFill>
          <a:latin typeface="+mn-lt"/>
          <a:ea typeface="+mn-ea"/>
          <a:cs typeface="+mn-cs"/>
        </a:defRPr>
      </a:lvl9pPr>
    </p:bodyStyle>
    <p:otherStyle>
      <a:defPPr>
        <a:defRPr lang="ja-JP"/>
      </a:defPPr>
      <a:lvl1pPr marL="0" algn="l" defTabSz="1043056" rtl="0" eaLnBrk="1" latinLnBrk="0" hangingPunct="1">
        <a:defRPr kumimoji="1" sz="2100" kern="1200">
          <a:solidFill>
            <a:schemeClr val="tx1"/>
          </a:solidFill>
          <a:latin typeface="+mn-lt"/>
          <a:ea typeface="+mn-ea"/>
          <a:cs typeface="+mn-cs"/>
        </a:defRPr>
      </a:lvl1pPr>
      <a:lvl2pPr marL="521528" algn="l" defTabSz="1043056" rtl="0" eaLnBrk="1" latinLnBrk="0" hangingPunct="1">
        <a:defRPr kumimoji="1" sz="2100" kern="1200">
          <a:solidFill>
            <a:schemeClr val="tx1"/>
          </a:solidFill>
          <a:latin typeface="+mn-lt"/>
          <a:ea typeface="+mn-ea"/>
          <a:cs typeface="+mn-cs"/>
        </a:defRPr>
      </a:lvl2pPr>
      <a:lvl3pPr marL="1043056" algn="l" defTabSz="1043056" rtl="0" eaLnBrk="1" latinLnBrk="0" hangingPunct="1">
        <a:defRPr kumimoji="1" sz="2100" kern="1200">
          <a:solidFill>
            <a:schemeClr val="tx1"/>
          </a:solidFill>
          <a:latin typeface="+mn-lt"/>
          <a:ea typeface="+mn-ea"/>
          <a:cs typeface="+mn-cs"/>
        </a:defRPr>
      </a:lvl3pPr>
      <a:lvl4pPr marL="1564584" algn="l" defTabSz="1043056" rtl="0" eaLnBrk="1" latinLnBrk="0" hangingPunct="1">
        <a:defRPr kumimoji="1" sz="2100" kern="1200">
          <a:solidFill>
            <a:schemeClr val="tx1"/>
          </a:solidFill>
          <a:latin typeface="+mn-lt"/>
          <a:ea typeface="+mn-ea"/>
          <a:cs typeface="+mn-cs"/>
        </a:defRPr>
      </a:lvl4pPr>
      <a:lvl5pPr marL="2086112" algn="l" defTabSz="1043056" rtl="0" eaLnBrk="1" latinLnBrk="0" hangingPunct="1">
        <a:defRPr kumimoji="1" sz="2100" kern="1200">
          <a:solidFill>
            <a:schemeClr val="tx1"/>
          </a:solidFill>
          <a:latin typeface="+mn-lt"/>
          <a:ea typeface="+mn-ea"/>
          <a:cs typeface="+mn-cs"/>
        </a:defRPr>
      </a:lvl5pPr>
      <a:lvl6pPr marL="2607640" algn="l" defTabSz="1043056" rtl="0" eaLnBrk="1" latinLnBrk="0" hangingPunct="1">
        <a:defRPr kumimoji="1" sz="2100" kern="1200">
          <a:solidFill>
            <a:schemeClr val="tx1"/>
          </a:solidFill>
          <a:latin typeface="+mn-lt"/>
          <a:ea typeface="+mn-ea"/>
          <a:cs typeface="+mn-cs"/>
        </a:defRPr>
      </a:lvl6pPr>
      <a:lvl7pPr marL="3129168" algn="l" defTabSz="1043056" rtl="0" eaLnBrk="1" latinLnBrk="0" hangingPunct="1">
        <a:defRPr kumimoji="1" sz="2100" kern="1200">
          <a:solidFill>
            <a:schemeClr val="tx1"/>
          </a:solidFill>
          <a:latin typeface="+mn-lt"/>
          <a:ea typeface="+mn-ea"/>
          <a:cs typeface="+mn-cs"/>
        </a:defRPr>
      </a:lvl7pPr>
      <a:lvl8pPr marL="3650696" algn="l" defTabSz="1043056" rtl="0" eaLnBrk="1" latinLnBrk="0" hangingPunct="1">
        <a:defRPr kumimoji="1" sz="2100" kern="1200">
          <a:solidFill>
            <a:schemeClr val="tx1"/>
          </a:solidFill>
          <a:latin typeface="+mn-lt"/>
          <a:ea typeface="+mn-ea"/>
          <a:cs typeface="+mn-cs"/>
        </a:defRPr>
      </a:lvl8pPr>
      <a:lvl9pPr marL="4172224" algn="l" defTabSz="1043056" rtl="0" eaLnBrk="1" latinLnBrk="0" hangingPunct="1">
        <a:defRPr kumimoji="1"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chart" Target="../charts/chart2.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グループ化 30">
            <a:extLst>
              <a:ext uri="{FF2B5EF4-FFF2-40B4-BE49-F238E27FC236}">
                <a16:creationId xmlns:a16="http://schemas.microsoft.com/office/drawing/2014/main" id="{80625EB6-23AA-C432-A320-7A75672AD297}"/>
              </a:ext>
            </a:extLst>
          </p:cNvPr>
          <p:cNvGrpSpPr/>
          <p:nvPr/>
        </p:nvGrpSpPr>
        <p:grpSpPr>
          <a:xfrm>
            <a:off x="4985686" y="1026220"/>
            <a:ext cx="2331909" cy="1028700"/>
            <a:chOff x="-1" y="0"/>
            <a:chExt cx="2331909" cy="1028700"/>
          </a:xfrm>
        </p:grpSpPr>
        <p:sp>
          <p:nvSpPr>
            <p:cNvPr id="32" name="角丸四角形 17">
              <a:extLst>
                <a:ext uri="{FF2B5EF4-FFF2-40B4-BE49-F238E27FC236}">
                  <a16:creationId xmlns:a16="http://schemas.microsoft.com/office/drawing/2014/main" id="{8ADE8F98-E1DB-F889-9EBE-54A882950D20}"/>
                </a:ext>
              </a:extLst>
            </p:cNvPr>
            <p:cNvSpPr/>
            <p:nvPr/>
          </p:nvSpPr>
          <p:spPr>
            <a:xfrm>
              <a:off x="-1" y="0"/>
              <a:ext cx="2331909" cy="1028700"/>
            </a:xfrm>
            <a:prstGeom prst="roundRect">
              <a:avLst>
                <a:gd name="adj" fmla="val 6482"/>
              </a:avLst>
            </a:prstGeom>
            <a:solidFill>
              <a:srgbClr val="70AD47">
                <a:lumMod val="40000"/>
                <a:lumOff val="60000"/>
              </a:srgbClr>
            </a:solidFill>
            <a:ln w="12700" cap="flat" cmpd="sng" algn="ctr">
              <a:noFill/>
              <a:prstDash val="solid"/>
              <a:miter lim="800000"/>
            </a:ln>
            <a:effectLst/>
          </p:spPr>
          <p:txBody>
            <a:bodyPr rot="0" spcFirstLastPara="0" vert="horz" wrap="square" lIns="72000" tIns="36000" rIns="72000" bIns="36000" numCol="1" spcCol="0" rtlCol="0" fromWordArt="0" anchor="ctr" anchorCtr="0" forceAA="0" compatLnSpc="1">
              <a:prstTxWarp prst="textNoShape">
                <a:avLst/>
              </a:prstTxWarp>
              <a:noAutofit/>
            </a:bodyPr>
            <a:lstStyle/>
            <a:p>
              <a:pPr marL="304800" marR="0" lvl="0" indent="0" algn="just" defTabSz="914400" rtl="0" eaLnBrk="1" fontAlgn="auto" latinLnBrk="0" hangingPunct="1">
                <a:lnSpc>
                  <a:spcPct val="100000"/>
                </a:lnSpc>
                <a:spcBef>
                  <a:spcPts val="0"/>
                </a:spcBef>
                <a:spcAft>
                  <a:spcPts val="0"/>
                </a:spcAft>
                <a:buClrTx/>
                <a:buSzTx/>
                <a:buFontTx/>
                <a:buNone/>
                <a:tabLst/>
                <a:defRPr/>
              </a:pPr>
              <a:r>
                <a:rPr kumimoji="0" lang="ja-JP" altLang="en-US" sz="1800" kern="100" dirty="0">
                  <a:solidFill>
                    <a:srgbClr val="000000"/>
                  </a:solidFill>
                  <a:latin typeface="Century" panose="020F0502020204030204"/>
                  <a:ea typeface="HGP創英角ｺﾞｼｯｸUB" panose="020B0900000000000000" pitchFamily="50" charset="-128"/>
                  <a:cs typeface="Times New Roman" panose="02020603050405020304" pitchFamily="18" charset="0"/>
                </a:rPr>
                <a:t>関市西</a:t>
              </a:r>
              <a:r>
                <a:rPr kumimoji="0" lang="ja-JP" altLang="en-US" sz="1800" b="0" i="0" u="none" strike="noStrike" kern="100" cap="none" spc="0" normalizeH="0" baseline="0" noProof="0" dirty="0">
                  <a:ln>
                    <a:noFill/>
                  </a:ln>
                  <a:solidFill>
                    <a:srgbClr val="000000"/>
                  </a:solidFill>
                  <a:effectLst/>
                  <a:uLnTx/>
                  <a:uFillTx/>
                  <a:latin typeface="Century" panose="020F0502020204030204"/>
                  <a:ea typeface="HGP創英角ｺﾞｼｯｸUB" panose="020B0900000000000000" pitchFamily="50" charset="-128"/>
                  <a:cs typeface="Times New Roman" panose="02020603050405020304" pitchFamily="18" charset="0"/>
                </a:rPr>
                <a:t>商工会</a:t>
              </a:r>
              <a:endParaRPr kumimoji="0" lang="ja-JP" altLang="en-US" sz="1200" b="0" i="0" u="none" strike="noStrike" kern="100" cap="none" spc="0" normalizeH="0" baseline="0" noProof="0" dirty="0">
                <a:ln>
                  <a:noFill/>
                </a:ln>
                <a:solidFill>
                  <a:sysClr val="window" lastClr="FFFFFF"/>
                </a:solidFill>
                <a:effectLst/>
                <a:uLnTx/>
                <a:uFillTx/>
                <a:latin typeface="Century" panose="020F0502020204030204"/>
                <a:ea typeface="ＭＳ 明朝" panose="02020609040205080304" pitchFamily="17" charset="-128"/>
                <a:cs typeface="Times New Roman" panose="02020603050405020304" pitchFamily="18" charset="0"/>
              </a:endParaRPr>
            </a:p>
            <a:p>
              <a:pPr marL="0" marR="0" lvl="0" indent="0" algn="r" defTabSz="914400" rtl="0" eaLnBrk="1" fontAlgn="auto" latinLnBrk="0" hangingPunct="1">
                <a:lnSpc>
                  <a:spcPct val="100000"/>
                </a:lnSpc>
                <a:spcBef>
                  <a:spcPts val="120"/>
                </a:spcBef>
                <a:spcAft>
                  <a:spcPts val="0"/>
                </a:spcAft>
                <a:buClrTx/>
                <a:buSzTx/>
                <a:buFontTx/>
                <a:buNone/>
                <a:tabLst/>
                <a:defRPr/>
              </a:pPr>
              <a:r>
                <a:rPr kumimoji="0" lang="en-US" altLang="ja-JP" sz="900" b="0" i="0" u="none" strike="noStrike" kern="100" cap="none" spc="0" normalizeH="0" baseline="0" noProof="0" dirty="0">
                  <a:ln>
                    <a:noFill/>
                  </a:ln>
                  <a:solidFill>
                    <a:srgbClr val="000000"/>
                  </a:solidFill>
                  <a:effectLst/>
                  <a:uLnTx/>
                  <a:uFillTx/>
                  <a:latin typeface="HGP創英角ｺﾞｼｯｸUB" panose="020B0900000000000000" pitchFamily="50" charset="-128"/>
                  <a:ea typeface="ＭＳ 明朝" panose="02020609040205080304" pitchFamily="17" charset="-128"/>
                  <a:cs typeface="Times New Roman" panose="02020603050405020304" pitchFamily="18" charset="0"/>
                </a:rPr>
                <a:t>http://www.gifushoko.or.jp/sekishinishi/</a:t>
              </a:r>
              <a:endParaRPr kumimoji="0" lang="ja-JP" altLang="en-US" sz="900" b="0" i="0" u="none" strike="noStrike" kern="100" cap="none" spc="0" normalizeH="0" baseline="0" noProof="0" dirty="0">
                <a:ln>
                  <a:noFill/>
                </a:ln>
                <a:solidFill>
                  <a:sysClr val="window" lastClr="FFFFFF"/>
                </a:solidFill>
                <a:effectLst/>
                <a:uLnTx/>
                <a:uFillTx/>
                <a:latin typeface="Century" panose="020F0502020204030204"/>
                <a:ea typeface="ＭＳ 明朝" panose="02020609040205080304" pitchFamily="17" charset="-128"/>
                <a:cs typeface="Times New Roman" panose="02020603050405020304" pitchFamily="18" charset="0"/>
              </a:endParaRPr>
            </a:p>
            <a:p>
              <a:pPr marL="0" marR="0" lvl="0" indent="0" algn="r" defTabSz="914400" rtl="0" eaLnBrk="1" fontAlgn="auto" latinLnBrk="0" hangingPunct="1">
                <a:lnSpc>
                  <a:spcPts val="1500"/>
                </a:lnSpc>
                <a:spcBef>
                  <a:spcPts val="0"/>
                </a:spcBef>
                <a:spcAft>
                  <a:spcPts val="0"/>
                </a:spcAft>
                <a:buClrTx/>
                <a:buSzTx/>
                <a:buFontTx/>
                <a:buNone/>
                <a:tabLst/>
                <a:defRPr/>
              </a:pPr>
              <a:r>
                <a:rPr kumimoji="0" lang="ja-JP" altLang="en-US" sz="1100" b="0" i="0" u="none" strike="noStrike" kern="0" cap="none" spc="165" normalizeH="0" baseline="0" noProof="0" dirty="0">
                  <a:ln>
                    <a:noFill/>
                  </a:ln>
                  <a:solidFill>
                    <a:srgbClr val="000000"/>
                  </a:solidFill>
                  <a:effectLst/>
                  <a:uLnTx/>
                  <a:uFillTx/>
                  <a:latin typeface="Century" panose="020F0502020204030204"/>
                  <a:ea typeface="HGP創英角ｺﾞｼｯｸUB" panose="020B0900000000000000" pitchFamily="50" charset="-128"/>
                  <a:cs typeface="Times New Roman" panose="02020603050405020304" pitchFamily="18" charset="0"/>
                </a:rPr>
                <a:t>ＴＥＬ </a:t>
              </a:r>
              <a:r>
                <a:rPr kumimoji="0" lang="en-US" altLang="ja-JP" sz="1100" b="0" i="0" u="none" strike="noStrike" kern="0" cap="none" spc="165" normalizeH="0" baseline="0" noProof="0" dirty="0">
                  <a:ln>
                    <a:noFill/>
                  </a:ln>
                  <a:solidFill>
                    <a:srgbClr val="000000"/>
                  </a:solidFill>
                  <a:effectLst/>
                  <a:uLnTx/>
                  <a:uFillTx/>
                  <a:latin typeface="Century" panose="020F0502020204030204"/>
                  <a:ea typeface="HGP創英角ｺﾞｼｯｸUB" panose="020B0900000000000000" pitchFamily="50" charset="-128"/>
                  <a:cs typeface="Times New Roman" panose="02020603050405020304" pitchFamily="18" charset="0"/>
                </a:rPr>
                <a:t>0575-46-3631</a:t>
              </a:r>
              <a:endParaRPr kumimoji="0" lang="ja-JP" altLang="en-US" sz="1200" b="0" i="0" u="none" strike="noStrike" kern="100" cap="none" spc="0" normalizeH="0" baseline="0" noProof="0" dirty="0">
                <a:ln>
                  <a:noFill/>
                </a:ln>
                <a:solidFill>
                  <a:sysClr val="window" lastClr="FFFFFF"/>
                </a:solidFill>
                <a:effectLst/>
                <a:uLnTx/>
                <a:uFillTx/>
                <a:latin typeface="Century" panose="020F0502020204030204"/>
                <a:ea typeface="ＭＳ 明朝" panose="02020609040205080304" pitchFamily="17" charset="-128"/>
                <a:cs typeface="Times New Roman" panose="02020603050405020304" pitchFamily="18" charset="0"/>
              </a:endParaRPr>
            </a:p>
            <a:p>
              <a:pPr marL="0" marR="0" lvl="0" indent="0" algn="r" defTabSz="914400" rtl="0" eaLnBrk="1" fontAlgn="auto" latinLnBrk="0" hangingPunct="1">
                <a:lnSpc>
                  <a:spcPts val="1500"/>
                </a:lnSpc>
                <a:spcBef>
                  <a:spcPts val="0"/>
                </a:spcBef>
                <a:spcAft>
                  <a:spcPts val="0"/>
                </a:spcAft>
                <a:buClrTx/>
                <a:buSzTx/>
                <a:buFontTx/>
                <a:buNone/>
                <a:tabLst/>
                <a:defRPr/>
              </a:pPr>
              <a:r>
                <a:rPr kumimoji="0" lang="ja-JP" altLang="en-US" sz="1100" b="0" i="0" u="none" strike="noStrike" kern="0" cap="none" spc="160" normalizeH="0" baseline="0" noProof="0" dirty="0">
                  <a:ln>
                    <a:noFill/>
                  </a:ln>
                  <a:solidFill>
                    <a:srgbClr val="000000"/>
                  </a:solidFill>
                  <a:effectLst/>
                  <a:uLnTx/>
                  <a:uFillTx/>
                  <a:latin typeface="Century" panose="020F0502020204030204"/>
                  <a:ea typeface="HGP創英角ｺﾞｼｯｸUB" panose="020B0900000000000000" pitchFamily="50" charset="-128"/>
                  <a:cs typeface="Times New Roman" panose="02020603050405020304" pitchFamily="18" charset="0"/>
                </a:rPr>
                <a:t>ＦＡＸ </a:t>
              </a:r>
              <a:r>
                <a:rPr kumimoji="0" lang="en-US" altLang="ja-JP" sz="1100" b="0" i="0" u="none" strike="noStrike" kern="0" cap="none" spc="160" normalizeH="0" baseline="0" noProof="0" dirty="0">
                  <a:ln>
                    <a:noFill/>
                  </a:ln>
                  <a:solidFill>
                    <a:srgbClr val="000000"/>
                  </a:solidFill>
                  <a:effectLst/>
                  <a:uLnTx/>
                  <a:uFillTx/>
                  <a:latin typeface="Century" panose="020F0502020204030204"/>
                  <a:ea typeface="HGP創英角ｺﾞｼｯｸUB" panose="020B0900000000000000" pitchFamily="50" charset="-128"/>
                  <a:cs typeface="Times New Roman" panose="02020603050405020304" pitchFamily="18" charset="0"/>
                </a:rPr>
                <a:t>0575-46-3890</a:t>
              </a:r>
              <a:endParaRPr kumimoji="0" lang="ja-JP" altLang="en-US" sz="1200" b="0" i="0" u="none" strike="noStrike" kern="100" cap="none" spc="0" normalizeH="0" baseline="0" noProof="0" dirty="0">
                <a:ln>
                  <a:noFill/>
                </a:ln>
                <a:solidFill>
                  <a:sysClr val="window" lastClr="FFFFFF"/>
                </a:solidFill>
                <a:effectLst/>
                <a:uLnTx/>
                <a:uFillTx/>
                <a:latin typeface="Century" panose="020F0502020204030204"/>
                <a:ea typeface="ＭＳ 明朝" panose="02020609040205080304" pitchFamily="17" charset="-128"/>
                <a:cs typeface="Times New Roman" panose="02020603050405020304" pitchFamily="18" charset="0"/>
              </a:endParaRPr>
            </a:p>
          </p:txBody>
        </p:sp>
        <p:pic>
          <p:nvPicPr>
            <p:cNvPr id="33" name="図 32">
              <a:extLst>
                <a:ext uri="{FF2B5EF4-FFF2-40B4-BE49-F238E27FC236}">
                  <a16:creationId xmlns:a16="http://schemas.microsoft.com/office/drawing/2014/main" id="{B9ED61B6-CB8A-9D62-1830-B53F6B0533A1}"/>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200" y="76200"/>
              <a:ext cx="283210" cy="283845"/>
            </a:xfrm>
            <a:prstGeom prst="rect">
              <a:avLst/>
            </a:prstGeom>
            <a:noFill/>
            <a:ln>
              <a:noFill/>
            </a:ln>
          </p:spPr>
        </p:pic>
      </p:grpSp>
      <p:sp>
        <p:nvSpPr>
          <p:cNvPr id="18" name="正方形/長方形 17">
            <a:extLst>
              <a:ext uri="{FF2B5EF4-FFF2-40B4-BE49-F238E27FC236}">
                <a16:creationId xmlns:a16="http://schemas.microsoft.com/office/drawing/2014/main" id="{54B68814-33A0-29FE-995B-DC39E6F64F20}"/>
              </a:ext>
            </a:extLst>
          </p:cNvPr>
          <p:cNvSpPr/>
          <p:nvPr/>
        </p:nvSpPr>
        <p:spPr>
          <a:xfrm>
            <a:off x="-33444" y="250988"/>
            <a:ext cx="7541895" cy="4749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1" lang="ja-JP" altLang="en-US" sz="1400" b="1" i="0" u="none" strike="noStrike" kern="100" cap="none" spc="0" normalizeH="0" baseline="0" noProof="0">
                <a:ln>
                  <a:noFill/>
                </a:ln>
                <a:solidFill>
                  <a:prstClr val="white"/>
                </a:solidFill>
                <a:effectLst/>
                <a:uLnTx/>
                <a:uFillTx/>
                <a:latin typeface="Calibri"/>
                <a:ea typeface="ＭＳ ゴシック" panose="020B0609070205080204" pitchFamily="49" charset="-128"/>
                <a:cs typeface="Times New Roman" panose="02020603050405020304" pitchFamily="18" charset="0"/>
              </a:rPr>
              <a:t>地 域 経 済 動 向 調 査 ＲＥＰＯＲＴ</a:t>
            </a:r>
            <a:endParaRPr kumimoji="1" lang="ja-JP" altLang="en-US" sz="1200" b="0" i="0" u="none" strike="noStrike" kern="100" cap="none" spc="0" normalizeH="0" baseline="0" noProof="0">
              <a:ln>
                <a:noFill/>
              </a:ln>
              <a:solidFill>
                <a:prstClr val="white"/>
              </a:solidFill>
              <a:effectLst/>
              <a:uLnTx/>
              <a:uFillTx/>
              <a:latin typeface="Calibri"/>
              <a:ea typeface="ＭＳ 明朝" panose="02020609040205080304" pitchFamily="17" charset="-128"/>
              <a:cs typeface="Times New Roman" panose="02020603050405020304" pitchFamily="18" charset="0"/>
            </a:endParaRPr>
          </a:p>
        </p:txBody>
      </p:sp>
      <p:sp>
        <p:nvSpPr>
          <p:cNvPr id="24" name="正方形/長方形 23">
            <a:extLst>
              <a:ext uri="{FF2B5EF4-FFF2-40B4-BE49-F238E27FC236}">
                <a16:creationId xmlns:a16="http://schemas.microsoft.com/office/drawing/2014/main" id="{62BAA697-7188-2640-5B36-752A58FDDF32}"/>
              </a:ext>
            </a:extLst>
          </p:cNvPr>
          <p:cNvSpPr/>
          <p:nvPr/>
        </p:nvSpPr>
        <p:spPr>
          <a:xfrm>
            <a:off x="195826" y="776511"/>
            <a:ext cx="1695450" cy="297180"/>
          </a:xfrm>
          <a:prstGeom prst="rect">
            <a:avLst/>
          </a:prstGeom>
          <a:solidFill>
            <a:srgbClr val="FFC000">
              <a:lumMod val="40000"/>
              <a:lumOff val="60000"/>
            </a:srgbClr>
          </a:solidFill>
          <a:ln w="12700" cap="flat" cmpd="sng" algn="ctr">
            <a:solidFill>
              <a:srgbClr val="FFC000">
                <a:lumMod val="75000"/>
              </a:srgbClr>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200" b="0" i="0" u="none" strike="noStrike" kern="100" cap="none" spc="0" normalizeH="0" baseline="0" noProof="0" dirty="0">
                <a:ln>
                  <a:noFill/>
                </a:ln>
                <a:solidFill>
                  <a:srgbClr val="000000"/>
                </a:solidFill>
                <a:effectLst/>
                <a:uLnTx/>
                <a:uFillTx/>
                <a:latin typeface="Century" panose="020F0502020204030204"/>
                <a:ea typeface="ＭＳ ゴシック" panose="020B0609070205080204" pitchFamily="49" charset="-128"/>
                <a:cs typeface="Times New Roman" panose="02020603050405020304" pitchFamily="18" charset="0"/>
              </a:rPr>
              <a:t>２０２６年度　第２号</a:t>
            </a:r>
            <a:endParaRPr kumimoji="0" lang="ja-JP" altLang="en-US" sz="1200" b="0" i="0" u="none" strike="noStrike" kern="100" cap="none" spc="0" normalizeH="0" baseline="0" noProof="0" dirty="0">
              <a:ln>
                <a:noFill/>
              </a:ln>
              <a:solidFill>
                <a:sysClr val="window" lastClr="FFFFFF"/>
              </a:solidFill>
              <a:effectLst/>
              <a:uLnTx/>
              <a:uFillTx/>
              <a:latin typeface="Century" panose="020F0502020204030204"/>
              <a:ea typeface="ＭＳ 明朝" panose="02020609040205080304" pitchFamily="17" charset="-128"/>
              <a:cs typeface="Times New Roman" panose="02020603050405020304" pitchFamily="18" charset="0"/>
            </a:endParaRPr>
          </a:p>
        </p:txBody>
      </p:sp>
      <p:sp>
        <p:nvSpPr>
          <p:cNvPr id="29" name="テキスト ボックス 7">
            <a:extLst>
              <a:ext uri="{FF2B5EF4-FFF2-40B4-BE49-F238E27FC236}">
                <a16:creationId xmlns:a16="http://schemas.microsoft.com/office/drawing/2014/main" id="{776076B6-974F-89BB-0882-C59A2AF2792E}"/>
              </a:ext>
            </a:extLst>
          </p:cNvPr>
          <p:cNvSpPr txBox="1"/>
          <p:nvPr/>
        </p:nvSpPr>
        <p:spPr>
          <a:xfrm>
            <a:off x="2246591" y="729040"/>
            <a:ext cx="4972050" cy="297180"/>
          </a:xfrm>
          <a:prstGeom prst="rect">
            <a:avLst/>
          </a:prstGeom>
          <a:noFill/>
          <a:ln w="6350">
            <a:noFill/>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800" b="0" i="0" u="none" strike="noStrike" kern="100" cap="none" spc="0" normalizeH="0" baseline="0" noProof="0" dirty="0">
                <a:ln>
                  <a:noFill/>
                </a:ln>
                <a:solidFill>
                  <a:srgbClr val="262626"/>
                </a:solidFill>
                <a:effectLst/>
                <a:uLnTx/>
                <a:uFillTx/>
                <a:latin typeface="Century" panose="020F0502020204030204"/>
                <a:ea typeface="ＭＳ ゴシック" panose="020B0609070205080204" pitchFamily="49" charset="-128"/>
                <a:cs typeface="Times New Roman" panose="02020603050405020304" pitchFamily="18" charset="0"/>
              </a:rPr>
              <a:t>本レポートは、経済産業大臣の認定を受けた経営発達支援計画に基づき作成・発刊いたします。</a:t>
            </a:r>
            <a:endParaRPr kumimoji="0" lang="ja-JP" altLang="en-US" sz="1200" b="0" i="0" u="none" strike="noStrike" kern="100" cap="none" spc="0" normalizeH="0" baseline="0" noProof="0" dirty="0">
              <a:ln>
                <a:noFill/>
              </a:ln>
              <a:solidFill>
                <a:sysClr val="windowText" lastClr="000000"/>
              </a:solidFill>
              <a:effectLst/>
              <a:uLnTx/>
              <a:uFillTx/>
              <a:latin typeface="Century" panose="020F0502020204030204"/>
              <a:ea typeface="ＭＳ 明朝" panose="02020609040205080304" pitchFamily="17" charset="-128"/>
              <a:cs typeface="Times New Roman" panose="02020603050405020304" pitchFamily="18" charset="0"/>
            </a:endParaRPr>
          </a:p>
        </p:txBody>
      </p:sp>
      <p:grpSp>
        <p:nvGrpSpPr>
          <p:cNvPr id="34" name="グループ化 33">
            <a:extLst>
              <a:ext uri="{FF2B5EF4-FFF2-40B4-BE49-F238E27FC236}">
                <a16:creationId xmlns:a16="http://schemas.microsoft.com/office/drawing/2014/main" id="{968AE1E2-5AF5-B6EA-E68D-E2C410992EA9}"/>
              </a:ext>
            </a:extLst>
          </p:cNvPr>
          <p:cNvGrpSpPr/>
          <p:nvPr/>
        </p:nvGrpSpPr>
        <p:grpSpPr>
          <a:xfrm>
            <a:off x="202179" y="2112070"/>
            <a:ext cx="7172144" cy="2589353"/>
            <a:chOff x="0" y="286170"/>
            <a:chExt cx="2601580" cy="3143961"/>
          </a:xfrm>
        </p:grpSpPr>
        <p:sp>
          <p:nvSpPr>
            <p:cNvPr id="35" name="正方形/長方形 34">
              <a:extLst>
                <a:ext uri="{FF2B5EF4-FFF2-40B4-BE49-F238E27FC236}">
                  <a16:creationId xmlns:a16="http://schemas.microsoft.com/office/drawing/2014/main" id="{F9ACBCAA-38B3-C5F6-D141-F1CAE63C578D}"/>
                </a:ext>
              </a:extLst>
            </p:cNvPr>
            <p:cNvSpPr/>
            <p:nvPr/>
          </p:nvSpPr>
          <p:spPr>
            <a:xfrm>
              <a:off x="0" y="497137"/>
              <a:ext cx="2601580" cy="2932994"/>
            </a:xfrm>
            <a:prstGeom prst="rect">
              <a:avLst/>
            </a:prstGeom>
            <a:noFill/>
            <a:ln w="19050" cap="flat" cmpd="sng" algn="ctr">
              <a:solidFill>
                <a:srgbClr val="5B9BD5">
                  <a:lumMod val="60000"/>
                  <a:lumOff val="40000"/>
                </a:srgbClr>
              </a:solidFill>
              <a:prstDash val="solid"/>
              <a:miter lim="800000"/>
            </a:ln>
            <a:effectLst/>
          </p:spPr>
          <p:txBody>
            <a:bodyPr rot="0" spcFirstLastPara="0" vert="horz" wrap="square" lIns="72000" tIns="54000" rIns="72000" bIns="5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100" b="0" i="0" u="none" strike="noStrike" kern="100" cap="none" spc="0" normalizeH="0" baseline="0" noProof="0">
                  <a:ln>
                    <a:noFill/>
                  </a:ln>
                  <a:solidFill>
                    <a:srgbClr val="000000"/>
                  </a:solidFill>
                  <a:effectLst/>
                  <a:uLnTx/>
                  <a:uFillTx/>
                  <a:latin typeface="Century" panose="020F0502020204030204"/>
                  <a:ea typeface="ＭＳ ゴシック" panose="020B0609070205080204" pitchFamily="49" charset="-128"/>
                  <a:cs typeface="Times New Roman" panose="02020603050405020304" pitchFamily="18" charset="0"/>
                </a:rPr>
                <a:t>　</a:t>
              </a:r>
              <a:endParaRPr kumimoji="0" lang="ja-JP" altLang="en-US" sz="1200" b="0" i="0" u="none" strike="noStrike" kern="100" cap="none" spc="0" normalizeH="0" baseline="0" noProof="0">
                <a:ln>
                  <a:noFill/>
                </a:ln>
                <a:solidFill>
                  <a:sysClr val="window" lastClr="FFFFFF"/>
                </a:solidFill>
                <a:effectLst/>
                <a:uLnTx/>
                <a:uFillTx/>
                <a:latin typeface="Century" panose="020F0502020204030204"/>
                <a:ea typeface="ＭＳ 明朝" panose="02020609040205080304" pitchFamily="17" charset="-128"/>
                <a:cs typeface="Times New Roman" panose="02020603050405020304" pitchFamily="18" charset="0"/>
              </a:endParaRPr>
            </a:p>
          </p:txBody>
        </p:sp>
        <p:sp>
          <p:nvSpPr>
            <p:cNvPr id="36" name="正方形/長方形 35">
              <a:extLst>
                <a:ext uri="{FF2B5EF4-FFF2-40B4-BE49-F238E27FC236}">
                  <a16:creationId xmlns:a16="http://schemas.microsoft.com/office/drawing/2014/main" id="{65C8131F-09FC-7E66-0D1B-478C75FA54D6}"/>
                </a:ext>
              </a:extLst>
            </p:cNvPr>
            <p:cNvSpPr/>
            <p:nvPr/>
          </p:nvSpPr>
          <p:spPr>
            <a:xfrm>
              <a:off x="6236" y="286170"/>
              <a:ext cx="2407219" cy="210907"/>
            </a:xfrm>
            <a:prstGeom prst="rect">
              <a:avLst/>
            </a:prstGeom>
            <a:no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indent="0" algn="l">
                <a:buNone/>
              </a:pPr>
              <a:r>
                <a:rPr kumimoji="0" lang="ja-JP" altLang="en-US" sz="1200" b="1" i="1" u="none" strike="noStrike" kern="100" cap="none" spc="0" normalizeH="0" baseline="0" noProof="0" dirty="0">
                  <a:ln>
                    <a:noFill/>
                  </a:ln>
                  <a:solidFill>
                    <a:srgbClr val="0070C0"/>
                  </a:solidFill>
                  <a:effectLst/>
                  <a:uLnTx/>
                  <a:uFillTx/>
                  <a:latin typeface="Century" panose="020F0502020204030204"/>
                  <a:ea typeface="ＭＳ ゴシック" panose="020B0609070205080204" pitchFamily="49" charset="-128"/>
                  <a:cs typeface="Times New Roman" panose="02020603050405020304" pitchFamily="18" charset="0"/>
                </a:rPr>
                <a:t>▸</a:t>
              </a:r>
              <a:r>
                <a:rPr kumimoji="0" lang="ja-JP" altLang="en-US" sz="1200" b="1" i="1" u="none" strike="noStrike" kern="100" cap="none" spc="0" normalizeH="0" baseline="0" noProof="0" dirty="0">
                  <a:ln>
                    <a:noFill/>
                  </a:ln>
                  <a:solidFill>
                    <a:srgbClr val="0070C0"/>
                  </a:solidFill>
                  <a:effectLst/>
                  <a:uLnTx/>
                  <a:uFillTx/>
                  <a:latin typeface="+mj-ea"/>
                  <a:ea typeface="+mj-ea"/>
                  <a:cs typeface="Times New Roman" panose="02020603050405020304" pitchFamily="18" charset="0"/>
                </a:rPr>
                <a:t>①</a:t>
              </a:r>
              <a:r>
                <a:rPr lang="ja-JP" altLang="ja-JP" sz="1050" b="1" i="1" dirty="0">
                  <a:solidFill>
                    <a:srgbClr val="111827"/>
                  </a:solidFill>
                  <a:effectLst/>
                  <a:latin typeface="+mj-ea"/>
                  <a:ea typeface="+mj-ea"/>
                </a:rPr>
                <a:t>中小を直撃する人手不足――「人が集まらない」前提の経営へ</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100" cap="none" spc="0" normalizeH="0" baseline="0" noProof="0" dirty="0">
                <a:ln>
                  <a:noFill/>
                </a:ln>
                <a:solidFill>
                  <a:sysClr val="window" lastClr="FFFFFF"/>
                </a:solidFill>
                <a:effectLst/>
                <a:uLnTx/>
                <a:uFillTx/>
                <a:latin typeface="Century" panose="020F0502020204030204"/>
                <a:ea typeface="ＭＳ 明朝" panose="02020609040205080304" pitchFamily="17" charset="-128"/>
                <a:cs typeface="Times New Roman" panose="02020603050405020304" pitchFamily="18" charset="0"/>
              </a:endParaRPr>
            </a:p>
          </p:txBody>
        </p:sp>
      </p:grpSp>
      <p:grpSp>
        <p:nvGrpSpPr>
          <p:cNvPr id="37" name="グループ化 36">
            <a:extLst>
              <a:ext uri="{FF2B5EF4-FFF2-40B4-BE49-F238E27FC236}">
                <a16:creationId xmlns:a16="http://schemas.microsoft.com/office/drawing/2014/main" id="{D662DA2D-4414-2EF1-0A08-F8A68FCE9A33}"/>
              </a:ext>
            </a:extLst>
          </p:cNvPr>
          <p:cNvGrpSpPr/>
          <p:nvPr/>
        </p:nvGrpSpPr>
        <p:grpSpPr>
          <a:xfrm>
            <a:off x="216035" y="4850775"/>
            <a:ext cx="7129189" cy="2042438"/>
            <a:chOff x="-2832823" y="-608742"/>
            <a:chExt cx="4035352" cy="2984719"/>
          </a:xfrm>
        </p:grpSpPr>
        <p:sp>
          <p:nvSpPr>
            <p:cNvPr id="38" name="正方形/長方形 37">
              <a:extLst>
                <a:ext uri="{FF2B5EF4-FFF2-40B4-BE49-F238E27FC236}">
                  <a16:creationId xmlns:a16="http://schemas.microsoft.com/office/drawing/2014/main" id="{6D9C73EC-F828-0C78-57FF-8D5B9734129B}"/>
                </a:ext>
              </a:extLst>
            </p:cNvPr>
            <p:cNvSpPr/>
            <p:nvPr/>
          </p:nvSpPr>
          <p:spPr>
            <a:xfrm>
              <a:off x="-2832823" y="-398759"/>
              <a:ext cx="4035352" cy="2774736"/>
            </a:xfrm>
            <a:prstGeom prst="rect">
              <a:avLst/>
            </a:prstGeom>
            <a:noFill/>
            <a:ln w="19050" cap="flat" cmpd="sng" algn="ctr">
              <a:solidFill>
                <a:srgbClr val="5B9BD5">
                  <a:lumMod val="60000"/>
                  <a:lumOff val="40000"/>
                </a:srgbClr>
              </a:solidFill>
              <a:prstDash val="solid"/>
              <a:miter lim="800000"/>
            </a:ln>
            <a:effectLst/>
          </p:spPr>
          <p:txBody>
            <a:bodyPr rot="0" spcFirstLastPara="0" vert="horz" wrap="square" lIns="72000" tIns="54000" rIns="72000" bIns="5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100" b="0" i="0" u="none" strike="noStrike" kern="100" cap="none" spc="0" normalizeH="0" baseline="0" noProof="0">
                  <a:ln>
                    <a:noFill/>
                  </a:ln>
                  <a:solidFill>
                    <a:srgbClr val="000000"/>
                  </a:solidFill>
                  <a:effectLst/>
                  <a:uLnTx/>
                  <a:uFillTx/>
                  <a:latin typeface="Century" panose="020F0502020204030204"/>
                  <a:ea typeface="ＭＳ ゴシック" panose="020B0609070205080204" pitchFamily="49" charset="-128"/>
                  <a:cs typeface="ＭＳ 明朝" panose="02020609040205080304" pitchFamily="17" charset="-128"/>
                </a:rPr>
                <a:t>　</a:t>
              </a:r>
              <a:endParaRPr kumimoji="0" lang="ja-JP" altLang="en-US" sz="1200" b="0" i="0" u="none" strike="noStrike" kern="100" cap="none" spc="0" normalizeH="0" baseline="0" noProof="0">
                <a:ln>
                  <a:noFill/>
                </a:ln>
                <a:solidFill>
                  <a:sysClr val="window" lastClr="FFFFFF"/>
                </a:solidFill>
                <a:effectLst/>
                <a:uLnTx/>
                <a:uFillTx/>
                <a:latin typeface="Century" panose="020F0502020204030204"/>
                <a:ea typeface="ＭＳ 明朝" panose="02020609040205080304" pitchFamily="17" charset="-128"/>
                <a:cs typeface="Times New Roman" panose="02020603050405020304" pitchFamily="18" charset="0"/>
              </a:endParaRPr>
            </a:p>
          </p:txBody>
        </p:sp>
        <p:sp>
          <p:nvSpPr>
            <p:cNvPr id="39" name="正方形/長方形 38">
              <a:extLst>
                <a:ext uri="{FF2B5EF4-FFF2-40B4-BE49-F238E27FC236}">
                  <a16:creationId xmlns:a16="http://schemas.microsoft.com/office/drawing/2014/main" id="{CD910F5D-960F-2C67-AA0F-DD396C0EB477}"/>
                </a:ext>
              </a:extLst>
            </p:cNvPr>
            <p:cNvSpPr/>
            <p:nvPr/>
          </p:nvSpPr>
          <p:spPr>
            <a:xfrm>
              <a:off x="-2828510" y="-608742"/>
              <a:ext cx="3242402" cy="209983"/>
            </a:xfrm>
            <a:prstGeom prst="rect">
              <a:avLst/>
            </a:prstGeom>
            <a:no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defTabSz="914400">
                <a:defRPr/>
              </a:pPr>
              <a:r>
                <a:rPr kumimoji="0" lang="ja-JP" altLang="en-US" sz="1200" b="1" i="1" u="none" strike="noStrike" kern="100" cap="none" spc="0" normalizeH="0" baseline="0" noProof="0" dirty="0">
                  <a:ln>
                    <a:noFill/>
                  </a:ln>
                  <a:solidFill>
                    <a:srgbClr val="0070C0"/>
                  </a:solidFill>
                  <a:effectLst/>
                  <a:uLnTx/>
                  <a:uFillTx/>
                  <a:latin typeface="Century" panose="020F0502020204030204"/>
                  <a:ea typeface="ＭＳ ゴシック" panose="020B0609070205080204" pitchFamily="49" charset="-128"/>
                  <a:cs typeface="Times New Roman" panose="02020603050405020304" pitchFamily="18" charset="0"/>
                </a:rPr>
                <a:t>▸②</a:t>
              </a:r>
              <a:r>
                <a:rPr lang="ja-JP" altLang="ja-JP" sz="1050" b="1" i="1" dirty="0">
                  <a:latin typeface="+mn-ea"/>
                </a:rPr>
                <a:t>業務を減らし、選ばれる職場をつくる二本柱</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200" b="0" i="0" u="none" strike="noStrike" kern="100" cap="none" spc="0" normalizeH="0" baseline="0" noProof="0" dirty="0">
                <a:ln>
                  <a:noFill/>
                </a:ln>
                <a:solidFill>
                  <a:sysClr val="window" lastClr="FFFFFF"/>
                </a:solidFill>
                <a:effectLst/>
                <a:uLnTx/>
                <a:uFillTx/>
                <a:latin typeface="Century" panose="020F0502020204030204"/>
                <a:ea typeface="ＭＳ 明朝" panose="02020609040205080304" pitchFamily="17" charset="-128"/>
                <a:cs typeface="Times New Roman" panose="02020603050405020304" pitchFamily="18" charset="0"/>
              </a:endParaRPr>
            </a:p>
          </p:txBody>
        </p:sp>
      </p:grpSp>
      <p:grpSp>
        <p:nvGrpSpPr>
          <p:cNvPr id="40" name="グループ化 39">
            <a:extLst>
              <a:ext uri="{FF2B5EF4-FFF2-40B4-BE49-F238E27FC236}">
                <a16:creationId xmlns:a16="http://schemas.microsoft.com/office/drawing/2014/main" id="{26BC06F4-A313-93E9-A8D5-8DEFA640C079}"/>
              </a:ext>
            </a:extLst>
          </p:cNvPr>
          <p:cNvGrpSpPr/>
          <p:nvPr/>
        </p:nvGrpSpPr>
        <p:grpSpPr>
          <a:xfrm>
            <a:off x="222125" y="7099143"/>
            <a:ext cx="7101646" cy="1850896"/>
            <a:chOff x="-353989" y="-316974"/>
            <a:chExt cx="6914289" cy="1921822"/>
          </a:xfrm>
        </p:grpSpPr>
        <p:sp>
          <p:nvSpPr>
            <p:cNvPr id="41" name="正方形/長方形 40">
              <a:extLst>
                <a:ext uri="{FF2B5EF4-FFF2-40B4-BE49-F238E27FC236}">
                  <a16:creationId xmlns:a16="http://schemas.microsoft.com/office/drawing/2014/main" id="{AB5D937C-F155-ECD8-206A-B0EB4BD8660B}"/>
                </a:ext>
              </a:extLst>
            </p:cNvPr>
            <p:cNvSpPr/>
            <p:nvPr/>
          </p:nvSpPr>
          <p:spPr>
            <a:xfrm>
              <a:off x="-353989" y="-130185"/>
              <a:ext cx="6914289" cy="1735033"/>
            </a:xfrm>
            <a:prstGeom prst="rect">
              <a:avLst/>
            </a:prstGeom>
            <a:noFill/>
            <a:ln w="19050" cap="flat" cmpd="sng" algn="ctr">
              <a:solidFill>
                <a:srgbClr val="5B9BD5">
                  <a:lumMod val="60000"/>
                  <a:lumOff val="40000"/>
                </a:srgbClr>
              </a:solidFill>
              <a:prstDash val="solid"/>
              <a:miter lim="800000"/>
            </a:ln>
            <a:effectLst/>
          </p:spPr>
          <p:txBody>
            <a:bodyPr rot="0" spcFirstLastPara="0" vert="horz" wrap="square" lIns="72000" tIns="54000" rIns="72000" bIns="54000" numCol="1" spcCol="0" rtlCol="0" fromWordArt="0" anchor="t" anchorCtr="0" forceAA="0" compatLnSpc="1">
              <a:prstTxWarp prst="textNoShape">
                <a:avLst/>
              </a:prstTxWarp>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00" cap="none" spc="0" normalizeH="0" baseline="0" noProof="0">
                  <a:ln>
                    <a:noFill/>
                  </a:ln>
                  <a:solidFill>
                    <a:srgbClr val="000000"/>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rPr>
                <a:t> </a:t>
              </a:r>
              <a:endParaRPr kumimoji="0" lang="ja-JP" altLang="en-US" sz="1200" b="0" i="0" u="none" strike="noStrike" kern="100" cap="none" spc="0" normalizeH="0" baseline="0" noProof="0">
                <a:ln>
                  <a:noFill/>
                </a:ln>
                <a:solidFill>
                  <a:sysClr val="window" lastClr="FFFFFF"/>
                </a:solidFill>
                <a:effectLst/>
                <a:uLnTx/>
                <a:uFillTx/>
                <a:latin typeface="Century" panose="020F0502020204030204"/>
                <a:ea typeface="ＭＳ 明朝" panose="02020609040205080304" pitchFamily="17" charset="-128"/>
                <a:cs typeface="Times New Roman" panose="02020603050405020304" pitchFamily="18" charset="0"/>
              </a:endParaRPr>
            </a:p>
          </p:txBody>
        </p:sp>
        <p:sp>
          <p:nvSpPr>
            <p:cNvPr id="42" name="正方形/長方形 41">
              <a:extLst>
                <a:ext uri="{FF2B5EF4-FFF2-40B4-BE49-F238E27FC236}">
                  <a16:creationId xmlns:a16="http://schemas.microsoft.com/office/drawing/2014/main" id="{9FF1FCCB-2025-F77A-7FF3-05E36464F03E}"/>
                </a:ext>
              </a:extLst>
            </p:cNvPr>
            <p:cNvSpPr/>
            <p:nvPr/>
          </p:nvSpPr>
          <p:spPr>
            <a:xfrm>
              <a:off x="-352021" y="-316974"/>
              <a:ext cx="6826371" cy="132084"/>
            </a:xfrm>
            <a:prstGeom prst="rect">
              <a:avLst/>
            </a:prstGeom>
            <a:no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defTabSz="914400">
                <a:defRPr/>
              </a:pPr>
              <a:r>
                <a:rPr kumimoji="0" lang="ja-JP" altLang="en-US" sz="1200" b="1" i="1" u="none" strike="noStrike" kern="100" cap="none" spc="0" normalizeH="0" baseline="0" noProof="0" dirty="0">
                  <a:ln>
                    <a:noFill/>
                  </a:ln>
                  <a:solidFill>
                    <a:srgbClr val="0070C0"/>
                  </a:solidFill>
                  <a:effectLst/>
                  <a:uLnTx/>
                  <a:uFillTx/>
                  <a:latin typeface="Century" panose="020F0502020204030204"/>
                  <a:ea typeface="ＭＳ ゴシック" panose="020B0609070205080204" pitchFamily="49" charset="-128"/>
                  <a:cs typeface="Times New Roman" panose="02020603050405020304" pitchFamily="18" charset="0"/>
                </a:rPr>
                <a:t>▶③</a:t>
              </a:r>
              <a:r>
                <a:rPr lang="ja-JP" altLang="ja-JP" sz="1050" b="1" i="1" dirty="0"/>
                <a:t>資金とノウハウの両面で後押しする公的支援</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200" b="1" i="1" u="none" strike="noStrike" kern="100" cap="none" spc="0" normalizeH="0" baseline="0" noProof="0" dirty="0">
                  <a:ln>
                    <a:noFill/>
                  </a:ln>
                  <a:solidFill>
                    <a:srgbClr val="0070C0"/>
                  </a:solidFill>
                  <a:effectLst/>
                  <a:uLnTx/>
                  <a:uFillTx/>
                  <a:latin typeface="Century" panose="020F0502020204030204"/>
                  <a:ea typeface="ＭＳ ゴシック" panose="020B0609070205080204" pitchFamily="49" charset="-128"/>
                  <a:cs typeface="Times New Roman" panose="02020603050405020304" pitchFamily="18" charset="0"/>
                </a:rPr>
                <a:t>　　　　</a:t>
              </a:r>
              <a:endParaRPr kumimoji="0" lang="ja-JP" altLang="en-US" sz="1200" b="0" i="0" u="none" strike="noStrike" kern="100" cap="none" spc="0" normalizeH="0" baseline="0" noProof="0" dirty="0">
                <a:ln>
                  <a:noFill/>
                </a:ln>
                <a:solidFill>
                  <a:sysClr val="window" lastClr="FFFFFF"/>
                </a:solidFill>
                <a:effectLst/>
                <a:uLnTx/>
                <a:uFillTx/>
                <a:latin typeface="Century" panose="020F0502020204030204"/>
                <a:ea typeface="ＭＳ 明朝" panose="02020609040205080304" pitchFamily="17" charset="-128"/>
                <a:cs typeface="Times New Roman" panose="02020603050405020304" pitchFamily="18" charset="0"/>
              </a:endParaRPr>
            </a:p>
          </p:txBody>
        </p:sp>
      </p:grpSp>
      <p:sp>
        <p:nvSpPr>
          <p:cNvPr id="2" name="テキスト ボックス 12">
            <a:extLst>
              <a:ext uri="{FF2B5EF4-FFF2-40B4-BE49-F238E27FC236}">
                <a16:creationId xmlns:a16="http://schemas.microsoft.com/office/drawing/2014/main" id="{1657183D-1EA7-C807-3F80-25A02E58AAC5}"/>
              </a:ext>
            </a:extLst>
          </p:cNvPr>
          <p:cNvSpPr txBox="1"/>
          <p:nvPr/>
        </p:nvSpPr>
        <p:spPr>
          <a:xfrm>
            <a:off x="6849917" y="469797"/>
            <a:ext cx="657225" cy="247650"/>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1" lang="en-US" sz="1000" b="0" i="0" u="none" strike="noStrike" kern="100" cap="none" spc="0" normalizeH="0" baseline="0" noProof="0" dirty="0">
                <a:ln>
                  <a:noFill/>
                </a:ln>
                <a:solidFill>
                  <a:srgbClr val="FFFFFF"/>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rPr>
              <a:t>202</a:t>
            </a:r>
            <a:r>
              <a:rPr kumimoji="1" lang="en-US" altLang="ja-JP" sz="1000" b="0" i="0" u="none" strike="noStrike" kern="100" cap="none" spc="0" normalizeH="0" baseline="0" noProof="0" dirty="0">
                <a:ln>
                  <a:noFill/>
                </a:ln>
                <a:solidFill>
                  <a:srgbClr val="FFFFFF"/>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rPr>
              <a:t>6</a:t>
            </a:r>
            <a:r>
              <a:rPr kumimoji="1" lang="en-US" sz="1000" b="0" i="0" u="none" strike="noStrike" kern="100" cap="none" spc="0" normalizeH="0" baseline="0" noProof="0" dirty="0">
                <a:ln>
                  <a:noFill/>
                </a:ln>
                <a:solidFill>
                  <a:srgbClr val="FFFFFF"/>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rPr>
              <a:t>.</a:t>
            </a:r>
            <a:r>
              <a:rPr lang="en-US" altLang="ja-JP" sz="1000" kern="100" dirty="0">
                <a:solidFill>
                  <a:srgbClr val="FFFFFF"/>
                </a:solidFill>
                <a:latin typeface="ＭＳ ゴシック" panose="020B0609070205080204" pitchFamily="49" charset="-128"/>
                <a:ea typeface="ＭＳ 明朝" panose="02020609040205080304" pitchFamily="17" charset="-128"/>
                <a:cs typeface="Times New Roman" panose="02020603050405020304" pitchFamily="18" charset="0"/>
              </a:rPr>
              <a:t>9</a:t>
            </a:r>
            <a:endParaRPr kumimoji="1" lang="ja-JP" altLang="en-US" sz="1200" b="0" i="0" u="none" strike="noStrike" kern="100" cap="none" spc="0" normalizeH="0" baseline="0" noProof="0" dirty="0">
              <a:ln>
                <a:noFill/>
              </a:ln>
              <a:solidFill>
                <a:prstClr val="black"/>
              </a:solidFill>
              <a:effectLst/>
              <a:uLnTx/>
              <a:uFillTx/>
              <a:latin typeface="Calibri"/>
              <a:ea typeface="ＭＳ 明朝" panose="02020609040205080304" pitchFamily="17" charset="-128"/>
              <a:cs typeface="Times New Roman" panose="02020603050405020304" pitchFamily="18" charset="0"/>
            </a:endParaRPr>
          </a:p>
        </p:txBody>
      </p:sp>
      <p:sp>
        <p:nvSpPr>
          <p:cNvPr id="4" name="テキスト ボックス 3">
            <a:extLst>
              <a:ext uri="{FF2B5EF4-FFF2-40B4-BE49-F238E27FC236}">
                <a16:creationId xmlns:a16="http://schemas.microsoft.com/office/drawing/2014/main" id="{F1EEF734-DC58-6839-A983-40B03A68CB64}"/>
              </a:ext>
            </a:extLst>
          </p:cNvPr>
          <p:cNvSpPr txBox="1"/>
          <p:nvPr/>
        </p:nvSpPr>
        <p:spPr>
          <a:xfrm>
            <a:off x="208963" y="5028572"/>
            <a:ext cx="7115619" cy="1869743"/>
          </a:xfrm>
          <a:prstGeom prst="rect">
            <a:avLst/>
          </a:prstGeom>
          <a:noFill/>
        </p:spPr>
        <p:txBody>
          <a:bodyPr wrap="square" rtlCol="0">
            <a:spAutoFit/>
          </a:bodyPr>
          <a:lstStyle/>
          <a:p>
            <a:r>
              <a:rPr lang="ja-JP" altLang="ja-JP" sz="1050" dirty="0">
                <a:latin typeface="+mn-ea"/>
              </a:rPr>
              <a:t>人手不足を採用だけで埋めるのは中小企業</a:t>
            </a:r>
            <a:r>
              <a:rPr lang="ja-JP" altLang="en-US" sz="1050" dirty="0">
                <a:latin typeface="+mn-ea"/>
              </a:rPr>
              <a:t>にとって</a:t>
            </a:r>
            <a:r>
              <a:rPr lang="ja-JP" altLang="ja-JP" sz="1050" dirty="0">
                <a:latin typeface="+mn-ea"/>
              </a:rPr>
              <a:t>現実的で</a:t>
            </a:r>
            <a:r>
              <a:rPr lang="ja-JP" altLang="en-US" sz="1050" dirty="0">
                <a:latin typeface="+mn-ea"/>
              </a:rPr>
              <a:t>はありません</a:t>
            </a:r>
            <a:r>
              <a:rPr lang="ja-JP" altLang="ja-JP" sz="1050" dirty="0">
                <a:latin typeface="+mn-ea"/>
              </a:rPr>
              <a:t>。カギは「必要な人数そのものを減らす」ことと「限られた働き手に選ばれる」ことの両輪で</a:t>
            </a:r>
            <a:r>
              <a:rPr lang="ja-JP" altLang="en-US" sz="1050" dirty="0">
                <a:latin typeface="+mn-ea"/>
              </a:rPr>
              <a:t>す</a:t>
            </a:r>
            <a:r>
              <a:rPr lang="ja-JP" altLang="ja-JP" sz="1050" dirty="0">
                <a:latin typeface="+mn-ea"/>
              </a:rPr>
              <a:t>。</a:t>
            </a:r>
          </a:p>
          <a:p>
            <a:r>
              <a:rPr lang="ja-JP" altLang="ja-JP" sz="1050" b="1" dirty="0">
                <a:latin typeface="+mn-ea"/>
              </a:rPr>
              <a:t>【軸1】省力化・DXで「人を増やさず回す」</a:t>
            </a:r>
            <a:br>
              <a:rPr lang="ja-JP" altLang="ja-JP" sz="1050" dirty="0">
                <a:latin typeface="+mn-ea"/>
              </a:rPr>
            </a:br>
            <a:r>
              <a:rPr lang="ja-JP" altLang="ja-JP" sz="1050" dirty="0">
                <a:latin typeface="+mn-ea"/>
              </a:rPr>
              <a:t>まず着手すべきは業務の棚卸し</a:t>
            </a:r>
            <a:r>
              <a:rPr lang="ja-JP" altLang="en-US" sz="1050" dirty="0">
                <a:latin typeface="+mn-ea"/>
              </a:rPr>
              <a:t>です</a:t>
            </a:r>
            <a:r>
              <a:rPr lang="ja-JP" altLang="ja-JP" sz="1050" dirty="0">
                <a:latin typeface="+mn-ea"/>
              </a:rPr>
              <a:t>。紙・電話・手入力の作業がどこに何時間かかっているかを洗い出せば、削れる仕事が見えて</a:t>
            </a:r>
            <a:r>
              <a:rPr lang="ja-JP" altLang="en-US" sz="1050" dirty="0">
                <a:latin typeface="+mn-ea"/>
              </a:rPr>
              <a:t>きます</a:t>
            </a:r>
            <a:r>
              <a:rPr lang="ja-JP" altLang="ja-JP" sz="1050" dirty="0">
                <a:latin typeface="+mn-ea"/>
              </a:rPr>
              <a:t>。次の段階では、受発注・勤怠・請求といった</a:t>
            </a:r>
            <a:r>
              <a:rPr lang="ja-JP" altLang="ja-JP" sz="1050" b="0" i="0" dirty="0">
                <a:solidFill>
                  <a:srgbClr val="111827"/>
                </a:solidFill>
                <a:effectLst/>
                <a:latin typeface="system-ui"/>
              </a:rPr>
              <a:t>バックオフィス業務をクラウドサービス（インターネット経由で使えるソフト）に置き換え、製造・物流では自動化設備の導入で恒常的な省人化を図ります。</a:t>
            </a:r>
            <a:r>
              <a:rPr lang="ja-JP" altLang="ja-JP" sz="1050" dirty="0">
                <a:latin typeface="+mn-ea"/>
              </a:rPr>
              <a:t>一度に全部ではなく、効果の大きい業務から段階的に進めるのが定着のコツ</a:t>
            </a:r>
            <a:r>
              <a:rPr lang="ja-JP" altLang="en-US" sz="1050" dirty="0">
                <a:latin typeface="+mn-ea"/>
              </a:rPr>
              <a:t>です</a:t>
            </a:r>
            <a:r>
              <a:rPr lang="ja-JP" altLang="ja-JP" sz="1050" dirty="0">
                <a:latin typeface="+mn-ea"/>
              </a:rPr>
              <a:t>。</a:t>
            </a:r>
          </a:p>
          <a:p>
            <a:r>
              <a:rPr lang="ja-JP" altLang="ja-JP" sz="1050" b="1" dirty="0">
                <a:latin typeface="+mn-ea"/>
              </a:rPr>
              <a:t>【軸2】求人票と職場環境を「働き手に合わせる」</a:t>
            </a:r>
            <a:br>
              <a:rPr lang="ja-JP" altLang="ja-JP" sz="1050" dirty="0">
                <a:latin typeface="+mn-ea"/>
              </a:rPr>
            </a:br>
            <a:r>
              <a:rPr lang="ja-JP" altLang="ja-JP" sz="1050" dirty="0">
                <a:latin typeface="+mn-ea"/>
              </a:rPr>
              <a:t>「募集しても来ない」原因の多くは求人票に</a:t>
            </a:r>
            <a:r>
              <a:rPr lang="ja-JP" altLang="en-US" sz="1050" dirty="0">
                <a:latin typeface="+mn-ea"/>
              </a:rPr>
              <a:t>あります</a:t>
            </a:r>
            <a:r>
              <a:rPr lang="ja-JP" altLang="ja-JP" sz="1050" dirty="0">
                <a:latin typeface="+mn-ea"/>
              </a:rPr>
              <a:t>。給与を幅で明記し年間休日数や「1日の仕事の流れ」まで具体的に書くだけで反応は</a:t>
            </a:r>
            <a:r>
              <a:rPr lang="ja-JP" altLang="en-US" sz="1050" dirty="0">
                <a:latin typeface="+mn-ea"/>
              </a:rPr>
              <a:t>変わります</a:t>
            </a:r>
            <a:r>
              <a:rPr lang="ja-JP" altLang="ja-JP" sz="1050" dirty="0">
                <a:latin typeface="+mn-ea"/>
              </a:rPr>
              <a:t>。短時間勤務（マイクロワーク）やシニア・子育て層の受入体制を整えれば、これまで採用できなかった層に門戸が開</a:t>
            </a:r>
            <a:r>
              <a:rPr lang="ja-JP" altLang="en-US" sz="1050" dirty="0">
                <a:latin typeface="+mn-ea"/>
              </a:rPr>
              <a:t>きます</a:t>
            </a:r>
            <a:r>
              <a:rPr lang="ja-JP" altLang="ja-JP" sz="1050" dirty="0">
                <a:latin typeface="+mn-ea"/>
              </a:rPr>
              <a:t>。働き手を職場に合わせるのではなく、職場を働き手に合わせる発想への転換が求められてい</a:t>
            </a:r>
            <a:r>
              <a:rPr lang="ja-JP" altLang="en-US" sz="1050" dirty="0">
                <a:latin typeface="+mn-ea"/>
              </a:rPr>
              <a:t>ます</a:t>
            </a:r>
            <a:r>
              <a:rPr lang="ja-JP" altLang="ja-JP" sz="1050" dirty="0">
                <a:latin typeface="+mn-ea"/>
              </a:rPr>
              <a:t>。</a:t>
            </a:r>
          </a:p>
        </p:txBody>
      </p:sp>
      <p:sp>
        <p:nvSpPr>
          <p:cNvPr id="5" name="テキスト ボックス 4">
            <a:extLst>
              <a:ext uri="{FF2B5EF4-FFF2-40B4-BE49-F238E27FC236}">
                <a16:creationId xmlns:a16="http://schemas.microsoft.com/office/drawing/2014/main" id="{4329803F-E5CA-5473-44A9-E35E2AC99E24}"/>
              </a:ext>
            </a:extLst>
          </p:cNvPr>
          <p:cNvSpPr txBox="1"/>
          <p:nvPr/>
        </p:nvSpPr>
        <p:spPr>
          <a:xfrm>
            <a:off x="215950" y="7260458"/>
            <a:ext cx="7101646" cy="1708160"/>
          </a:xfrm>
          <a:prstGeom prst="rect">
            <a:avLst/>
          </a:prstGeom>
          <a:noFill/>
        </p:spPr>
        <p:txBody>
          <a:bodyPr wrap="square" rtlCol="0">
            <a:spAutoFit/>
          </a:bodyPr>
          <a:lstStyle/>
          <a:p>
            <a:r>
              <a:rPr lang="ja-JP" altLang="ja-JP" sz="1050" dirty="0"/>
              <a:t>こうした二本柱の取組は、公的支援を使えば負担を大きく抑えられ</a:t>
            </a:r>
            <a:r>
              <a:rPr lang="ja-JP" altLang="en-US" sz="1050" dirty="0"/>
              <a:t>ます</a:t>
            </a:r>
            <a:r>
              <a:rPr lang="ja-JP" altLang="ja-JP" sz="1050" dirty="0"/>
              <a:t>。</a:t>
            </a:r>
          </a:p>
          <a:p>
            <a:r>
              <a:rPr lang="ja-JP" altLang="ja-JP" sz="1050" b="1" dirty="0"/>
              <a:t>軸1（省力化DX）を支える資金支援</a:t>
            </a:r>
            <a:br>
              <a:rPr lang="ja-JP" altLang="ja-JP" sz="1050" dirty="0"/>
            </a:br>
            <a:r>
              <a:rPr lang="ja-JP" altLang="ja-JP" sz="1050" dirty="0"/>
              <a:t>国の「中小企業省力化投資補助金」は、人手不足に悩む企業の省力化投資を後押しする制度で、手続き</a:t>
            </a:r>
            <a:r>
              <a:rPr lang="ja-JP" altLang="en-US" sz="1050" dirty="0"/>
              <a:t>が</a:t>
            </a:r>
            <a:r>
              <a:rPr lang="ja-JP" altLang="ja-JP" sz="1050" dirty="0"/>
              <a:t>簡便</a:t>
            </a:r>
            <a:r>
              <a:rPr lang="ja-JP" altLang="en-US" sz="1050" dirty="0"/>
              <a:t>で販売業者が申請サポートをしてくれる</a:t>
            </a:r>
            <a:r>
              <a:rPr lang="ja-JP" altLang="ja-JP" sz="1050" dirty="0"/>
              <a:t>「カタログ注文型」</a:t>
            </a:r>
            <a:r>
              <a:rPr lang="ja-JP" altLang="en-US" sz="1050" dirty="0"/>
              <a:t>は利用がしやすく現実的です。</a:t>
            </a:r>
            <a:r>
              <a:rPr lang="ja-JP" altLang="ja-JP" sz="1050" dirty="0"/>
              <a:t>県関連でも、DX推進やIT・リスキリング研修の受講を支える補助メニューが用意されて</a:t>
            </a:r>
            <a:r>
              <a:rPr lang="ja-JP" altLang="en-US" sz="1050" dirty="0"/>
              <a:t>います</a:t>
            </a:r>
            <a:r>
              <a:rPr lang="ja-JP" altLang="ja-JP" sz="1050" dirty="0"/>
              <a:t>（※年度ごとに受付状況が変わるため要確認）。</a:t>
            </a:r>
          </a:p>
          <a:p>
            <a:r>
              <a:rPr lang="ja-JP" altLang="ja-JP" sz="1050" b="1" dirty="0"/>
              <a:t>軸2（人材確保）を支える専門家派遣</a:t>
            </a:r>
            <a:br>
              <a:rPr lang="ja-JP" altLang="ja-JP" sz="1050" dirty="0"/>
            </a:br>
            <a:r>
              <a:rPr lang="ja-JP" altLang="ja-JP" sz="1050" dirty="0"/>
              <a:t>「何から手をつければ」と迷うなら専門家</a:t>
            </a:r>
            <a:r>
              <a:rPr lang="ja-JP" altLang="en-US" sz="1050" dirty="0"/>
              <a:t>派遣も行うことができます</a:t>
            </a:r>
            <a:r>
              <a:rPr lang="ja-JP" altLang="ja-JP" sz="1050" dirty="0"/>
              <a:t>。商工会の</a:t>
            </a:r>
            <a:r>
              <a:rPr lang="ja-JP" altLang="ja-JP" sz="1050" b="1" dirty="0"/>
              <a:t>エキスパートバンク</a:t>
            </a:r>
            <a:r>
              <a:rPr lang="ja-JP" altLang="ja-JP" sz="1050" dirty="0"/>
              <a:t>では、登録専門家が現場に赴き、求人票の改善から情報発信まで実践的に助言</a:t>
            </a:r>
            <a:r>
              <a:rPr lang="ja-JP" altLang="en-US" sz="1050" dirty="0"/>
              <a:t>します</a:t>
            </a:r>
            <a:r>
              <a:rPr lang="ja-JP" altLang="ja-JP" sz="1050" dirty="0"/>
              <a:t>。</a:t>
            </a:r>
            <a:r>
              <a:rPr lang="ja-JP" altLang="en-US" sz="1050" dirty="0"/>
              <a:t>また、専門家派遣制度には「働いてもらい方・雇用環境整備支援事業」制度もあります。労働環境整備や法令対応、助成金などの施策活用などの相談を行うことができます。是非、商工会にお気軽にご相談ください。</a:t>
            </a:r>
            <a:endParaRPr lang="ja-JP" altLang="ja-JP" sz="1050" dirty="0"/>
          </a:p>
        </p:txBody>
      </p:sp>
      <p:sp>
        <p:nvSpPr>
          <p:cNvPr id="8" name="テキスト ボックス 7">
            <a:extLst>
              <a:ext uri="{FF2B5EF4-FFF2-40B4-BE49-F238E27FC236}">
                <a16:creationId xmlns:a16="http://schemas.microsoft.com/office/drawing/2014/main" id="{2DE94872-B2D1-12D1-9B72-BA0D3F3A441D}"/>
              </a:ext>
            </a:extLst>
          </p:cNvPr>
          <p:cNvSpPr txBox="1"/>
          <p:nvPr/>
        </p:nvSpPr>
        <p:spPr>
          <a:xfrm>
            <a:off x="214941" y="4106143"/>
            <a:ext cx="7137097" cy="577081"/>
          </a:xfrm>
          <a:prstGeom prst="rect">
            <a:avLst/>
          </a:prstGeom>
          <a:noFill/>
        </p:spPr>
        <p:txBody>
          <a:bodyPr wrap="square" rtlCol="0">
            <a:spAutoFit/>
          </a:bodyPr>
          <a:lstStyle/>
          <a:p>
            <a:r>
              <a:rPr lang="ja-JP" altLang="ja-JP" sz="1050" dirty="0"/>
              <a:t>正社員不足を感じる企業は2026年を通じて50%台で高止まりし、7月時点で51.3%に</a:t>
            </a:r>
            <a:r>
              <a:rPr lang="ja-JP" altLang="en-US" sz="1050" dirty="0"/>
              <a:t>達しました</a:t>
            </a:r>
            <a:r>
              <a:rPr lang="ja-JP" altLang="ja-JP" sz="1050" dirty="0"/>
              <a:t>（図1）。採用の現場ではさらに深刻で、従業員300人未満の企業では大卒求人倍率が8.98倍に達する一方、5,000人以上の企業は0.34倍に</a:t>
            </a:r>
            <a:r>
              <a:rPr lang="ja-JP" altLang="en-US" sz="1050" dirty="0"/>
              <a:t>とどまっています</a:t>
            </a:r>
            <a:r>
              <a:rPr lang="ja-JP" altLang="ja-JP" sz="1050" dirty="0"/>
              <a:t>（図2）。「募集すれば来る」時代は、少なくとも小規模企業にとってはすでに</a:t>
            </a:r>
            <a:r>
              <a:rPr lang="ja-JP" altLang="en-US" sz="1050" dirty="0"/>
              <a:t>終わっています</a:t>
            </a:r>
            <a:r>
              <a:rPr lang="ja-JP" altLang="ja-JP" sz="1050" dirty="0"/>
              <a:t>。</a:t>
            </a:r>
            <a:endParaRPr kumimoji="1" lang="ja-JP" altLang="en-US" sz="400" dirty="0"/>
          </a:p>
        </p:txBody>
      </p:sp>
      <p:sp>
        <p:nvSpPr>
          <p:cNvPr id="7" name="正方形/長方形 6">
            <a:extLst>
              <a:ext uri="{FF2B5EF4-FFF2-40B4-BE49-F238E27FC236}">
                <a16:creationId xmlns:a16="http://schemas.microsoft.com/office/drawing/2014/main" id="{AE251C0E-DB57-82B8-0147-0B6345DEE646}"/>
              </a:ext>
            </a:extLst>
          </p:cNvPr>
          <p:cNvSpPr/>
          <p:nvPr/>
        </p:nvSpPr>
        <p:spPr>
          <a:xfrm>
            <a:off x="231646" y="9286626"/>
            <a:ext cx="7101646" cy="1100634"/>
          </a:xfrm>
          <a:prstGeom prst="rect">
            <a:avLst/>
          </a:prstGeom>
          <a:noFill/>
          <a:ln w="19050" cap="flat" cmpd="sng" algn="ctr">
            <a:solidFill>
              <a:srgbClr val="5B9BD5">
                <a:lumMod val="60000"/>
                <a:lumOff val="40000"/>
              </a:srgbClr>
            </a:solidFill>
            <a:prstDash val="solid"/>
            <a:miter lim="800000"/>
          </a:ln>
          <a:effectLst/>
        </p:spPr>
        <p:txBody>
          <a:bodyPr rot="0" spcFirstLastPara="0" vert="horz" wrap="square" lIns="72000" tIns="54000" rIns="72000" bIns="54000" numCol="1" spcCol="0" rtlCol="0" fromWordArt="0" anchor="t" anchorCtr="0" forceAA="0" compatLnSpc="1">
            <a:prstTxWarp prst="textNoShape">
              <a:avLst/>
            </a:prstTxWarp>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00" cap="none" spc="0" normalizeH="0" baseline="0" noProof="0">
                <a:ln>
                  <a:noFill/>
                </a:ln>
                <a:solidFill>
                  <a:srgbClr val="000000"/>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rPr>
              <a:t> </a:t>
            </a:r>
            <a:endParaRPr kumimoji="0" lang="ja-JP" altLang="en-US" sz="1200" b="0" i="0" u="none" strike="noStrike" kern="100" cap="none" spc="0" normalizeH="0" baseline="0" noProof="0">
              <a:ln>
                <a:noFill/>
              </a:ln>
              <a:solidFill>
                <a:sysClr val="window" lastClr="FFFFFF"/>
              </a:solidFill>
              <a:effectLst/>
              <a:uLnTx/>
              <a:uFillTx/>
              <a:latin typeface="Century" panose="020F0502020204030204"/>
              <a:ea typeface="ＭＳ 明朝" panose="02020609040205080304" pitchFamily="17" charset="-128"/>
              <a:cs typeface="Times New Roman" panose="02020603050405020304" pitchFamily="18" charset="0"/>
            </a:endParaRPr>
          </a:p>
        </p:txBody>
      </p:sp>
      <p:sp>
        <p:nvSpPr>
          <p:cNvPr id="12" name="正方形/長方形 11">
            <a:extLst>
              <a:ext uri="{FF2B5EF4-FFF2-40B4-BE49-F238E27FC236}">
                <a16:creationId xmlns:a16="http://schemas.microsoft.com/office/drawing/2014/main" id="{639160FA-4806-6005-62AA-CCF444D95686}"/>
              </a:ext>
            </a:extLst>
          </p:cNvPr>
          <p:cNvSpPr/>
          <p:nvPr/>
        </p:nvSpPr>
        <p:spPr>
          <a:xfrm>
            <a:off x="311257" y="9349341"/>
            <a:ext cx="7011346" cy="1154977"/>
          </a:xfrm>
          <a:prstGeom prst="rect">
            <a:avLst/>
          </a:prstGeom>
          <a:no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defTabSz="914400">
              <a:defRPr/>
            </a:pPr>
            <a:r>
              <a:rPr lang="ja-JP" altLang="en-US" sz="1050" b="1" dirty="0"/>
              <a:t>岐阜県小規模事業者パワーアップ</a:t>
            </a:r>
            <a:r>
              <a:rPr lang="ja-JP" altLang="ja-JP" sz="1050" b="1" dirty="0"/>
              <a:t>応援補助金を活用した職場改革</a:t>
            </a:r>
            <a:endParaRPr lang="ja-JP" altLang="ja-JP" sz="1050" dirty="0"/>
          </a:p>
          <a:p>
            <a:r>
              <a:rPr lang="ja-JP" altLang="ja-JP" sz="1050" dirty="0"/>
              <a:t>岐阜県の「中小・小規模事業者パワーアップ応援補助金」には、人手不足対策に的を絞った働いてもらい方改革枠があります。特筆すべきは「新たな働く環境づくり」に要する経費への補助率10分の10（上限100万円）の特例です。</a:t>
            </a:r>
          </a:p>
          <a:p>
            <a:r>
              <a:rPr lang="ja-JP" altLang="ja-JP" sz="1050" dirty="0"/>
              <a:t>令和7年度は、この枠を活用してマイクロワーク（超時短勤務）の受け皿づくりや職場環境の整備に取り組んだ事業者が複数採択されており、これまで採用が難しかった層の受け入れにつながった事例も公開されています。</a:t>
            </a:r>
          </a:p>
          <a:p>
            <a:r>
              <a:rPr lang="ja-JP" altLang="ja-JP" sz="1050" dirty="0"/>
              <a:t>※取組事例は岐阜県商工会連合会のホームページで公開中。詳細は同ページを参照ください。</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200" b="1" i="1" u="none" strike="noStrike" kern="100" cap="none" spc="0" normalizeH="0" baseline="0" noProof="0" dirty="0">
                <a:ln>
                  <a:noFill/>
                </a:ln>
                <a:solidFill>
                  <a:srgbClr val="0070C0"/>
                </a:solidFill>
                <a:effectLst/>
                <a:uLnTx/>
                <a:uFillTx/>
                <a:latin typeface="Century" panose="020F0502020204030204"/>
                <a:ea typeface="ＭＳ ゴシック" panose="020B0609070205080204" pitchFamily="49" charset="-128"/>
                <a:cs typeface="Times New Roman" panose="02020603050405020304" pitchFamily="18" charset="0"/>
              </a:rPr>
              <a:t>　　　</a:t>
            </a:r>
            <a:endParaRPr kumimoji="0" lang="ja-JP" altLang="en-US" sz="1200" b="0" i="0" u="none" strike="noStrike" kern="100" cap="none" spc="0" normalizeH="0" baseline="0" noProof="0" dirty="0">
              <a:ln>
                <a:noFill/>
              </a:ln>
              <a:solidFill>
                <a:sysClr val="window" lastClr="FFFFFF"/>
              </a:solidFill>
              <a:effectLst/>
              <a:uLnTx/>
              <a:uFillTx/>
              <a:latin typeface="Century" panose="020F0502020204030204"/>
              <a:ea typeface="ＭＳ 明朝" panose="02020609040205080304" pitchFamily="17" charset="-128"/>
              <a:cs typeface="Times New Roman" panose="02020603050405020304" pitchFamily="18" charset="0"/>
            </a:endParaRPr>
          </a:p>
        </p:txBody>
      </p:sp>
      <p:sp>
        <p:nvSpPr>
          <p:cNvPr id="15" name="正方形/長方形 14">
            <a:extLst>
              <a:ext uri="{FF2B5EF4-FFF2-40B4-BE49-F238E27FC236}">
                <a16:creationId xmlns:a16="http://schemas.microsoft.com/office/drawing/2014/main" id="{4F163399-FE2D-C3AA-CB85-C1915DF43E94}"/>
              </a:ext>
            </a:extLst>
          </p:cNvPr>
          <p:cNvSpPr/>
          <p:nvPr/>
        </p:nvSpPr>
        <p:spPr>
          <a:xfrm>
            <a:off x="219370" y="9053194"/>
            <a:ext cx="7011346" cy="168656"/>
          </a:xfrm>
          <a:prstGeom prst="rect">
            <a:avLst/>
          </a:prstGeom>
          <a:no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defTabSz="914400">
              <a:defRPr/>
            </a:pPr>
            <a:r>
              <a:rPr kumimoji="0" lang="ja-JP" altLang="en-US" sz="1200" b="1" i="1" u="none" strike="noStrike" kern="100" cap="none" spc="0" normalizeH="0" baseline="0" noProof="0" dirty="0">
                <a:ln>
                  <a:noFill/>
                </a:ln>
                <a:solidFill>
                  <a:srgbClr val="0070C0"/>
                </a:solidFill>
                <a:effectLst/>
                <a:uLnTx/>
                <a:uFillTx/>
                <a:latin typeface="Century" panose="020F0502020204030204"/>
                <a:ea typeface="ＭＳ ゴシック" panose="020B0609070205080204" pitchFamily="49" charset="-128"/>
                <a:cs typeface="Times New Roman" panose="02020603050405020304" pitchFamily="18" charset="0"/>
              </a:rPr>
              <a:t>▶④</a:t>
            </a:r>
            <a:r>
              <a:rPr lang="en-US" altLang="ja-JP" sz="1050" b="1" i="1" dirty="0"/>
              <a:t>【</a:t>
            </a:r>
            <a:r>
              <a:rPr lang="ja-JP" altLang="en-US" sz="1050" b="1" i="1" dirty="0"/>
              <a:t>事例</a:t>
            </a:r>
            <a:r>
              <a:rPr lang="en-US" altLang="ja-JP" sz="1050" b="1" i="1" dirty="0"/>
              <a:t>】</a:t>
            </a:r>
            <a:r>
              <a:rPr lang="ja-JP" altLang="en-US" sz="1050" b="1" i="1" dirty="0"/>
              <a:t>「働いてもらい方改革」で採用・定着を実現</a:t>
            </a:r>
            <a:endParaRPr lang="ja-JP" altLang="ja-JP" sz="1050" dirty="0"/>
          </a:p>
        </p:txBody>
      </p:sp>
      <p:grpSp>
        <p:nvGrpSpPr>
          <p:cNvPr id="6" name="グループ化 5">
            <a:extLst>
              <a:ext uri="{FF2B5EF4-FFF2-40B4-BE49-F238E27FC236}">
                <a16:creationId xmlns:a16="http://schemas.microsoft.com/office/drawing/2014/main" id="{26E418E0-8C4A-9EE7-205C-119316649491}"/>
              </a:ext>
            </a:extLst>
          </p:cNvPr>
          <p:cNvGrpSpPr/>
          <p:nvPr/>
        </p:nvGrpSpPr>
        <p:grpSpPr>
          <a:xfrm>
            <a:off x="3904488" y="2374468"/>
            <a:ext cx="3314153" cy="1656716"/>
            <a:chOff x="314295" y="2402819"/>
            <a:chExt cx="3314153" cy="1656716"/>
          </a:xfrm>
        </p:grpSpPr>
        <p:grpSp>
          <p:nvGrpSpPr>
            <p:cNvPr id="14" name="グループ化 13">
              <a:extLst>
                <a:ext uri="{FF2B5EF4-FFF2-40B4-BE49-F238E27FC236}">
                  <a16:creationId xmlns:a16="http://schemas.microsoft.com/office/drawing/2014/main" id="{34E563C3-3D4A-2CCF-58A8-274B4AAB92FD}"/>
                </a:ext>
              </a:extLst>
            </p:cNvPr>
            <p:cNvGrpSpPr/>
            <p:nvPr/>
          </p:nvGrpSpPr>
          <p:grpSpPr>
            <a:xfrm>
              <a:off x="314295" y="2402819"/>
              <a:ext cx="3269824" cy="1428258"/>
              <a:chOff x="0" y="2440599"/>
              <a:chExt cx="3564608" cy="1449441"/>
            </a:xfrm>
          </p:grpSpPr>
          <p:pic>
            <p:nvPicPr>
              <p:cNvPr id="11" name="図 10">
                <a:extLst>
                  <a:ext uri="{FF2B5EF4-FFF2-40B4-BE49-F238E27FC236}">
                    <a16:creationId xmlns:a16="http://schemas.microsoft.com/office/drawing/2014/main" id="{202C328A-9A63-E50F-6979-D21946998E9B}"/>
                  </a:ext>
                </a:extLst>
              </p:cNvPr>
              <p:cNvPicPr>
                <a:picLocks noChangeAspect="1"/>
              </p:cNvPicPr>
              <p:nvPr/>
            </p:nvPicPr>
            <p:blipFill>
              <a:blip r:embed="rId3"/>
              <a:stretch>
                <a:fillRect/>
              </a:stretch>
            </p:blipFill>
            <p:spPr>
              <a:xfrm>
                <a:off x="0" y="2699803"/>
                <a:ext cx="3564608" cy="1190237"/>
              </a:xfrm>
              <a:prstGeom prst="rect">
                <a:avLst/>
              </a:prstGeom>
            </p:spPr>
          </p:pic>
          <p:sp>
            <p:nvSpPr>
              <p:cNvPr id="13" name="テキスト ボックス 12">
                <a:extLst>
                  <a:ext uri="{FF2B5EF4-FFF2-40B4-BE49-F238E27FC236}">
                    <a16:creationId xmlns:a16="http://schemas.microsoft.com/office/drawing/2014/main" id="{CD701DFC-829A-4D56-DBCD-CBC1FF706524}"/>
                  </a:ext>
                </a:extLst>
              </p:cNvPr>
              <p:cNvSpPr txBox="1"/>
              <p:nvPr/>
            </p:nvSpPr>
            <p:spPr>
              <a:xfrm>
                <a:off x="299408" y="2440599"/>
                <a:ext cx="2965791" cy="261610"/>
              </a:xfrm>
              <a:prstGeom prst="rect">
                <a:avLst/>
              </a:prstGeom>
              <a:noFill/>
            </p:spPr>
            <p:txBody>
              <a:bodyPr wrap="square">
                <a:spAutoFit/>
              </a:bodyPr>
              <a:lstStyle/>
              <a:p>
                <a:r>
                  <a:rPr lang="ja-JP" altLang="ja-JP" sz="1050" b="1" i="0" dirty="0">
                    <a:solidFill>
                      <a:schemeClr val="tx1"/>
                    </a:solidFill>
                    <a:effectLst/>
                    <a:latin typeface="+mn-lt"/>
                  </a:rPr>
                  <a:t>従業員規模別 大卒求人倍率（2026年3月卒）</a:t>
                </a:r>
                <a:endParaRPr lang="ja-JP" altLang="en-US" sz="1050" dirty="0"/>
              </a:p>
            </p:txBody>
          </p:sp>
        </p:grpSp>
        <p:sp>
          <p:nvSpPr>
            <p:cNvPr id="16" name="テキスト ボックス 15">
              <a:extLst>
                <a:ext uri="{FF2B5EF4-FFF2-40B4-BE49-F238E27FC236}">
                  <a16:creationId xmlns:a16="http://schemas.microsoft.com/office/drawing/2014/main" id="{6B5FE05C-E4C2-9EBD-066D-49129D6B10BD}"/>
                </a:ext>
              </a:extLst>
            </p:cNvPr>
            <p:cNvSpPr txBox="1"/>
            <p:nvPr/>
          </p:nvSpPr>
          <p:spPr>
            <a:xfrm>
              <a:off x="358624" y="3854047"/>
              <a:ext cx="3269824" cy="205488"/>
            </a:xfrm>
            <a:prstGeom prst="rect">
              <a:avLst/>
            </a:prstGeom>
            <a:noFill/>
          </p:spPr>
          <p:txBody>
            <a:bodyPr wrap="square" rtlCol="0">
              <a:spAutoFit/>
            </a:bodyPr>
            <a:lstStyle/>
            <a:p>
              <a:r>
                <a:rPr lang="ja-JP" altLang="en-US" sz="700" dirty="0"/>
                <a:t>出典</a:t>
              </a:r>
              <a:r>
                <a:rPr kumimoji="1" lang="ja-JP" altLang="en-US" sz="700" dirty="0"/>
                <a:t>：リクルートワークス研究所「第</a:t>
              </a:r>
              <a:r>
                <a:rPr kumimoji="1" lang="en-US" altLang="ja-JP" sz="700" dirty="0"/>
                <a:t>42</a:t>
              </a:r>
              <a:r>
                <a:rPr kumimoji="1" lang="ja-JP" altLang="en-US" sz="700" dirty="0"/>
                <a:t>回ワークス大卒求人倍率調査」</a:t>
              </a:r>
              <a:r>
                <a:rPr kumimoji="1" lang="en-US" altLang="ja-JP" sz="700" dirty="0"/>
                <a:t>2026</a:t>
              </a:r>
              <a:r>
                <a:rPr kumimoji="1" lang="ja-JP" altLang="en-US" sz="700" dirty="0"/>
                <a:t>年卒より</a:t>
              </a:r>
            </a:p>
          </p:txBody>
        </p:sp>
      </p:grpSp>
      <p:grpSp>
        <p:nvGrpSpPr>
          <p:cNvPr id="17" name="グループ化 16">
            <a:extLst>
              <a:ext uri="{FF2B5EF4-FFF2-40B4-BE49-F238E27FC236}">
                <a16:creationId xmlns:a16="http://schemas.microsoft.com/office/drawing/2014/main" id="{0BDDB6D5-5C1E-7FBA-6EB1-47208747F169}"/>
              </a:ext>
            </a:extLst>
          </p:cNvPr>
          <p:cNvGrpSpPr/>
          <p:nvPr/>
        </p:nvGrpSpPr>
        <p:grpSpPr>
          <a:xfrm>
            <a:off x="231646" y="2387936"/>
            <a:ext cx="3613922" cy="1640006"/>
            <a:chOff x="3652557" y="2394291"/>
            <a:chExt cx="3613922" cy="1640006"/>
          </a:xfrm>
        </p:grpSpPr>
        <p:grpSp>
          <p:nvGrpSpPr>
            <p:cNvPr id="10" name="グループ化 9">
              <a:extLst>
                <a:ext uri="{FF2B5EF4-FFF2-40B4-BE49-F238E27FC236}">
                  <a16:creationId xmlns:a16="http://schemas.microsoft.com/office/drawing/2014/main" id="{7CD84874-066C-7C3B-666C-112B4B13ED23}"/>
                </a:ext>
              </a:extLst>
            </p:cNvPr>
            <p:cNvGrpSpPr/>
            <p:nvPr/>
          </p:nvGrpSpPr>
          <p:grpSpPr>
            <a:xfrm>
              <a:off x="3652557" y="2394291"/>
              <a:ext cx="3613922" cy="1440418"/>
              <a:chOff x="3087226" y="2324148"/>
              <a:chExt cx="4091303" cy="1614525"/>
            </a:xfrm>
          </p:grpSpPr>
          <p:pic>
            <p:nvPicPr>
              <p:cNvPr id="3" name="図 2">
                <a:extLst>
                  <a:ext uri="{FF2B5EF4-FFF2-40B4-BE49-F238E27FC236}">
                    <a16:creationId xmlns:a16="http://schemas.microsoft.com/office/drawing/2014/main" id="{683BA54E-5C92-D957-A38D-4FDA117DB400}"/>
                  </a:ext>
                </a:extLst>
              </p:cNvPr>
              <p:cNvPicPr>
                <a:picLocks noChangeAspect="1"/>
              </p:cNvPicPr>
              <p:nvPr/>
            </p:nvPicPr>
            <p:blipFill>
              <a:blip r:embed="rId4"/>
              <a:stretch>
                <a:fillRect/>
              </a:stretch>
            </p:blipFill>
            <p:spPr>
              <a:xfrm>
                <a:off x="3087226" y="2572570"/>
                <a:ext cx="4091303" cy="1366103"/>
              </a:xfrm>
              <a:prstGeom prst="rect">
                <a:avLst/>
              </a:prstGeom>
            </p:spPr>
          </p:pic>
          <p:sp>
            <p:nvSpPr>
              <p:cNvPr id="9" name="テキスト ボックス 8">
                <a:extLst>
                  <a:ext uri="{FF2B5EF4-FFF2-40B4-BE49-F238E27FC236}">
                    <a16:creationId xmlns:a16="http://schemas.microsoft.com/office/drawing/2014/main" id="{D815DC7B-0E93-6473-003B-08DB547EB911}"/>
                  </a:ext>
                </a:extLst>
              </p:cNvPr>
              <p:cNvSpPr txBox="1"/>
              <p:nvPr/>
            </p:nvSpPr>
            <p:spPr>
              <a:xfrm>
                <a:off x="3650924" y="2324148"/>
                <a:ext cx="2963905" cy="261610"/>
              </a:xfrm>
              <a:prstGeom prst="rect">
                <a:avLst/>
              </a:prstGeom>
              <a:noFill/>
            </p:spPr>
            <p:txBody>
              <a:bodyPr wrap="square">
                <a:spAutoFit/>
              </a:bodyPr>
              <a:lstStyle/>
              <a:p>
                <a:r>
                  <a:rPr lang="ja-JP" altLang="ja-JP" sz="1050" b="1" i="0" dirty="0">
                    <a:solidFill>
                      <a:schemeClr val="tx1"/>
                    </a:solidFill>
                    <a:effectLst/>
                    <a:latin typeface="+mn-lt"/>
                  </a:rPr>
                  <a:t>正社員不足を感じる企業の割合(月次推移)</a:t>
                </a:r>
                <a:endParaRPr lang="ja-JP" altLang="en-US" sz="1050" dirty="0"/>
              </a:p>
            </p:txBody>
          </p:sp>
        </p:grpSp>
        <p:sp>
          <p:nvSpPr>
            <p:cNvPr id="19" name="テキスト ボックス 18">
              <a:extLst>
                <a:ext uri="{FF2B5EF4-FFF2-40B4-BE49-F238E27FC236}">
                  <a16:creationId xmlns:a16="http://schemas.microsoft.com/office/drawing/2014/main" id="{5DB4BE06-8C31-5F07-9874-EBF25467456D}"/>
                </a:ext>
              </a:extLst>
            </p:cNvPr>
            <p:cNvSpPr txBox="1"/>
            <p:nvPr/>
          </p:nvSpPr>
          <p:spPr>
            <a:xfrm>
              <a:off x="4056142" y="3834242"/>
              <a:ext cx="2806750" cy="200055"/>
            </a:xfrm>
            <a:prstGeom prst="rect">
              <a:avLst/>
            </a:prstGeom>
            <a:noFill/>
          </p:spPr>
          <p:txBody>
            <a:bodyPr wrap="square" rtlCol="0">
              <a:spAutoFit/>
            </a:bodyPr>
            <a:lstStyle/>
            <a:p>
              <a:r>
                <a:rPr lang="ja-JP" altLang="en-US" sz="700" dirty="0"/>
                <a:t>出典</a:t>
              </a:r>
              <a:r>
                <a:rPr kumimoji="1" lang="ja-JP" altLang="en-US" sz="700" dirty="0"/>
                <a:t>：帝国データバンク「人材不足に対する企業の動向調査」各月より</a:t>
              </a:r>
            </a:p>
          </p:txBody>
        </p:sp>
      </p:grpSp>
      <p:sp>
        <p:nvSpPr>
          <p:cNvPr id="21" name="テキスト ボックス 20">
            <a:extLst>
              <a:ext uri="{FF2B5EF4-FFF2-40B4-BE49-F238E27FC236}">
                <a16:creationId xmlns:a16="http://schemas.microsoft.com/office/drawing/2014/main" id="{B60FF22B-CCB4-908A-25BF-D5DBA49543A6}"/>
              </a:ext>
            </a:extLst>
          </p:cNvPr>
          <p:cNvSpPr txBox="1"/>
          <p:nvPr/>
        </p:nvSpPr>
        <p:spPr>
          <a:xfrm>
            <a:off x="208963" y="1205328"/>
            <a:ext cx="4652624" cy="738664"/>
          </a:xfrm>
          <a:prstGeom prst="rect">
            <a:avLst/>
          </a:prstGeom>
          <a:noFill/>
        </p:spPr>
        <p:txBody>
          <a:bodyPr wrap="square" rtlCol="0">
            <a:spAutoFit/>
          </a:bodyPr>
          <a:lstStyle/>
          <a:p>
            <a:r>
              <a:rPr lang="ja-JP" altLang="ja-JP" sz="1050" dirty="0"/>
              <a:t>「求人を出しても応募が来ない」――そんな声が、業種を問わず聞かれるようになりました。正社員不足を感じる企業は半数を超え、特に小規模事業者の採用競争は一段と厳しさを増しています。本稿では、その実態を数字で確認したうえで、今日から着手できる対策と公的支援策をご紹介します。</a:t>
            </a:r>
            <a:endParaRPr kumimoji="1" lang="ja-JP" altLang="en-US" sz="100" dirty="0"/>
          </a:p>
        </p:txBody>
      </p:sp>
      <p:sp>
        <p:nvSpPr>
          <p:cNvPr id="23" name="テキスト ボックス 22">
            <a:extLst>
              <a:ext uri="{FF2B5EF4-FFF2-40B4-BE49-F238E27FC236}">
                <a16:creationId xmlns:a16="http://schemas.microsoft.com/office/drawing/2014/main" id="{1C90EDFA-DA20-51B8-257D-35ABB4C94D96}"/>
              </a:ext>
            </a:extLst>
          </p:cNvPr>
          <p:cNvSpPr txBox="1"/>
          <p:nvPr/>
        </p:nvSpPr>
        <p:spPr>
          <a:xfrm>
            <a:off x="3093261" y="6951205"/>
            <a:ext cx="2114442" cy="253916"/>
          </a:xfrm>
          <a:prstGeom prst="rect">
            <a:avLst/>
          </a:prstGeom>
          <a:solidFill>
            <a:schemeClr val="accent1"/>
          </a:solidFill>
        </p:spPr>
        <p:txBody>
          <a:bodyPr wrap="square" rtlCol="0">
            <a:spAutoFit/>
          </a:bodyPr>
          <a:lstStyle/>
          <a:p>
            <a:pPr algn="ctr"/>
            <a:r>
              <a:rPr lang="ja-JP" altLang="en-US" sz="1050" b="1" dirty="0">
                <a:solidFill>
                  <a:schemeClr val="bg1"/>
                </a:solidFill>
              </a:rPr>
              <a:t>公的支援の相談は商工会へ！！</a:t>
            </a:r>
            <a:endParaRPr kumimoji="1" lang="ja-JP" altLang="en-US" sz="400" b="1" dirty="0">
              <a:solidFill>
                <a:schemeClr val="bg1"/>
              </a:solidFill>
            </a:endParaRPr>
          </a:p>
        </p:txBody>
      </p:sp>
      <p:sp>
        <p:nvSpPr>
          <p:cNvPr id="22" name="テキスト ボックス 21">
            <a:extLst>
              <a:ext uri="{FF2B5EF4-FFF2-40B4-BE49-F238E27FC236}">
                <a16:creationId xmlns:a16="http://schemas.microsoft.com/office/drawing/2014/main" id="{E8581605-BC7F-BDA9-E69A-A1133333E435}"/>
              </a:ext>
            </a:extLst>
          </p:cNvPr>
          <p:cNvSpPr txBox="1"/>
          <p:nvPr/>
        </p:nvSpPr>
        <p:spPr>
          <a:xfrm>
            <a:off x="245707" y="2302763"/>
            <a:ext cx="440337" cy="253916"/>
          </a:xfrm>
          <a:prstGeom prst="rect">
            <a:avLst/>
          </a:prstGeom>
          <a:noFill/>
        </p:spPr>
        <p:txBody>
          <a:bodyPr wrap="square" rtlCol="0">
            <a:spAutoFit/>
          </a:bodyPr>
          <a:lstStyle/>
          <a:p>
            <a:r>
              <a:rPr lang="ja-JP" altLang="ja-JP" sz="1050" dirty="0"/>
              <a:t>図1</a:t>
            </a:r>
            <a:endParaRPr kumimoji="1" lang="ja-JP" altLang="en-US" sz="400" dirty="0"/>
          </a:p>
        </p:txBody>
      </p:sp>
      <p:sp>
        <p:nvSpPr>
          <p:cNvPr id="26" name="テキスト ボックス 25">
            <a:extLst>
              <a:ext uri="{FF2B5EF4-FFF2-40B4-BE49-F238E27FC236}">
                <a16:creationId xmlns:a16="http://schemas.microsoft.com/office/drawing/2014/main" id="{4F796964-59FE-01D0-D418-16176035BD63}"/>
              </a:ext>
            </a:extLst>
          </p:cNvPr>
          <p:cNvSpPr txBox="1"/>
          <p:nvPr/>
        </p:nvSpPr>
        <p:spPr>
          <a:xfrm>
            <a:off x="3859329" y="2306135"/>
            <a:ext cx="440337" cy="253916"/>
          </a:xfrm>
          <a:prstGeom prst="rect">
            <a:avLst/>
          </a:prstGeom>
          <a:noFill/>
        </p:spPr>
        <p:txBody>
          <a:bodyPr wrap="square" rtlCol="0">
            <a:spAutoFit/>
          </a:bodyPr>
          <a:lstStyle/>
          <a:p>
            <a:r>
              <a:rPr lang="ja-JP" altLang="ja-JP" sz="1050" dirty="0"/>
              <a:t>図</a:t>
            </a:r>
            <a:r>
              <a:rPr lang="en-US" altLang="ja-JP" sz="1050" dirty="0"/>
              <a:t>2</a:t>
            </a:r>
            <a:endParaRPr kumimoji="1" lang="ja-JP" altLang="en-US" sz="400" dirty="0"/>
          </a:p>
        </p:txBody>
      </p:sp>
    </p:spTree>
    <p:extLst>
      <p:ext uri="{BB962C8B-B14F-4D97-AF65-F5344CB8AC3E}">
        <p14:creationId xmlns:p14="http://schemas.microsoft.com/office/powerpoint/2010/main" val="1161778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567772BE-E7DD-3E30-CD50-807184AC42FE}"/>
              </a:ext>
            </a:extLst>
          </p:cNvPr>
          <p:cNvSpPr/>
          <p:nvPr/>
        </p:nvSpPr>
        <p:spPr>
          <a:xfrm>
            <a:off x="256346" y="3052296"/>
            <a:ext cx="7048571" cy="2233429"/>
          </a:xfrm>
          <a:prstGeom prst="rect">
            <a:avLst/>
          </a:prstGeom>
          <a:noFill/>
          <a:ln w="19050" cap="flat" cmpd="sng" algn="ctr">
            <a:solidFill>
              <a:srgbClr val="5B9BD5">
                <a:lumMod val="60000"/>
                <a:lumOff val="40000"/>
              </a:srgbClr>
            </a:solidFill>
            <a:prstDash val="solid"/>
            <a:miter lim="800000"/>
          </a:ln>
          <a:effectLst/>
        </p:spPr>
        <p:txBody>
          <a:bodyPr rot="0" spcFirstLastPara="0" vert="horz" wrap="square" lIns="72000" tIns="72000" rIns="72000" bIns="72000" numCol="1" spcCol="0" rtlCol="0" fromWordArt="0" anchor="t" anchorCtr="0" forceAA="0" compatLnSpc="1">
            <a:prstTxWarp prst="textNoShape">
              <a:avLst/>
            </a:prstTxWarp>
            <a:noAutofit/>
          </a:bodyPr>
          <a:lstStyle/>
          <a:p>
            <a:pPr marL="0" marR="0" lvl="0" indent="0" algn="just" defTabSz="1043056" rtl="0" eaLnBrk="1" fontAlgn="auto" latinLnBrk="0" hangingPunct="1">
              <a:lnSpc>
                <a:spcPts val="1600"/>
              </a:lnSpc>
              <a:spcBef>
                <a:spcPts val="0"/>
              </a:spcBef>
              <a:spcAft>
                <a:spcPts val="0"/>
              </a:spcAft>
              <a:buClrTx/>
              <a:buSzTx/>
              <a:buFontTx/>
              <a:buNone/>
              <a:tabLst/>
              <a:defRPr/>
            </a:pPr>
            <a:r>
              <a:rPr kumimoji="1" lang="en-US" sz="1050" b="0" i="0" u="none" strike="noStrike" kern="100" cap="none" spc="0" normalizeH="0" baseline="0" noProof="0">
                <a:ln>
                  <a:noFill/>
                </a:ln>
                <a:solidFill>
                  <a:srgbClr val="000000"/>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rPr>
              <a:t> </a:t>
            </a:r>
            <a:endParaRPr kumimoji="1" lang="ja-JP" altLang="en-US" sz="1200" b="0" i="0" u="none" strike="noStrike" kern="100" cap="none" spc="0" normalizeH="0" baseline="0" noProof="0">
              <a:ln>
                <a:noFill/>
              </a:ln>
              <a:solidFill>
                <a:prstClr val="black"/>
              </a:solidFill>
              <a:effectLst/>
              <a:uLnTx/>
              <a:uFillTx/>
              <a:latin typeface="Century" panose="02040604050505020304" pitchFamily="18" charset="0"/>
              <a:ea typeface="ＭＳ 明朝" panose="02020609040205080304" pitchFamily="17" charset="-128"/>
              <a:cs typeface="Times New Roman" panose="02020603050405020304" pitchFamily="18" charset="0"/>
            </a:endParaRPr>
          </a:p>
        </p:txBody>
      </p:sp>
      <p:sp>
        <p:nvSpPr>
          <p:cNvPr id="10" name="正方形/長方形 9">
            <a:extLst>
              <a:ext uri="{FF2B5EF4-FFF2-40B4-BE49-F238E27FC236}">
                <a16:creationId xmlns:a16="http://schemas.microsoft.com/office/drawing/2014/main" id="{0100945B-D99B-750D-6DFA-9EA9BC0DB6CE}"/>
              </a:ext>
            </a:extLst>
          </p:cNvPr>
          <p:cNvSpPr/>
          <p:nvPr/>
        </p:nvSpPr>
        <p:spPr>
          <a:xfrm>
            <a:off x="3861934" y="5649793"/>
            <a:ext cx="3442983" cy="4689340"/>
          </a:xfrm>
          <a:prstGeom prst="rect">
            <a:avLst/>
          </a:prstGeom>
          <a:noFill/>
          <a:ln w="19050" cap="flat" cmpd="sng" algn="ctr">
            <a:solidFill>
              <a:srgbClr val="5B9BD5">
                <a:lumMod val="60000"/>
                <a:lumOff val="40000"/>
              </a:srgbClr>
            </a:solidFill>
            <a:prstDash val="solid"/>
            <a:miter lim="800000"/>
          </a:ln>
          <a:effectLst/>
        </p:spPr>
        <p:txBody>
          <a:bodyPr rot="0" spcFirstLastPara="0" vert="horz" wrap="square" lIns="72000" tIns="36000" rIns="72000" bIns="72000" numCol="1" spcCol="0" rtlCol="0" fromWordArt="0" anchor="t" anchorCtr="0" forceAA="0" compatLnSpc="1">
            <a:prstTxWarp prst="textNoShape">
              <a:avLst/>
            </a:prstTxWarp>
            <a:noAutofit/>
          </a:bodyP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1" lang="en-US" sz="1050" b="0" i="0" u="none" strike="noStrike" kern="100" cap="none" spc="0" normalizeH="0" baseline="0" noProof="0">
                <a:ln>
                  <a:noFill/>
                </a:ln>
                <a:solidFill>
                  <a:srgbClr val="000000"/>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rPr>
              <a:t> </a:t>
            </a:r>
            <a:endParaRPr kumimoji="1" lang="ja-JP" altLang="en-US" sz="1200" b="0" i="0" u="none" strike="noStrike" kern="100" cap="none" spc="0" normalizeH="0" baseline="0" noProof="0">
              <a:ln>
                <a:noFill/>
              </a:ln>
              <a:solidFill>
                <a:prstClr val="black"/>
              </a:solidFill>
              <a:effectLst/>
              <a:uLnTx/>
              <a:uFillTx/>
              <a:latin typeface="Century" panose="02040604050505020304" pitchFamily="18" charset="0"/>
              <a:ea typeface="ＭＳ 明朝" panose="02020609040205080304" pitchFamily="17" charset="-128"/>
              <a:cs typeface="Times New Roman" panose="02020603050405020304" pitchFamily="18" charset="0"/>
            </a:endParaRPr>
          </a:p>
        </p:txBody>
      </p:sp>
      <p:sp>
        <p:nvSpPr>
          <p:cNvPr id="13" name="正方形/長方形 12">
            <a:extLst>
              <a:ext uri="{FF2B5EF4-FFF2-40B4-BE49-F238E27FC236}">
                <a16:creationId xmlns:a16="http://schemas.microsoft.com/office/drawing/2014/main" id="{A98373C6-1287-379D-1974-B69FF6BAB090}"/>
              </a:ext>
            </a:extLst>
          </p:cNvPr>
          <p:cNvSpPr/>
          <p:nvPr/>
        </p:nvSpPr>
        <p:spPr>
          <a:xfrm>
            <a:off x="280021" y="5649798"/>
            <a:ext cx="3468154" cy="4689340"/>
          </a:xfrm>
          <a:prstGeom prst="rect">
            <a:avLst/>
          </a:prstGeom>
          <a:noFill/>
          <a:ln w="19050" cap="flat" cmpd="sng" algn="ctr">
            <a:solidFill>
              <a:srgbClr val="5B9BD5">
                <a:lumMod val="60000"/>
                <a:lumOff val="40000"/>
              </a:srgbClr>
            </a:solidFill>
            <a:prstDash val="solid"/>
            <a:miter lim="800000"/>
          </a:ln>
          <a:effectLst/>
        </p:spPr>
        <p:txBody>
          <a:bodyPr rot="0" spcFirstLastPara="0" vert="horz" wrap="square" lIns="72000" tIns="36000" rIns="72000" bIns="72000" numCol="1" spcCol="0" rtlCol="0" fromWordArt="0" anchor="t" anchorCtr="0" forceAA="0" compatLnSpc="1">
            <a:prstTxWarp prst="textNoShape">
              <a:avLst/>
            </a:prstTxWarp>
            <a:noAutofit/>
          </a:bodyPr>
          <a:lstStyle/>
          <a:p>
            <a:pPr marL="0" marR="0" lvl="0" indent="0" algn="ctr" defTabSz="1043056" rtl="0" eaLnBrk="1" fontAlgn="auto" latinLnBrk="0" hangingPunct="1">
              <a:lnSpc>
                <a:spcPct val="100000"/>
              </a:lnSpc>
              <a:spcBef>
                <a:spcPts val="0"/>
              </a:spcBef>
              <a:spcAft>
                <a:spcPts val="0"/>
              </a:spcAft>
              <a:buClrTx/>
              <a:buSzTx/>
              <a:buFontTx/>
              <a:buNone/>
              <a:tabLst/>
              <a:defRPr/>
            </a:pPr>
            <a:r>
              <a:rPr kumimoji="1" lang="en-US" sz="1050" b="0" i="0" u="none" strike="noStrike" kern="100" cap="none" spc="0" normalizeH="0" baseline="0" noProof="0">
                <a:ln>
                  <a:noFill/>
                </a:ln>
                <a:solidFill>
                  <a:srgbClr val="000000"/>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rPr>
              <a:t> </a:t>
            </a:r>
            <a:endParaRPr kumimoji="1" lang="ja-JP" altLang="en-US" sz="1200" b="0" i="0" u="none" strike="noStrike" kern="100" cap="none" spc="0" normalizeH="0" baseline="0" noProof="0">
              <a:ln>
                <a:noFill/>
              </a:ln>
              <a:solidFill>
                <a:prstClr val="black"/>
              </a:solidFill>
              <a:effectLst/>
              <a:uLnTx/>
              <a:uFillTx/>
              <a:latin typeface="Century" panose="02040604050505020304" pitchFamily="18" charset="0"/>
              <a:ea typeface="ＭＳ 明朝" panose="02020609040205080304" pitchFamily="17" charset="-128"/>
              <a:cs typeface="Times New Roman" panose="02020603050405020304" pitchFamily="18" charset="0"/>
            </a:endParaRPr>
          </a:p>
        </p:txBody>
      </p:sp>
      <p:sp>
        <p:nvSpPr>
          <p:cNvPr id="14" name="Rectangle 5">
            <a:extLst>
              <a:ext uri="{FF2B5EF4-FFF2-40B4-BE49-F238E27FC236}">
                <a16:creationId xmlns:a16="http://schemas.microsoft.com/office/drawing/2014/main" id="{90251AED-3D79-3C87-7B59-6F44F977816D}"/>
              </a:ext>
            </a:extLst>
          </p:cNvPr>
          <p:cNvSpPr>
            <a:spLocks noChangeArrowheads="1"/>
          </p:cNvSpPr>
          <p:nvPr/>
        </p:nvSpPr>
        <p:spPr bwMode="auto">
          <a:xfrm>
            <a:off x="280021" y="5339491"/>
            <a:ext cx="703733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330575"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3330575"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3330575"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3330575"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3330575"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3330575"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3330575"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3330575"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333057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3330575" algn="l"/>
              </a:tabLst>
              <a:defRPr/>
            </a:pPr>
            <a:r>
              <a:rPr kumimoji="0" lang="ja-JP" altLang="en-US" sz="1200" b="1" i="1" u="none" strike="noStrike" kern="12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rPr>
              <a:t>▸事業所規模別　平均賃金の推移	　  ▸ハローワーク別　有効求人倍率の推移</a:t>
            </a:r>
            <a:endParaRPr kumimoji="0" lang="ja-JP" altLang="en-US" sz="6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15" name="Rectangle 9">
            <a:extLst>
              <a:ext uri="{FF2B5EF4-FFF2-40B4-BE49-F238E27FC236}">
                <a16:creationId xmlns:a16="http://schemas.microsoft.com/office/drawing/2014/main" id="{A5A778ED-D79A-189B-E666-A1E95AA5233E}"/>
              </a:ext>
            </a:extLst>
          </p:cNvPr>
          <p:cNvSpPr>
            <a:spLocks noChangeArrowheads="1"/>
          </p:cNvSpPr>
          <p:nvPr/>
        </p:nvSpPr>
        <p:spPr bwMode="auto">
          <a:xfrm>
            <a:off x="0" y="457200"/>
            <a:ext cx="75612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1043056" rtl="0" eaLnBrk="1" fontAlgn="auto" latinLnBrk="0" hangingPunct="1">
              <a:lnSpc>
                <a:spcPct val="100000"/>
              </a:lnSpc>
              <a:spcBef>
                <a:spcPts val="0"/>
              </a:spcBef>
              <a:spcAft>
                <a:spcPts val="0"/>
              </a:spcAft>
              <a:buClrTx/>
              <a:buSzTx/>
              <a:buFontTx/>
              <a:buNone/>
              <a:tabLst/>
              <a:defRPr/>
            </a:pPr>
            <a:endParaRPr kumimoji="1" lang="ja-JP" altLang="en-US" sz="21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16" name="Rectangle 11">
            <a:extLst>
              <a:ext uri="{FF2B5EF4-FFF2-40B4-BE49-F238E27FC236}">
                <a16:creationId xmlns:a16="http://schemas.microsoft.com/office/drawing/2014/main" id="{DA5E77E5-71E4-6153-DDA7-1A4104D89074}"/>
              </a:ext>
            </a:extLst>
          </p:cNvPr>
          <p:cNvSpPr>
            <a:spLocks noChangeArrowheads="1"/>
          </p:cNvSpPr>
          <p:nvPr/>
        </p:nvSpPr>
        <p:spPr bwMode="auto">
          <a:xfrm>
            <a:off x="0" y="5210175"/>
            <a:ext cx="756126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ja-JP" sz="1200" b="0" i="0" u="none" strike="noStrike" kern="1200" cap="none" spc="0" normalizeH="0" baseline="0" noProof="0">
                <a:ln>
                  <a:noFill/>
                </a:ln>
                <a:solidFill>
                  <a:prstClr val="black"/>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rPr>
              <a:t>　</a:t>
            </a:r>
            <a:endParaRPr kumimoji="0" lang="ja-JP" altLang="ja-JP" sz="18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50" charset="-128"/>
              <a:cs typeface="+mn-cs"/>
            </a:endParaRPr>
          </a:p>
        </p:txBody>
      </p:sp>
      <p:sp>
        <p:nvSpPr>
          <p:cNvPr id="2" name="テキスト ボックス 1">
            <a:extLst>
              <a:ext uri="{FF2B5EF4-FFF2-40B4-BE49-F238E27FC236}">
                <a16:creationId xmlns:a16="http://schemas.microsoft.com/office/drawing/2014/main" id="{CD84DF28-798E-B75A-D9B8-A67D2F872373}"/>
              </a:ext>
            </a:extLst>
          </p:cNvPr>
          <p:cNvSpPr txBox="1"/>
          <p:nvPr/>
        </p:nvSpPr>
        <p:spPr>
          <a:xfrm>
            <a:off x="280022" y="267489"/>
            <a:ext cx="7101009" cy="268535"/>
          </a:xfrm>
          <a:prstGeom prst="rect">
            <a:avLst/>
          </a:prstGeom>
          <a:noFill/>
        </p:spPr>
        <p:txBody>
          <a:bodyPr wrap="square">
            <a:spAutoFit/>
          </a:bodyPr>
          <a:lstStyle/>
          <a:p>
            <a:pPr marL="0" marR="0" lvl="0" indent="0" algn="just" defTabSz="1043056" rtl="0" eaLnBrk="1" fontAlgn="auto" latinLnBrk="0" hangingPunct="1">
              <a:lnSpc>
                <a:spcPts val="1500"/>
              </a:lnSpc>
              <a:spcBef>
                <a:spcPts val="600"/>
              </a:spcBef>
              <a:spcAft>
                <a:spcPts val="0"/>
              </a:spcAft>
              <a:buClrTx/>
              <a:buSzTx/>
              <a:buFontTx/>
              <a:buNone/>
              <a:tabLst/>
              <a:defRPr/>
            </a:pPr>
            <a:r>
              <a:rPr kumimoji="1" lang="en-US" altLang="ja-JP" sz="1200" b="1" i="1" u="none" strike="noStrike" kern="100" cap="none" spc="0" normalizeH="0" baseline="0" noProof="0" dirty="0">
                <a:ln>
                  <a:noFill/>
                </a:ln>
                <a:solidFill>
                  <a:srgbClr val="0070C0"/>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rPr>
              <a:t>▶</a:t>
            </a:r>
            <a:r>
              <a:rPr kumimoji="1" lang="ja-JP" altLang="en-US" sz="1200" b="1" i="1" u="none" strike="noStrike" kern="1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rPr>
              <a:t>岐阜県内の消費動向</a:t>
            </a:r>
            <a:r>
              <a:rPr kumimoji="0" lang="ja-JP" altLang="en-US" sz="1200" b="1" i="1" u="none" strike="noStrike" kern="12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rPr>
              <a:t>　　　　　　　　　　　　　　　　　　　</a:t>
            </a:r>
            <a:endParaRPr kumimoji="1" lang="ja-JP" altLang="ja-JP" sz="1200" b="0" i="0" u="none" strike="noStrike" kern="1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6" name="正方形/長方形 5">
            <a:extLst>
              <a:ext uri="{FF2B5EF4-FFF2-40B4-BE49-F238E27FC236}">
                <a16:creationId xmlns:a16="http://schemas.microsoft.com/office/drawing/2014/main" id="{81CCE5F8-0923-D293-2A98-C3E142555C47}"/>
              </a:ext>
            </a:extLst>
          </p:cNvPr>
          <p:cNvSpPr/>
          <p:nvPr/>
        </p:nvSpPr>
        <p:spPr>
          <a:xfrm>
            <a:off x="280021" y="519505"/>
            <a:ext cx="7001220" cy="2192247"/>
          </a:xfrm>
          <a:prstGeom prst="rect">
            <a:avLst/>
          </a:prstGeom>
          <a:noFill/>
          <a:ln w="19050" cap="flat" cmpd="sng" algn="ctr">
            <a:solidFill>
              <a:srgbClr val="5B9BD5">
                <a:lumMod val="60000"/>
                <a:lumOff val="40000"/>
              </a:srgbClr>
            </a:solidFill>
            <a:prstDash val="solid"/>
            <a:miter lim="800000"/>
          </a:ln>
          <a:effectLst/>
        </p:spPr>
        <p:txBody>
          <a:bodyPr rot="0" spcFirstLastPara="0" vert="horz" wrap="square" lIns="72000" tIns="72000" rIns="72000" bIns="72000" numCol="1" spcCol="0" rtlCol="0" fromWordArt="0" anchor="t" anchorCtr="0" forceAA="0" compatLnSpc="1">
            <a:prstTxWarp prst="textNoShape">
              <a:avLst/>
            </a:prstTxWarp>
            <a:noAutofit/>
          </a:bodyPr>
          <a:lstStyle/>
          <a:p>
            <a:pPr marL="0" marR="3508375" lvl="0" indent="0" algn="just" defTabSz="1043056" rtl="0" eaLnBrk="1" fontAlgn="auto" latinLnBrk="0" hangingPunct="1">
              <a:lnSpc>
                <a:spcPts val="1600"/>
              </a:lnSpc>
              <a:spcBef>
                <a:spcPts val="0"/>
              </a:spcBef>
              <a:spcAft>
                <a:spcPts val="0"/>
              </a:spcAft>
              <a:buClrTx/>
              <a:buSzTx/>
              <a:buFontTx/>
              <a:buNone/>
              <a:tabLst/>
              <a:defRPr/>
            </a:pPr>
            <a:r>
              <a:rPr kumimoji="1" lang="en-US" sz="1050" b="0" i="0" u="none" strike="noStrike" kern="100" cap="none" spc="0" normalizeH="0" baseline="0" noProof="0" dirty="0">
                <a:ln>
                  <a:noFill/>
                </a:ln>
                <a:solidFill>
                  <a:srgbClr val="000000"/>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rPr>
              <a:t> </a:t>
            </a:r>
            <a:endParaRPr kumimoji="1" lang="ja-JP" altLang="en-US" sz="1200" b="0" i="0" u="none" strike="noStrike" kern="100" cap="none" spc="0" normalizeH="0" baseline="0" noProof="0" dirty="0">
              <a:ln>
                <a:noFill/>
              </a:ln>
              <a:solidFill>
                <a:prstClr val="black"/>
              </a:solidFill>
              <a:effectLst/>
              <a:uLnTx/>
              <a:uFillTx/>
              <a:latin typeface="Century" panose="02040604050505020304" pitchFamily="18" charset="0"/>
              <a:ea typeface="ＭＳ 明朝" panose="02020609040205080304" pitchFamily="17" charset="-128"/>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054CC8F1-514F-0F71-0B24-C99BBED1E4BB}"/>
              </a:ext>
            </a:extLst>
          </p:cNvPr>
          <p:cNvSpPr txBox="1"/>
          <p:nvPr/>
        </p:nvSpPr>
        <p:spPr>
          <a:xfrm>
            <a:off x="256346" y="2783761"/>
            <a:ext cx="7101009" cy="268535"/>
          </a:xfrm>
          <a:prstGeom prst="rect">
            <a:avLst/>
          </a:prstGeom>
          <a:noFill/>
        </p:spPr>
        <p:txBody>
          <a:bodyPr wrap="square">
            <a:spAutoFit/>
          </a:bodyPr>
          <a:lstStyle/>
          <a:p>
            <a:pPr marL="0" marR="0" lvl="0" indent="0" algn="just" defTabSz="1043056" rtl="0" eaLnBrk="1" fontAlgn="auto" latinLnBrk="0" hangingPunct="1">
              <a:lnSpc>
                <a:spcPts val="1500"/>
              </a:lnSpc>
              <a:spcBef>
                <a:spcPts val="600"/>
              </a:spcBef>
              <a:spcAft>
                <a:spcPts val="0"/>
              </a:spcAft>
              <a:buClrTx/>
              <a:buSzTx/>
              <a:buFontTx/>
              <a:buNone/>
              <a:tabLst/>
              <a:defRPr/>
            </a:pPr>
            <a:r>
              <a:rPr kumimoji="1" lang="en-US" altLang="ja-JP" sz="1200" b="1" i="1" u="none" strike="noStrike" kern="100" cap="none" spc="0" normalizeH="0" baseline="0" noProof="0" dirty="0">
                <a:ln>
                  <a:noFill/>
                </a:ln>
                <a:solidFill>
                  <a:srgbClr val="0070C0"/>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rPr>
              <a:t>▶</a:t>
            </a:r>
            <a:r>
              <a:rPr kumimoji="1" lang="ja-JP" altLang="en-US" sz="1200" b="1" i="1" u="none" strike="noStrike" kern="1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rPr>
              <a:t>地域別景況予報　</a:t>
            </a:r>
            <a:r>
              <a:rPr kumimoji="1" lang="en-US" altLang="ja-JP" sz="1200" b="1" i="1" u="none" strike="noStrike" kern="1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rPr>
              <a:t>2026</a:t>
            </a:r>
            <a:r>
              <a:rPr kumimoji="1" lang="ja-JP" altLang="en-US" sz="1200" b="1" i="1" u="none" strike="noStrike" kern="1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rPr>
              <a:t>年</a:t>
            </a:r>
            <a:r>
              <a:rPr kumimoji="1" lang="en-US" altLang="ja-JP" sz="1200" b="1" i="1" u="none" strike="noStrike" kern="1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rPr>
              <a:t>10</a:t>
            </a:r>
            <a:r>
              <a:rPr kumimoji="1" lang="ja-JP" altLang="en-US" sz="1200" b="1" i="1" u="none" strike="noStrike" kern="1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rPr>
              <a:t>～</a:t>
            </a:r>
            <a:r>
              <a:rPr kumimoji="1" lang="en-US" altLang="ja-JP" sz="1200" b="1" i="1" u="none" strike="noStrike" kern="1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rPr>
              <a:t>12</a:t>
            </a:r>
            <a:r>
              <a:rPr kumimoji="1" lang="ja-JP" altLang="en-US" sz="1200" b="1" i="1" u="none" strike="noStrike" kern="1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rPr>
              <a:t>月期見通し</a:t>
            </a:r>
            <a:r>
              <a:rPr kumimoji="0" lang="ja-JP" altLang="en-US" sz="1200" b="1" i="1" u="none" strike="noStrike" kern="12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rPr>
              <a:t>　　　　　　　　　　　　　　　　　　　</a:t>
            </a:r>
            <a:endParaRPr kumimoji="1" lang="ja-JP" altLang="ja-JP" sz="1200" b="0" i="0" u="none" strike="noStrike" kern="1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4" name="テキスト ボックス 3">
            <a:extLst>
              <a:ext uri="{FF2B5EF4-FFF2-40B4-BE49-F238E27FC236}">
                <a16:creationId xmlns:a16="http://schemas.microsoft.com/office/drawing/2014/main" id="{15B1223B-8154-4B49-6857-7B66A27EF137}"/>
              </a:ext>
            </a:extLst>
          </p:cNvPr>
          <p:cNvSpPr txBox="1"/>
          <p:nvPr/>
        </p:nvSpPr>
        <p:spPr>
          <a:xfrm>
            <a:off x="306583" y="513041"/>
            <a:ext cx="3516888" cy="2346796"/>
          </a:xfrm>
          <a:prstGeom prst="rect">
            <a:avLst/>
          </a:prstGeom>
          <a:noFill/>
        </p:spPr>
        <p:txBody>
          <a:bodyPr wrap="square" rtlCol="0">
            <a:spAutoFit/>
          </a:bodyPr>
          <a:lstStyle/>
          <a:p>
            <a:pPr lvl="0"/>
            <a:r>
              <a:rPr lang="ja-JP" altLang="ja-JP" sz="1050" b="1" dirty="0">
                <a:latin typeface="+mn-ea"/>
              </a:rPr>
              <a:t>消費基調は「持ち直しの動き」を維持</a:t>
            </a:r>
            <a:br>
              <a:rPr lang="ja-JP" altLang="ja-JP" sz="1050" dirty="0">
                <a:latin typeface="+mn-ea"/>
              </a:rPr>
            </a:br>
            <a:r>
              <a:rPr lang="ja-JP" altLang="ja-JP" sz="1050" dirty="0">
                <a:latin typeface="+mn-ea"/>
              </a:rPr>
              <a:t>東海財務局岐阜財務事務所の経済情勢報告や地域経済レポートによると、県内では自動車など製造業の回復基調や、高山・白川郷</a:t>
            </a:r>
            <a:r>
              <a:rPr lang="ja-JP" altLang="en-US" sz="1050" dirty="0">
                <a:latin typeface="+mn-ea"/>
              </a:rPr>
              <a:t>等の</a:t>
            </a:r>
            <a:r>
              <a:rPr lang="ja-JP" altLang="ja-JP" sz="1050" dirty="0">
                <a:latin typeface="+mn-ea"/>
              </a:rPr>
              <a:t>観光地への来訪が下支えとなり、個人消費全体としては緩やかな持ち直し傾向が続いています。</a:t>
            </a:r>
          </a:p>
          <a:p>
            <a:pPr lvl="0"/>
            <a:r>
              <a:rPr lang="ja-JP" altLang="ja-JP" sz="1050" b="1" dirty="0">
                <a:latin typeface="+mn-ea"/>
              </a:rPr>
              <a:t>物価高に伴う「節約・選別志向」の継続</a:t>
            </a:r>
            <a:br>
              <a:rPr lang="ja-JP" altLang="ja-JP" sz="1050" dirty="0">
                <a:latin typeface="+mn-ea"/>
              </a:rPr>
            </a:br>
            <a:r>
              <a:rPr lang="ja-JP" altLang="ja-JP" sz="1050" dirty="0">
                <a:latin typeface="+mn-ea"/>
              </a:rPr>
              <a:t>食料品や日用品の価格高止まり、光熱費負担などを背景に、日常的な買い物においては</a:t>
            </a:r>
            <a:r>
              <a:rPr lang="ja-JP" altLang="en-US" sz="1050" dirty="0">
                <a:latin typeface="+mn-ea"/>
              </a:rPr>
              <a:t>ＰＢ</a:t>
            </a:r>
            <a:r>
              <a:rPr lang="ja-JP" altLang="ja-JP" sz="1050" dirty="0">
                <a:latin typeface="+mn-ea"/>
              </a:rPr>
              <a:t>商品の選好やまとめ買いなど、家計防衛的な節約志向が定着しています。</a:t>
            </a:r>
          </a:p>
          <a:p>
            <a:pPr lvl="0"/>
            <a:r>
              <a:rPr lang="ja-JP" altLang="ja-JP" sz="1050" b="1" dirty="0">
                <a:latin typeface="+mn-ea"/>
              </a:rPr>
              <a:t>消費者マインドは小幅改善（全国・東海ブロック）</a:t>
            </a:r>
            <a:br>
              <a:rPr lang="ja-JP" altLang="ja-JP" sz="1050" dirty="0">
                <a:latin typeface="+mn-ea"/>
              </a:rPr>
            </a:br>
            <a:r>
              <a:rPr lang="ja-JP" altLang="ja-JP" sz="1050" dirty="0">
                <a:latin typeface="+mn-ea"/>
              </a:rPr>
              <a:t>内閣府の8月「消費動向調査」において、消費者の暮らし向きへの見通しを示す「消費者態度指数」は前月比+0.6ポイント（35.5）と4か月連続で改善しました。</a:t>
            </a:r>
          </a:p>
          <a:p>
            <a:r>
              <a:rPr lang="ja-JP" altLang="en-US" sz="1000" dirty="0"/>
              <a:t>	</a:t>
            </a:r>
          </a:p>
        </p:txBody>
      </p:sp>
      <p:sp>
        <p:nvSpPr>
          <p:cNvPr id="19" name="テキスト ボックス 18">
            <a:extLst>
              <a:ext uri="{FF2B5EF4-FFF2-40B4-BE49-F238E27FC236}">
                <a16:creationId xmlns:a16="http://schemas.microsoft.com/office/drawing/2014/main" id="{8D5D2713-FA3C-013E-C4FF-A6774623D7C4}"/>
              </a:ext>
            </a:extLst>
          </p:cNvPr>
          <p:cNvSpPr txBox="1"/>
          <p:nvPr/>
        </p:nvSpPr>
        <p:spPr>
          <a:xfrm>
            <a:off x="3777227" y="2419959"/>
            <a:ext cx="3419308" cy="214548"/>
          </a:xfrm>
          <a:prstGeom prst="rect">
            <a:avLst/>
          </a:prstGeom>
          <a:noFill/>
        </p:spPr>
        <p:txBody>
          <a:bodyPr wrap="square" lIns="36000" tIns="36000" rIns="36000" bIns="36000" rtlCol="0">
            <a:noAutofit/>
          </a:bodyPr>
          <a:lstStyle/>
          <a:p>
            <a:pPr algn="ctr">
              <a:spcBef>
                <a:spcPts val="300"/>
              </a:spcBef>
            </a:pPr>
            <a:r>
              <a:rPr lang="ja-JP" altLang="en-US" sz="1000" dirty="0">
                <a:latin typeface="BIZ UDPゴシック" panose="020B0400000000000000" pitchFamily="50" charset="-128"/>
                <a:ea typeface="BIZ UDPゴシック" panose="020B0400000000000000" pitchFamily="50" charset="-128"/>
              </a:rPr>
              <a:t>　</a:t>
            </a:r>
            <a:r>
              <a:rPr lang="en-US" altLang="ja-JP" sz="1000" dirty="0">
                <a:latin typeface="ＭＳ ゴシック" panose="020B0609070205080204" pitchFamily="49" charset="-128"/>
                <a:ea typeface="ＭＳ ゴシック" panose="020B0609070205080204" pitchFamily="49" charset="-128"/>
              </a:rPr>
              <a:t>【</a:t>
            </a:r>
            <a:r>
              <a:rPr lang="ja-JP" altLang="en-US" sz="1000" dirty="0">
                <a:latin typeface="ＭＳ ゴシック" panose="020B0609070205080204" pitchFamily="49" charset="-128"/>
                <a:ea typeface="ＭＳ ゴシック" panose="020B0609070205080204" pitchFamily="49" charset="-128"/>
              </a:rPr>
              <a:t>出典：岐阜県統計情報　経済指標</a:t>
            </a:r>
            <a:r>
              <a:rPr lang="en-US" altLang="ja-JP" sz="1000" dirty="0">
                <a:latin typeface="ＭＳ ゴシック" panose="020B0609070205080204" pitchFamily="49" charset="-128"/>
                <a:ea typeface="ＭＳ ゴシック" panose="020B0609070205080204" pitchFamily="49" charset="-128"/>
              </a:rPr>
              <a:t>】</a:t>
            </a:r>
            <a:endParaRPr kumimoji="1" lang="en-US" altLang="ja-JP" sz="1000" dirty="0">
              <a:latin typeface="ＭＳ ゴシック" panose="020B0609070205080204" pitchFamily="49" charset="-128"/>
              <a:ea typeface="ＭＳ ゴシック" panose="020B0609070205080204" pitchFamily="49" charset="-128"/>
            </a:endParaRPr>
          </a:p>
          <a:p>
            <a:pPr>
              <a:spcBef>
                <a:spcPts val="600"/>
              </a:spcBef>
            </a:pPr>
            <a:r>
              <a:rPr lang="ja-JP" altLang="en-US" sz="1000" dirty="0">
                <a:latin typeface="BIZ UDPゴシック" panose="020B0400000000000000" pitchFamily="50" charset="-128"/>
                <a:ea typeface="BIZ UDPゴシック" panose="020B0400000000000000" pitchFamily="50" charset="-128"/>
              </a:rPr>
              <a:t>　</a:t>
            </a:r>
            <a:endParaRPr kumimoji="1" lang="ja-JP" altLang="en-US" sz="1000" dirty="0">
              <a:latin typeface="BIZ UDPゴシック" panose="020B0400000000000000" pitchFamily="50" charset="-128"/>
              <a:ea typeface="BIZ UDPゴシック" panose="020B0400000000000000" pitchFamily="50" charset="-128"/>
            </a:endParaRPr>
          </a:p>
        </p:txBody>
      </p:sp>
      <p:sp>
        <p:nvSpPr>
          <p:cNvPr id="21" name="テキスト ボックス 20">
            <a:extLst>
              <a:ext uri="{FF2B5EF4-FFF2-40B4-BE49-F238E27FC236}">
                <a16:creationId xmlns:a16="http://schemas.microsoft.com/office/drawing/2014/main" id="{F643D070-2A30-02B2-6C32-E0028B7A7219}"/>
              </a:ext>
            </a:extLst>
          </p:cNvPr>
          <p:cNvSpPr txBox="1"/>
          <p:nvPr/>
        </p:nvSpPr>
        <p:spPr>
          <a:xfrm>
            <a:off x="3923262" y="3109143"/>
            <a:ext cx="3394098" cy="2031325"/>
          </a:xfrm>
          <a:prstGeom prst="rect">
            <a:avLst/>
          </a:prstGeom>
          <a:noFill/>
        </p:spPr>
        <p:txBody>
          <a:bodyPr wrap="square" rtlCol="0">
            <a:spAutoFit/>
          </a:bodyPr>
          <a:lstStyle/>
          <a:p>
            <a:pPr lvl="0"/>
            <a:r>
              <a:rPr lang="ja-JP" altLang="en-US" sz="1050" dirty="0"/>
              <a:t>岐阜地域の</a:t>
            </a:r>
            <a:r>
              <a:rPr lang="ja-JP" altLang="ja-JP" sz="1050" dirty="0"/>
              <a:t>経済は県都機能と名古屋圏近接を背景に秋の行楽から年末商戦へ向け緩やかな持ち直しが続く見通し。個人消費は気温低下に伴う秋冬物や忘年会需要の回復が見込まれる一方、冬場の暖房費負担を警戒した節約志向も根強く大型ＳＣ等でのメリハリ消費が定着する。生産活動は航空宇宙関連や自動車部品加工の安定受注に支えられ高水準を維持。設備投資は深刻な人手不足に対応する自動化やＤＸ、老朽設備の更新需要を中心に底堅く推移する。企業収益は人流増や商戦の恩恵を受けるサービス業で改善が見られる反面、原材料・人件費高が製造業の利益を圧迫し二極化が継続。資金需要は年末賞与や仕入れ等の運転資金、長期借入が安定推移する。</a:t>
            </a:r>
            <a:endParaRPr lang="ja-JP" altLang="ja-JP" sz="1050" dirty="0">
              <a:latin typeface="+mj-ea"/>
              <a:ea typeface="+mj-ea"/>
            </a:endParaRPr>
          </a:p>
        </p:txBody>
      </p:sp>
      <p:pic>
        <p:nvPicPr>
          <p:cNvPr id="12" name="図 11">
            <a:extLst>
              <a:ext uri="{FF2B5EF4-FFF2-40B4-BE49-F238E27FC236}">
                <a16:creationId xmlns:a16="http://schemas.microsoft.com/office/drawing/2014/main" id="{D9B16A01-C782-59FC-B201-81130B3ABA79}"/>
              </a:ext>
            </a:extLst>
          </p:cNvPr>
          <p:cNvPicPr>
            <a:picLocks noChangeAspect="1"/>
          </p:cNvPicPr>
          <p:nvPr/>
        </p:nvPicPr>
        <p:blipFill>
          <a:blip r:embed="rId2"/>
          <a:stretch>
            <a:fillRect/>
          </a:stretch>
        </p:blipFill>
        <p:spPr>
          <a:xfrm>
            <a:off x="3923261" y="694697"/>
            <a:ext cx="3250360" cy="1718319"/>
          </a:xfrm>
          <a:prstGeom prst="rect">
            <a:avLst/>
          </a:prstGeom>
        </p:spPr>
      </p:pic>
      <p:pic>
        <p:nvPicPr>
          <p:cNvPr id="18" name="図 17">
            <a:extLst>
              <a:ext uri="{FF2B5EF4-FFF2-40B4-BE49-F238E27FC236}">
                <a16:creationId xmlns:a16="http://schemas.microsoft.com/office/drawing/2014/main" id="{7799253E-78E0-48B2-763F-27F982C8DF6C}"/>
              </a:ext>
            </a:extLst>
          </p:cNvPr>
          <p:cNvPicPr>
            <a:picLocks noChangeAspect="1"/>
          </p:cNvPicPr>
          <p:nvPr/>
        </p:nvPicPr>
        <p:blipFill>
          <a:blip r:embed="rId3"/>
          <a:stretch>
            <a:fillRect/>
          </a:stretch>
        </p:blipFill>
        <p:spPr>
          <a:xfrm>
            <a:off x="308224" y="3145307"/>
            <a:ext cx="3515248" cy="1917481"/>
          </a:xfrm>
          <a:prstGeom prst="rect">
            <a:avLst/>
          </a:prstGeom>
        </p:spPr>
      </p:pic>
      <p:sp>
        <p:nvSpPr>
          <p:cNvPr id="3" name="テキスト ボックス 21">
            <a:extLst>
              <a:ext uri="{FF2B5EF4-FFF2-40B4-BE49-F238E27FC236}">
                <a16:creationId xmlns:a16="http://schemas.microsoft.com/office/drawing/2014/main" id="{170AAC5D-F008-D98C-AAD3-5ACE9B8FEC66}"/>
              </a:ext>
            </a:extLst>
          </p:cNvPr>
          <p:cNvSpPr txBox="1"/>
          <p:nvPr/>
        </p:nvSpPr>
        <p:spPr>
          <a:xfrm>
            <a:off x="474305" y="5029208"/>
            <a:ext cx="3419308" cy="214548"/>
          </a:xfrm>
          <a:prstGeom prst="rect">
            <a:avLst/>
          </a:prstGeom>
          <a:noFill/>
        </p:spPr>
        <p:txBody>
          <a:bodyPr wrap="square" lIns="36000" tIns="36000" rIns="36000" bIns="36000" rtlCol="0">
            <a:noAutofit/>
          </a:bodyPr>
          <a:lstStyle>
            <a:defPPr>
              <a:defRPr lang="ja-JP"/>
            </a:defPPr>
            <a:lvl1pPr marL="0" algn="l" defTabSz="1043056" rtl="0" eaLnBrk="1" latinLnBrk="0" hangingPunct="1">
              <a:defRPr kumimoji="1" sz="2100" kern="1200">
                <a:solidFill>
                  <a:schemeClr val="tx1"/>
                </a:solidFill>
                <a:latin typeface="+mn-lt"/>
                <a:ea typeface="+mn-ea"/>
                <a:cs typeface="+mn-cs"/>
              </a:defRPr>
            </a:lvl1pPr>
            <a:lvl2pPr marL="521528" algn="l" defTabSz="1043056" rtl="0" eaLnBrk="1" latinLnBrk="0" hangingPunct="1">
              <a:defRPr kumimoji="1" sz="2100" kern="1200">
                <a:solidFill>
                  <a:schemeClr val="tx1"/>
                </a:solidFill>
                <a:latin typeface="+mn-lt"/>
                <a:ea typeface="+mn-ea"/>
                <a:cs typeface="+mn-cs"/>
              </a:defRPr>
            </a:lvl2pPr>
            <a:lvl3pPr marL="1043056" algn="l" defTabSz="1043056" rtl="0" eaLnBrk="1" latinLnBrk="0" hangingPunct="1">
              <a:defRPr kumimoji="1" sz="2100" kern="1200">
                <a:solidFill>
                  <a:schemeClr val="tx1"/>
                </a:solidFill>
                <a:latin typeface="+mn-lt"/>
                <a:ea typeface="+mn-ea"/>
                <a:cs typeface="+mn-cs"/>
              </a:defRPr>
            </a:lvl3pPr>
            <a:lvl4pPr marL="1564584" algn="l" defTabSz="1043056" rtl="0" eaLnBrk="1" latinLnBrk="0" hangingPunct="1">
              <a:defRPr kumimoji="1" sz="2100" kern="1200">
                <a:solidFill>
                  <a:schemeClr val="tx1"/>
                </a:solidFill>
                <a:latin typeface="+mn-lt"/>
                <a:ea typeface="+mn-ea"/>
                <a:cs typeface="+mn-cs"/>
              </a:defRPr>
            </a:lvl4pPr>
            <a:lvl5pPr marL="2086112" algn="l" defTabSz="1043056" rtl="0" eaLnBrk="1" latinLnBrk="0" hangingPunct="1">
              <a:defRPr kumimoji="1" sz="2100" kern="1200">
                <a:solidFill>
                  <a:schemeClr val="tx1"/>
                </a:solidFill>
                <a:latin typeface="+mn-lt"/>
                <a:ea typeface="+mn-ea"/>
                <a:cs typeface="+mn-cs"/>
              </a:defRPr>
            </a:lvl5pPr>
            <a:lvl6pPr marL="2607640" algn="l" defTabSz="1043056" rtl="0" eaLnBrk="1" latinLnBrk="0" hangingPunct="1">
              <a:defRPr kumimoji="1" sz="2100" kern="1200">
                <a:solidFill>
                  <a:schemeClr val="tx1"/>
                </a:solidFill>
                <a:latin typeface="+mn-lt"/>
                <a:ea typeface="+mn-ea"/>
                <a:cs typeface="+mn-cs"/>
              </a:defRPr>
            </a:lvl6pPr>
            <a:lvl7pPr marL="3129168" algn="l" defTabSz="1043056" rtl="0" eaLnBrk="1" latinLnBrk="0" hangingPunct="1">
              <a:defRPr kumimoji="1" sz="2100" kern="1200">
                <a:solidFill>
                  <a:schemeClr val="tx1"/>
                </a:solidFill>
                <a:latin typeface="+mn-lt"/>
                <a:ea typeface="+mn-ea"/>
                <a:cs typeface="+mn-cs"/>
              </a:defRPr>
            </a:lvl7pPr>
            <a:lvl8pPr marL="3650696" algn="l" defTabSz="1043056" rtl="0" eaLnBrk="1" latinLnBrk="0" hangingPunct="1">
              <a:defRPr kumimoji="1" sz="2100" kern="1200">
                <a:solidFill>
                  <a:schemeClr val="tx1"/>
                </a:solidFill>
                <a:latin typeface="+mn-lt"/>
                <a:ea typeface="+mn-ea"/>
                <a:cs typeface="+mn-cs"/>
              </a:defRPr>
            </a:lvl8pPr>
            <a:lvl9pPr marL="4172224" algn="l" defTabSz="1043056" rtl="0" eaLnBrk="1" latinLnBrk="0" hangingPunct="1">
              <a:defRPr kumimoji="1" sz="2100" kern="1200">
                <a:solidFill>
                  <a:schemeClr val="tx1"/>
                </a:solidFill>
                <a:latin typeface="+mn-lt"/>
                <a:ea typeface="+mn-ea"/>
                <a:cs typeface="+mn-cs"/>
              </a:defRPr>
            </a:lvl9pPr>
          </a:lstStyle>
          <a:p>
            <a:pPr algn="ctr">
              <a:spcBef>
                <a:spcPts val="300"/>
              </a:spcBef>
            </a:pPr>
            <a:r>
              <a:rPr lang="ja-JP" altLang="en-US" sz="1000" dirty="0">
                <a:latin typeface="BIZ UDPゴシック" panose="020B0400000000000000" pitchFamily="50" charset="-128"/>
                <a:ea typeface="BIZ UDPゴシック" panose="020B0400000000000000" pitchFamily="50" charset="-128"/>
              </a:rPr>
              <a:t>　</a:t>
            </a:r>
            <a:r>
              <a:rPr lang="en-US" altLang="ja-JP" sz="1000" dirty="0">
                <a:latin typeface="ＭＳ ゴシック" panose="020B0609070205080204" pitchFamily="49" charset="-128"/>
                <a:ea typeface="ＭＳ ゴシック" panose="020B0609070205080204" pitchFamily="49" charset="-128"/>
              </a:rPr>
              <a:t>【</a:t>
            </a:r>
            <a:r>
              <a:rPr lang="ja-JP" altLang="en-US" sz="1000" dirty="0">
                <a:latin typeface="ＭＳ ゴシック" panose="020B0609070205080204" pitchFamily="49" charset="-128"/>
                <a:ea typeface="ＭＳ ゴシック" panose="020B0609070205080204" pitchFamily="49" charset="-128"/>
              </a:rPr>
              <a:t>出典：岐阜県景況調査・岐阜県経済情勢報告外</a:t>
            </a:r>
            <a:r>
              <a:rPr lang="en-US" altLang="ja-JP" sz="1000" dirty="0">
                <a:latin typeface="ＭＳ ゴシック" panose="020B0609070205080204" pitchFamily="49" charset="-128"/>
                <a:ea typeface="ＭＳ ゴシック" panose="020B0609070205080204" pitchFamily="49" charset="-128"/>
              </a:rPr>
              <a:t>】</a:t>
            </a:r>
            <a:endParaRPr kumimoji="1" lang="en-US" altLang="ja-JP" sz="1000" dirty="0">
              <a:latin typeface="ＭＳ ゴシック" panose="020B0609070205080204" pitchFamily="49" charset="-128"/>
              <a:ea typeface="ＭＳ ゴシック" panose="020B0609070205080204" pitchFamily="49" charset="-128"/>
            </a:endParaRPr>
          </a:p>
          <a:p>
            <a:pPr>
              <a:spcBef>
                <a:spcPts val="600"/>
              </a:spcBef>
            </a:pPr>
            <a:r>
              <a:rPr lang="ja-JP" altLang="en-US" sz="1000" dirty="0">
                <a:latin typeface="BIZ UDPゴシック" panose="020B0400000000000000" pitchFamily="50" charset="-128"/>
                <a:ea typeface="BIZ UDPゴシック" panose="020B0400000000000000" pitchFamily="50" charset="-128"/>
              </a:rPr>
              <a:t>　</a:t>
            </a:r>
            <a:endParaRPr kumimoji="1" lang="ja-JP" altLang="en-US" sz="1000" dirty="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36BDC9D3-FEF7-3B48-E2B2-C7E2662D97DF}"/>
              </a:ext>
            </a:extLst>
          </p:cNvPr>
          <p:cNvSpPr txBox="1"/>
          <p:nvPr/>
        </p:nvSpPr>
        <p:spPr>
          <a:xfrm>
            <a:off x="300355" y="7823225"/>
            <a:ext cx="3450313" cy="2516073"/>
          </a:xfrm>
          <a:prstGeom prst="rect">
            <a:avLst/>
          </a:prstGeom>
          <a:noFill/>
        </p:spPr>
        <p:txBody>
          <a:bodyPr wrap="square">
            <a:spAutoFit/>
          </a:bodyPr>
          <a:lstStyle/>
          <a:p>
            <a:r>
              <a:rPr lang="ja-JP" altLang="en-US" sz="1050" dirty="0">
                <a:latin typeface="+mn-ea"/>
              </a:rPr>
              <a:t>　</a:t>
            </a:r>
            <a:r>
              <a:rPr lang="ja-JP" altLang="ja-JP" sz="1050" dirty="0">
                <a:latin typeface="+mn-ea"/>
              </a:rPr>
              <a:t>岐阜県の令和8年6月分毎月勤労統計調査では、月々の給与（きまって支給する給与）は</a:t>
            </a:r>
            <a:r>
              <a:rPr lang="ja-JP" altLang="en-US" sz="1050" dirty="0">
                <a:latin typeface="+mn-ea"/>
              </a:rPr>
              <a:t>従業員が</a:t>
            </a:r>
            <a:r>
              <a:rPr lang="ja-JP" altLang="ja-JP" sz="1050" dirty="0">
                <a:latin typeface="+mn-ea"/>
              </a:rPr>
              <a:t>5人以上</a:t>
            </a:r>
            <a:r>
              <a:rPr lang="ja-JP" altLang="en-US" sz="1050" dirty="0">
                <a:latin typeface="+mn-ea"/>
              </a:rPr>
              <a:t>の</a:t>
            </a:r>
            <a:r>
              <a:rPr lang="ja-JP" altLang="ja-JP" sz="1050" dirty="0">
                <a:latin typeface="+mn-ea"/>
              </a:rPr>
              <a:t>規模で263,053円、前年比+3.1%と6</a:t>
            </a:r>
            <a:r>
              <a:rPr lang="ja-JP" altLang="en-US" sz="1050" dirty="0">
                <a:latin typeface="+mn-ea"/>
              </a:rPr>
              <a:t>ヶ</a:t>
            </a:r>
            <a:r>
              <a:rPr lang="ja-JP" altLang="ja-JP" sz="1050" dirty="0">
                <a:latin typeface="+mn-ea"/>
              </a:rPr>
              <a:t>月連続の増加でした。一方、賞与を含む現金給与総額は417,624円で前年比▲2.7%と6</a:t>
            </a:r>
            <a:r>
              <a:rPr lang="ja-JP" altLang="en-US" sz="1050" dirty="0">
                <a:latin typeface="+mn-ea"/>
              </a:rPr>
              <a:t>ヶ</a:t>
            </a:r>
            <a:r>
              <a:rPr lang="ja-JP" altLang="ja-JP" sz="1050" dirty="0">
                <a:latin typeface="+mn-ea"/>
              </a:rPr>
              <a:t>月ぶりの減少です。月給は上がる一方で賞与は抑えられており</a:t>
            </a:r>
            <a:r>
              <a:rPr lang="ja-JP" altLang="en-US" sz="1050" dirty="0">
                <a:latin typeface="+mn-ea"/>
              </a:rPr>
              <a:t>、賞与の原資の確保が今後の課題となる企業が出てきます。</a:t>
            </a:r>
            <a:endParaRPr lang="en-US" altLang="ja-JP" sz="1050" dirty="0">
              <a:latin typeface="+mn-ea"/>
            </a:endParaRPr>
          </a:p>
          <a:p>
            <a:r>
              <a:rPr lang="ja-JP" altLang="en-US" sz="1050" dirty="0">
                <a:latin typeface="+mn-ea"/>
              </a:rPr>
              <a:t>　</a:t>
            </a:r>
            <a:r>
              <a:rPr lang="ja-JP" altLang="ja-JP" sz="1050" dirty="0">
                <a:latin typeface="+mn-ea"/>
              </a:rPr>
              <a:t>商工会では、①社労士等</a:t>
            </a:r>
            <a:r>
              <a:rPr lang="ja-JP" altLang="en-US" sz="1050" dirty="0">
                <a:latin typeface="+mn-ea"/>
              </a:rPr>
              <a:t>の</a:t>
            </a:r>
            <a:r>
              <a:rPr lang="ja-JP" altLang="ja-JP" sz="1050" dirty="0">
                <a:latin typeface="+mn-ea"/>
              </a:rPr>
              <a:t>専門家派遣による給与制度・賃金テーブルの見直し</a:t>
            </a:r>
            <a:r>
              <a:rPr lang="ja-JP" altLang="en-US" sz="1050" dirty="0">
                <a:latin typeface="+mn-ea"/>
              </a:rPr>
              <a:t>、</a:t>
            </a:r>
            <a:r>
              <a:rPr lang="ja-JP" altLang="ja-JP" sz="1050" dirty="0">
                <a:latin typeface="+mn-ea"/>
              </a:rPr>
              <a:t>②資金繰り表作成支援による賃上げ原資の資金計画づくり</a:t>
            </a:r>
            <a:r>
              <a:rPr lang="ja-JP" altLang="en-US" sz="1050" dirty="0">
                <a:latin typeface="+mn-ea"/>
              </a:rPr>
              <a:t>、</a:t>
            </a:r>
            <a:r>
              <a:rPr lang="ja-JP" altLang="ja-JP" sz="1050" dirty="0">
                <a:latin typeface="+mn-ea"/>
              </a:rPr>
              <a:t>③最低賃金引き上げと設備投資をセットで行う場合の業務改善助成金の活用相談</a:t>
            </a:r>
            <a:r>
              <a:rPr lang="ja-JP" altLang="en-US" sz="1050" dirty="0">
                <a:latin typeface="+mn-ea"/>
              </a:rPr>
              <a:t>、</a:t>
            </a:r>
            <a:r>
              <a:rPr lang="ja-JP" altLang="ja-JP" sz="1050" dirty="0">
                <a:latin typeface="+mn-ea"/>
              </a:rPr>
              <a:t>④経営指導員による収支分析を通じた適正な賃上げ幅の検討、といった無料相談を行っています。賃上げをご検討の際は、まず</a:t>
            </a:r>
            <a:r>
              <a:rPr lang="ja-JP" altLang="en-US" sz="1050" dirty="0">
                <a:latin typeface="+mn-ea"/>
              </a:rPr>
              <a:t>は商工会</a:t>
            </a:r>
            <a:r>
              <a:rPr lang="ja-JP" altLang="ja-JP" sz="1050" dirty="0">
                <a:latin typeface="+mn-ea"/>
              </a:rPr>
              <a:t>へご相談ください。</a:t>
            </a:r>
            <a:r>
              <a:rPr lang="ja-JP" altLang="en-US" sz="1050" dirty="0">
                <a:latin typeface="+mn-ea"/>
              </a:rPr>
              <a:t>　</a:t>
            </a:r>
            <a:endParaRPr lang="en-US" altLang="ja-JP" sz="1050" dirty="0">
              <a:latin typeface="+mn-ea"/>
            </a:endParaRPr>
          </a:p>
          <a:p>
            <a:r>
              <a:rPr lang="ja-JP" altLang="en-US" sz="1050" dirty="0">
                <a:latin typeface="+mn-ea"/>
              </a:rPr>
              <a:t>    　　　　　　［出典：岐阜県統計情報　毎月勤労統計調査］</a:t>
            </a:r>
          </a:p>
        </p:txBody>
      </p:sp>
      <p:sp>
        <p:nvSpPr>
          <p:cNvPr id="22" name="テキスト ボックス 21">
            <a:extLst>
              <a:ext uri="{FF2B5EF4-FFF2-40B4-BE49-F238E27FC236}">
                <a16:creationId xmlns:a16="http://schemas.microsoft.com/office/drawing/2014/main" id="{6B34D8E7-3F62-E5D9-06DF-10954A28B528}"/>
              </a:ext>
            </a:extLst>
          </p:cNvPr>
          <p:cNvSpPr txBox="1"/>
          <p:nvPr/>
        </p:nvSpPr>
        <p:spPr>
          <a:xfrm>
            <a:off x="3925041" y="7238546"/>
            <a:ext cx="3331717" cy="1384995"/>
          </a:xfrm>
          <a:prstGeom prst="rect">
            <a:avLst/>
          </a:prstGeom>
          <a:noFill/>
        </p:spPr>
        <p:txBody>
          <a:bodyPr wrap="square">
            <a:spAutoFit/>
          </a:bodyPr>
          <a:lstStyle/>
          <a:p>
            <a:pPr algn="just"/>
            <a:r>
              <a:rPr lang="ja-JP" altLang="en-US" sz="1050" dirty="0">
                <a:latin typeface="+mn-ea"/>
              </a:rPr>
              <a:t>　</a:t>
            </a:r>
            <a:r>
              <a:rPr lang="ja-JP" altLang="ja-JP" sz="1050" dirty="0">
                <a:latin typeface="+mn-ea"/>
              </a:rPr>
              <a:t>令和8年7月の岐阜県有効求人倍率（暫定・全数区分）は1.38倍。多治見1.89・中津川1.58は人手不足が深刻、揖斐0.93・関1.09は比較的緩やかです。</a:t>
            </a:r>
            <a:endParaRPr lang="en-US" altLang="ja-JP" sz="1050" dirty="0">
              <a:latin typeface="+mn-ea"/>
            </a:endParaRPr>
          </a:p>
          <a:p>
            <a:pPr algn="just"/>
            <a:r>
              <a:rPr lang="ja-JP" altLang="en-US" sz="1050" dirty="0">
                <a:latin typeface="+mn-ea"/>
              </a:rPr>
              <a:t>　</a:t>
            </a:r>
            <a:r>
              <a:rPr lang="ja-JP" altLang="ja-JP" sz="1050" dirty="0">
                <a:latin typeface="+mn-ea"/>
              </a:rPr>
              <a:t>商工会では、社労士による求人票の書き方</a:t>
            </a:r>
            <a:r>
              <a:rPr lang="ja-JP" altLang="en-US" sz="1050" dirty="0">
                <a:latin typeface="+mn-ea"/>
              </a:rPr>
              <a:t>の</a:t>
            </a:r>
            <a:r>
              <a:rPr lang="ja-JP" altLang="ja-JP" sz="1050" dirty="0">
                <a:latin typeface="+mn-ea"/>
              </a:rPr>
              <a:t>指導や給与規定・就業規則の見直し支援</a:t>
            </a:r>
            <a:r>
              <a:rPr lang="ja-JP" altLang="en-US" sz="1050" dirty="0">
                <a:latin typeface="+mn-ea"/>
              </a:rPr>
              <a:t>、人手不足に対応した</a:t>
            </a:r>
            <a:r>
              <a:rPr lang="ja-JP" altLang="ja-JP" sz="1050" dirty="0">
                <a:latin typeface="+mn-ea"/>
              </a:rPr>
              <a:t>省力化投資</a:t>
            </a:r>
            <a:r>
              <a:rPr lang="ja-JP" altLang="en-US" sz="1050" dirty="0">
                <a:latin typeface="+mn-ea"/>
              </a:rPr>
              <a:t>に関する</a:t>
            </a:r>
            <a:r>
              <a:rPr lang="ja-JP" altLang="ja-JP" sz="1050" dirty="0">
                <a:latin typeface="+mn-ea"/>
              </a:rPr>
              <a:t>相談を</a:t>
            </a:r>
            <a:r>
              <a:rPr lang="ja-JP" altLang="en-US" sz="1050" dirty="0">
                <a:latin typeface="+mn-ea"/>
              </a:rPr>
              <a:t>無料で行っています。まずは商工会へご相談ください。　　　</a:t>
            </a:r>
            <a:endParaRPr lang="en-US" altLang="ja-JP" sz="1050" dirty="0">
              <a:latin typeface="+mn-ea"/>
            </a:endParaRPr>
          </a:p>
          <a:p>
            <a:pPr algn="just"/>
            <a:r>
              <a:rPr lang="ja-JP" altLang="en-US" sz="1050" dirty="0">
                <a:latin typeface="+mn-ea"/>
              </a:rPr>
              <a:t>　　　　　　　　　　　　　　　［出典：岐阜労働局職業安定部］</a:t>
            </a:r>
            <a:endParaRPr lang="en-US" altLang="ja-JP" sz="1050" dirty="0">
              <a:latin typeface="+mn-ea"/>
            </a:endParaRPr>
          </a:p>
        </p:txBody>
      </p:sp>
      <p:graphicFrame>
        <p:nvGraphicFramePr>
          <p:cNvPr id="24" name="グラフ 23">
            <a:extLst>
              <a:ext uri="{FF2B5EF4-FFF2-40B4-BE49-F238E27FC236}">
                <a16:creationId xmlns:a16="http://schemas.microsoft.com/office/drawing/2014/main" id="{1B885ADA-DA21-033E-4BB6-518EDE7F18EC}"/>
              </a:ext>
            </a:extLst>
          </p:cNvPr>
          <p:cNvGraphicFramePr>
            <a:graphicFrameLocks/>
          </p:cNvGraphicFramePr>
          <p:nvPr>
            <p:extLst>
              <p:ext uri="{D42A27DB-BD31-4B8C-83A1-F6EECF244321}">
                <p14:modId xmlns:p14="http://schemas.microsoft.com/office/powerpoint/2010/main" val="3660462494"/>
              </p:ext>
            </p:extLst>
          </p:nvPr>
        </p:nvGraphicFramePr>
        <p:xfrm>
          <a:off x="251279" y="5607867"/>
          <a:ext cx="3448050" cy="226504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6" name="グラフ 25">
            <a:extLst>
              <a:ext uri="{FF2B5EF4-FFF2-40B4-BE49-F238E27FC236}">
                <a16:creationId xmlns:a16="http://schemas.microsoft.com/office/drawing/2014/main" id="{8119FF4C-8DC8-B4A0-E751-5E079772D487}"/>
              </a:ext>
            </a:extLst>
          </p:cNvPr>
          <p:cNvGraphicFramePr>
            <a:graphicFrameLocks/>
          </p:cNvGraphicFramePr>
          <p:nvPr>
            <p:extLst>
              <p:ext uri="{D42A27DB-BD31-4B8C-83A1-F6EECF244321}">
                <p14:modId xmlns:p14="http://schemas.microsoft.com/office/powerpoint/2010/main" val="923712455"/>
              </p:ext>
            </p:extLst>
          </p:nvPr>
        </p:nvGraphicFramePr>
        <p:xfrm>
          <a:off x="3859441" y="5678397"/>
          <a:ext cx="3513286" cy="1655410"/>
        </p:xfrm>
        <a:graphic>
          <a:graphicData uri="http://schemas.openxmlformats.org/drawingml/2006/chart">
            <c:chart xmlns:c="http://schemas.openxmlformats.org/drawingml/2006/chart" xmlns:r="http://schemas.openxmlformats.org/officeDocument/2006/relationships" r:id="rId5"/>
          </a:graphicData>
        </a:graphic>
      </p:graphicFrame>
      <p:sp>
        <p:nvSpPr>
          <p:cNvPr id="28" name="テキスト ボックス 27">
            <a:extLst>
              <a:ext uri="{FF2B5EF4-FFF2-40B4-BE49-F238E27FC236}">
                <a16:creationId xmlns:a16="http://schemas.microsoft.com/office/drawing/2014/main" id="{46B0E802-FF2A-C015-C6B0-8D70AAB103D0}"/>
              </a:ext>
            </a:extLst>
          </p:cNvPr>
          <p:cNvSpPr txBox="1"/>
          <p:nvPr/>
        </p:nvSpPr>
        <p:spPr>
          <a:xfrm>
            <a:off x="3833950" y="9395267"/>
            <a:ext cx="3600400" cy="938719"/>
          </a:xfrm>
          <a:prstGeom prst="rect">
            <a:avLst/>
          </a:prstGeom>
          <a:noFill/>
        </p:spPr>
        <p:txBody>
          <a:bodyPr wrap="square">
            <a:spAutoFit/>
          </a:bodyPr>
          <a:lstStyle/>
          <a:p>
            <a:r>
              <a:rPr lang="ja-JP" altLang="en-US" sz="1100" dirty="0">
                <a:latin typeface="ＭＳ ゴシック" panose="020B0609070205080204" pitchFamily="49" charset="-128"/>
                <a:ea typeface="ＭＳ ゴシック" panose="020B0609070205080204" pitchFamily="49" charset="-128"/>
              </a:rPr>
              <a:t>　岐阜県最低賃金は、県内で働くすべての労働者に適用されます。ただし、別に定める産業に従事する労働者は、該当する特定 </a:t>
            </a:r>
            <a:r>
              <a:rPr lang="en-US" altLang="ja-JP" sz="1100" dirty="0">
                <a:latin typeface="ＭＳ ゴシック" panose="020B0609070205080204" pitchFamily="49" charset="-128"/>
                <a:ea typeface="ＭＳ ゴシック" panose="020B0609070205080204" pitchFamily="49" charset="-128"/>
              </a:rPr>
              <a:t>(</a:t>
            </a:r>
            <a:r>
              <a:rPr lang="ja-JP" altLang="en-US" sz="1100" dirty="0">
                <a:latin typeface="ＭＳ ゴシック" panose="020B0609070205080204" pitchFamily="49" charset="-128"/>
                <a:ea typeface="ＭＳ ゴシック" panose="020B0609070205080204" pitchFamily="49" charset="-128"/>
              </a:rPr>
              <a:t>産業別</a:t>
            </a:r>
            <a:r>
              <a:rPr lang="en-US" altLang="ja-JP" sz="1100" dirty="0">
                <a:latin typeface="ＭＳ ゴシック" panose="020B0609070205080204" pitchFamily="49" charset="-128"/>
                <a:ea typeface="ＭＳ ゴシック" panose="020B0609070205080204" pitchFamily="49" charset="-128"/>
              </a:rPr>
              <a:t>)</a:t>
            </a:r>
            <a:r>
              <a:rPr lang="ja-JP" altLang="en-US" sz="1100" dirty="0">
                <a:latin typeface="ＭＳ ゴシック" panose="020B0609070205080204" pitchFamily="49" charset="-128"/>
                <a:ea typeface="ＭＳ ゴシック" panose="020B0609070205080204" pitchFamily="49" charset="-128"/>
              </a:rPr>
              <a:t>最低賃金と岐阜県最低賃金を比較して、いずれか高い方が適用となります。</a:t>
            </a:r>
            <a:endParaRPr lang="en-US" altLang="ja-JP" sz="1100" dirty="0">
              <a:latin typeface="ＭＳ ゴシック" panose="020B0609070205080204" pitchFamily="49" charset="-128"/>
              <a:ea typeface="ＭＳ ゴシック" panose="020B0609070205080204" pitchFamily="49" charset="-128"/>
            </a:endParaRPr>
          </a:p>
          <a:p>
            <a:r>
              <a:rPr lang="ja-JP" altLang="en-US" sz="1100" dirty="0">
                <a:latin typeface="ＭＳ ゴシック" panose="020B0609070205080204" pitchFamily="49" charset="-128"/>
                <a:ea typeface="ＭＳ ゴシック" panose="020B0609070205080204" pitchFamily="49" charset="-128"/>
              </a:rPr>
              <a:t>（詳細は岐阜労働局</a:t>
            </a:r>
            <a:r>
              <a:rPr lang="en-US" altLang="ja-JP" sz="1100" dirty="0">
                <a:latin typeface="ＭＳ ゴシック" panose="020B0609070205080204" pitchFamily="49" charset="-128"/>
                <a:ea typeface="ＭＳ ゴシック" panose="020B0609070205080204" pitchFamily="49" charset="-128"/>
              </a:rPr>
              <a:t>HP</a:t>
            </a:r>
            <a:r>
              <a:rPr lang="ja-JP" altLang="en-US" sz="1100" dirty="0">
                <a:latin typeface="ＭＳ ゴシック" panose="020B0609070205080204" pitchFamily="49" charset="-128"/>
                <a:ea typeface="ＭＳ ゴシック" panose="020B0609070205080204" pitchFamily="49" charset="-128"/>
              </a:rPr>
              <a:t>でご確認ください）</a:t>
            </a:r>
          </a:p>
        </p:txBody>
      </p:sp>
      <p:sp>
        <p:nvSpPr>
          <p:cNvPr id="30" name="テキスト ボックス 29">
            <a:extLst>
              <a:ext uri="{FF2B5EF4-FFF2-40B4-BE49-F238E27FC236}">
                <a16:creationId xmlns:a16="http://schemas.microsoft.com/office/drawing/2014/main" id="{8F5DBFBE-1C45-893E-AF02-698AC5F9C153}"/>
              </a:ext>
            </a:extLst>
          </p:cNvPr>
          <p:cNvSpPr txBox="1"/>
          <p:nvPr/>
        </p:nvSpPr>
        <p:spPr>
          <a:xfrm>
            <a:off x="6255442" y="8855941"/>
            <a:ext cx="879482" cy="523220"/>
          </a:xfrm>
          <a:prstGeom prst="rect">
            <a:avLst/>
          </a:prstGeom>
          <a:solidFill>
            <a:schemeClr val="tx2">
              <a:lumMod val="20000"/>
              <a:lumOff val="80000"/>
            </a:schemeClr>
          </a:solidFill>
          <a:ln>
            <a:solidFill>
              <a:schemeClr val="tx2">
                <a:lumMod val="50000"/>
              </a:schemeClr>
            </a:solidFill>
          </a:ln>
        </p:spPr>
        <p:txBody>
          <a:bodyPr wrap="square" rtlCol="0">
            <a:spAutoFit/>
          </a:bodyPr>
          <a:lstStyle/>
          <a:p>
            <a:pPr algn="ctr"/>
            <a:r>
              <a:rPr kumimoji="1" lang="ja-JP" altLang="en-US" sz="1200" dirty="0">
                <a:latin typeface="ＭＳ ゴシック" panose="020B0609070205080204" pitchFamily="49" charset="-128"/>
                <a:ea typeface="ＭＳ ゴシック" panose="020B0609070205080204" pitchFamily="49" charset="-128"/>
              </a:rPr>
              <a:t>昨年より</a:t>
            </a:r>
            <a:endParaRPr kumimoji="1" lang="en-US" altLang="ja-JP" sz="1200" dirty="0">
              <a:latin typeface="ＭＳ ゴシック" panose="020B0609070205080204" pitchFamily="49" charset="-128"/>
              <a:ea typeface="ＭＳ ゴシック" panose="020B0609070205080204" pitchFamily="49" charset="-128"/>
            </a:endParaRPr>
          </a:p>
          <a:p>
            <a:pPr algn="ctr"/>
            <a:r>
              <a:rPr lang="en-US" altLang="ja-JP" sz="1600" b="1" dirty="0">
                <a:solidFill>
                  <a:srgbClr val="FF0000"/>
                </a:solidFill>
                <a:latin typeface="ＭＳ ゴシック" panose="020B0609070205080204" pitchFamily="49" charset="-128"/>
                <a:ea typeface="ＭＳ ゴシック" panose="020B0609070205080204" pitchFamily="49" charset="-128"/>
              </a:rPr>
              <a:t>56</a:t>
            </a:r>
            <a:r>
              <a:rPr lang="ja-JP" altLang="en-US" sz="1200" dirty="0">
                <a:solidFill>
                  <a:srgbClr val="FF0000"/>
                </a:solidFill>
                <a:latin typeface="ＭＳ ゴシック" panose="020B0609070205080204" pitchFamily="49" charset="-128"/>
                <a:ea typeface="ＭＳ ゴシック" panose="020B0609070205080204" pitchFamily="49" charset="-128"/>
              </a:rPr>
              <a:t>円</a:t>
            </a:r>
            <a:r>
              <a:rPr lang="en-US" altLang="ja-JP" sz="1200" dirty="0">
                <a:solidFill>
                  <a:srgbClr val="FF0000"/>
                </a:solidFill>
                <a:latin typeface="ＭＳ ゴシック" panose="020B0609070205080204" pitchFamily="49" charset="-128"/>
                <a:ea typeface="ＭＳ ゴシック" panose="020B0609070205080204" pitchFamily="49" charset="-128"/>
              </a:rPr>
              <a:t>UP</a:t>
            </a:r>
            <a:endParaRPr kumimoji="1" lang="ja-JP" altLang="en-US" sz="1200" dirty="0">
              <a:solidFill>
                <a:srgbClr val="FF0000"/>
              </a:solidFill>
              <a:latin typeface="ＭＳ ゴシック" panose="020B0609070205080204" pitchFamily="49" charset="-128"/>
              <a:ea typeface="ＭＳ ゴシック" panose="020B0609070205080204" pitchFamily="49" charset="-128"/>
            </a:endParaRPr>
          </a:p>
        </p:txBody>
      </p:sp>
      <p:sp>
        <p:nvSpPr>
          <p:cNvPr id="32" name="テキスト ボックス 31">
            <a:extLst>
              <a:ext uri="{FF2B5EF4-FFF2-40B4-BE49-F238E27FC236}">
                <a16:creationId xmlns:a16="http://schemas.microsoft.com/office/drawing/2014/main" id="{2F27C0A7-8194-1910-6CAC-207BF9FE9190}"/>
              </a:ext>
            </a:extLst>
          </p:cNvPr>
          <p:cNvSpPr txBox="1"/>
          <p:nvPr/>
        </p:nvSpPr>
        <p:spPr>
          <a:xfrm>
            <a:off x="3850656" y="8598647"/>
            <a:ext cx="1440160" cy="268535"/>
          </a:xfrm>
          <a:prstGeom prst="rect">
            <a:avLst/>
          </a:prstGeom>
          <a:noFill/>
        </p:spPr>
        <p:txBody>
          <a:bodyPr wrap="square">
            <a:spAutoFit/>
          </a:bodyPr>
          <a:lstStyle/>
          <a:p>
            <a:pPr marL="0" marR="0" lvl="0" indent="0" algn="just" defTabSz="1043056" rtl="0" eaLnBrk="1" fontAlgn="auto" latinLnBrk="0" hangingPunct="1">
              <a:lnSpc>
                <a:spcPts val="1500"/>
              </a:lnSpc>
              <a:spcBef>
                <a:spcPts val="600"/>
              </a:spcBef>
              <a:spcAft>
                <a:spcPts val="0"/>
              </a:spcAft>
              <a:buClrTx/>
              <a:buSzTx/>
              <a:buFontTx/>
              <a:buNone/>
              <a:tabLst/>
              <a:defRPr/>
            </a:pPr>
            <a:r>
              <a:rPr kumimoji="1" lang="en-US" altLang="ja-JP" sz="1200" b="1" i="1" u="none" strike="noStrike" kern="100" cap="none" spc="0" normalizeH="0" baseline="0" noProof="0" dirty="0">
                <a:ln>
                  <a:noFill/>
                </a:ln>
                <a:solidFill>
                  <a:srgbClr val="0070C0"/>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rPr>
              <a:t>▶</a:t>
            </a:r>
            <a:r>
              <a:rPr lang="ja-JP" altLang="en-US" sz="1200" b="1" i="1" kern="100" dirty="0">
                <a:solidFill>
                  <a:srgbClr val="0070C0"/>
                </a:solidFill>
                <a:latin typeface="ＭＳ ゴシック" panose="020B0609070205080204" pitchFamily="49" charset="-128"/>
                <a:ea typeface="ＭＳ ゴシック" panose="020B0609070205080204" pitchFamily="49" charset="-128"/>
                <a:cs typeface="Times New Roman" panose="02020603050405020304" pitchFamily="18" charset="0"/>
              </a:rPr>
              <a:t>岐阜県最低賃金</a:t>
            </a:r>
            <a:r>
              <a:rPr kumimoji="0" lang="ja-JP" altLang="en-US" sz="1200" b="1" i="1" u="none" strike="noStrike" kern="12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rPr>
              <a:t>　　　　　　　　　　　　　　　　　　　</a:t>
            </a:r>
            <a:endParaRPr kumimoji="1" lang="ja-JP" altLang="ja-JP" sz="1200" b="0" i="0" u="none" strike="noStrike" kern="1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34" name="テキスト ボックス 33">
            <a:extLst>
              <a:ext uri="{FF2B5EF4-FFF2-40B4-BE49-F238E27FC236}">
                <a16:creationId xmlns:a16="http://schemas.microsoft.com/office/drawing/2014/main" id="{42D3D484-FC93-8B16-A199-345E8C5FB076}"/>
              </a:ext>
            </a:extLst>
          </p:cNvPr>
          <p:cNvSpPr txBox="1"/>
          <p:nvPr/>
        </p:nvSpPr>
        <p:spPr>
          <a:xfrm>
            <a:off x="3809488" y="8783488"/>
            <a:ext cx="1980233" cy="297774"/>
          </a:xfrm>
          <a:prstGeom prst="rect">
            <a:avLst/>
          </a:prstGeom>
          <a:noFill/>
        </p:spPr>
        <p:txBody>
          <a:bodyPr wrap="square" rtlCol="0">
            <a:spAutoFit/>
          </a:bodyPr>
          <a:lstStyle/>
          <a:p>
            <a:pPr indent="139700" algn="l">
              <a:lnSpc>
                <a:spcPts val="1850"/>
              </a:lnSpc>
            </a:pPr>
            <a:r>
              <a:rPr lang="ja-JP" altLang="en-US" sz="1050" b="1"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令和</a:t>
            </a:r>
            <a:r>
              <a:rPr lang="ja-JP" altLang="en-US" sz="1050" b="1" kern="100" dirty="0">
                <a:latin typeface="ＭＳ ゴシック" panose="020B0609070205080204" pitchFamily="49" charset="-128"/>
                <a:ea typeface="ＭＳ ゴシック" panose="020B0609070205080204" pitchFamily="49" charset="-128"/>
                <a:cs typeface="Times New Roman" panose="02020603050405020304" pitchFamily="18" charset="0"/>
              </a:rPr>
              <a:t>８</a:t>
            </a:r>
            <a:r>
              <a:rPr lang="ja-JP" altLang="en-US" sz="1050" b="1"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年１０月１日から</a:t>
            </a:r>
            <a:endParaRPr lang="en-US" altLang="ja-JP" sz="1050" b="1"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
        <p:nvSpPr>
          <p:cNvPr id="36" name="テキスト ボックス 35">
            <a:extLst>
              <a:ext uri="{FF2B5EF4-FFF2-40B4-BE49-F238E27FC236}">
                <a16:creationId xmlns:a16="http://schemas.microsoft.com/office/drawing/2014/main" id="{0E57ECD2-0CD3-4F7A-5BD7-C089C1CC3B87}"/>
              </a:ext>
            </a:extLst>
          </p:cNvPr>
          <p:cNvSpPr txBox="1"/>
          <p:nvPr/>
        </p:nvSpPr>
        <p:spPr>
          <a:xfrm>
            <a:off x="3647709" y="9042957"/>
            <a:ext cx="2808311" cy="316360"/>
          </a:xfrm>
          <a:prstGeom prst="rect">
            <a:avLst/>
          </a:prstGeom>
          <a:noFill/>
          <a:ln w="12700" cmpd="dbl">
            <a:noFill/>
          </a:ln>
        </p:spPr>
        <p:txBody>
          <a:bodyPr wrap="square" lIns="0" tIns="36000" rIns="0" bIns="36000">
            <a:spAutoFit/>
          </a:bodyPr>
          <a:lstStyle/>
          <a:p>
            <a:pPr indent="139700" algn="ctr">
              <a:lnSpc>
                <a:spcPts val="1850"/>
              </a:lnSpc>
            </a:pPr>
            <a:r>
              <a:rPr lang="en-US" altLang="ja-JP" sz="20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1,121</a:t>
            </a:r>
            <a:r>
              <a:rPr lang="ja-JP" altLang="en-US" sz="20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円（時間額）</a:t>
            </a:r>
            <a:r>
              <a:rPr lang="en-US" altLang="ja-JP" sz="2000" b="1" kern="100" dirty="0">
                <a:effectLst/>
                <a:latin typeface="ＭＳ ゴシック" panose="020B0609070205080204" pitchFamily="49" charset="-128"/>
                <a:ea typeface="ＭＳ ゴシック" panose="020B0609070205080204" pitchFamily="49" charset="-128"/>
                <a:cs typeface="Times New Roman" panose="02020603050405020304" pitchFamily="18" charset="0"/>
              </a:rPr>
              <a:t> </a:t>
            </a:r>
            <a:endParaRPr lang="ja-JP" altLang="ja-JP" sz="2000" b="1" kern="100" dirty="0">
              <a:effectLst/>
              <a:latin typeface="ＭＳ ゴシック" panose="020B0609070205080204" pitchFamily="49" charset="-128"/>
              <a:ea typeface="ＭＳ ゴシック" panose="020B0609070205080204" pitchFamily="49" charset="-128"/>
              <a:cs typeface="Times New Roman" panose="02020603050405020304" pitchFamily="18" charset="0"/>
            </a:endParaRPr>
          </a:p>
        </p:txBody>
      </p:sp>
    </p:spTree>
    <p:extLst>
      <p:ext uri="{BB962C8B-B14F-4D97-AF65-F5344CB8AC3E}">
        <p14:creationId xmlns:p14="http://schemas.microsoft.com/office/powerpoint/2010/main" val="73407667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F6E1CA76AAD4564AAF106FC3CFA868360400186944AA932D8046A3B88E9B37BEBDF5" ma:contentTypeVersion="57" ma:contentTypeDescription="Create a new document." ma:contentTypeScope="" ma:versionID="99516f8994b63f46a279aa564b61ee37">
  <xsd:schema xmlns:xsd="http://www.w3.org/2001/XMLSchema" xmlns:xs="http://www.w3.org/2001/XMLSchema" xmlns:p="http://schemas.microsoft.com/office/2006/metadata/properties" xmlns:ns2="1119c2e5-8fb9-4d5f-baf1-202c530f2c34" targetNamespace="http://schemas.microsoft.com/office/2006/metadata/properties" ma:root="true" ma:fieldsID="4ccc0999b57010467b6aff3ba0e15941" ns2:_="">
    <xsd:import namespace="1119c2e5-8fb9-4d5f-baf1-202c530f2c34"/>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19c2e5-8fb9-4d5f-baf1-202c530f2c34"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0:00:00Z"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04032b9e-8ee6-4e89-b9db-4ffff205d025}"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388FC2BA-F530-4FF7-911A-621CAE6AFBD3}" ma:internalName="CSXSubmissionMarket" ma:readOnly="false" ma:showField="MarketName" ma:web="1119c2e5-8fb9-4d5f-baf1-202c530f2c34">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5dcf7547-996b-4a0e-b7d1-0f761d14131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4D83B164-8C00-474C-8363-38E0B8FF22E3}" ma:internalName="InProjectListLookup" ma:readOnly="true" ma:showField="InProjectList"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e5aec8e1-0842-4156-acaa-2defcf90540a}"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4D83B164-8C00-474C-8363-38E0B8FF22E3}" ma:internalName="LastCompleteVersionLookup" ma:readOnly="true" ma:showField="LastCompleteVersion"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4D83B164-8C00-474C-8363-38E0B8FF22E3}" ma:internalName="LastPreviewErrorLookup" ma:readOnly="true" ma:showField="LastPreviewError"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4D83B164-8C00-474C-8363-38E0B8FF22E3}" ma:internalName="LastPreviewResultLookup" ma:readOnly="true" ma:showField="LastPreviewResult"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4D83B164-8C00-474C-8363-38E0B8FF22E3}" ma:internalName="LastPreviewAttemptDateLookup" ma:readOnly="true" ma:showField="LastPreviewAttemptDat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4D83B164-8C00-474C-8363-38E0B8FF22E3}" ma:internalName="LastPreviewedByLookup" ma:readOnly="true" ma:showField="LastPreviewedBy"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4D83B164-8C00-474C-8363-38E0B8FF22E3}" ma:internalName="LastPreviewTimeLookup" ma:readOnly="true" ma:showField="LastPreviewTim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4D83B164-8C00-474C-8363-38E0B8FF22E3}" ma:internalName="LastPreviewVersionLookup" ma:readOnly="true" ma:showField="LastPreviewVersion"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4D83B164-8C00-474C-8363-38E0B8FF22E3}" ma:internalName="LastPublishErrorLookup" ma:readOnly="true" ma:showField="LastPublishError"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4D83B164-8C00-474C-8363-38E0B8FF22E3}" ma:internalName="LastPublishResultLookup" ma:readOnly="true" ma:showField="LastPublishResult"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4D83B164-8C00-474C-8363-38E0B8FF22E3}" ma:internalName="LastPublishAttemptDateLookup" ma:readOnly="true" ma:showField="LastPublishAttemptDat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4D83B164-8C00-474C-8363-38E0B8FF22E3}" ma:internalName="LastPublishedByLookup" ma:readOnly="true" ma:showField="LastPublishedBy"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4D83B164-8C00-474C-8363-38E0B8FF22E3}" ma:internalName="LastPublishTimeLookup" ma:readOnly="true" ma:showField="LastPublishTim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4D83B164-8C00-474C-8363-38E0B8FF22E3}" ma:internalName="LastPublishVersionLookup" ma:readOnly="true" ma:showField="LastPublishVersion"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BC39992D-5589-4A4E-8B38-02E0637E5C25}" ma:internalName="LocLastLocAttemptVersionLookup" ma:readOnly="false" ma:showField="LastLocAttemptVersion" ma:web="1119c2e5-8fb9-4d5f-baf1-202c530f2c34">
      <xsd:simpleType>
        <xsd:restriction base="dms:Lookup"/>
      </xsd:simpleType>
    </xsd:element>
    <xsd:element name="LocLastLocAttemptVersionTypeLookup" ma:index="72" nillable="true" ma:displayName="Loc Last Loc Attempt Version Type" ma:default="" ma:list="{BC39992D-5589-4A4E-8B38-02E0637E5C25}" ma:internalName="LocLastLocAttemptVersionTypeLookup" ma:readOnly="true" ma:showField="LastLocAttemptVersionType" ma:web="1119c2e5-8fb9-4d5f-baf1-202c530f2c34">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BC39992D-5589-4A4E-8B38-02E0637E5C25}" ma:internalName="LocNewPublishedVersionLookup" ma:readOnly="true" ma:showField="NewPublishedVersion" ma:web="1119c2e5-8fb9-4d5f-baf1-202c530f2c34">
      <xsd:simpleType>
        <xsd:restriction base="dms:Lookup"/>
      </xsd:simpleType>
    </xsd:element>
    <xsd:element name="LocOverallHandbackStatusLookup" ma:index="76" nillable="true" ma:displayName="Loc Overall Handback Status" ma:default="" ma:list="{BC39992D-5589-4A4E-8B38-02E0637E5C25}" ma:internalName="LocOverallHandbackStatusLookup" ma:readOnly="true" ma:showField="OverallHandbackStatus" ma:web="1119c2e5-8fb9-4d5f-baf1-202c530f2c34">
      <xsd:simpleType>
        <xsd:restriction base="dms:Lookup"/>
      </xsd:simpleType>
    </xsd:element>
    <xsd:element name="LocOverallLocStatusLookup" ma:index="77" nillable="true" ma:displayName="Loc Overall Localize Status" ma:default="" ma:list="{BC39992D-5589-4A4E-8B38-02E0637E5C25}" ma:internalName="LocOverallLocStatusLookup" ma:readOnly="true" ma:showField="OverallLocStatus" ma:web="1119c2e5-8fb9-4d5f-baf1-202c530f2c34">
      <xsd:simpleType>
        <xsd:restriction base="dms:Lookup"/>
      </xsd:simpleType>
    </xsd:element>
    <xsd:element name="LocOverallPreviewStatusLookup" ma:index="78" nillable="true" ma:displayName="Loc Overall Preview Status" ma:default="" ma:list="{BC39992D-5589-4A4E-8B38-02E0637E5C25}" ma:internalName="LocOverallPreviewStatusLookup" ma:readOnly="true" ma:showField="OverallPreviewStatus" ma:web="1119c2e5-8fb9-4d5f-baf1-202c530f2c34">
      <xsd:simpleType>
        <xsd:restriction base="dms:Lookup"/>
      </xsd:simpleType>
    </xsd:element>
    <xsd:element name="LocOverallPublishStatusLookup" ma:index="79" nillable="true" ma:displayName="Loc Overall Publish Status" ma:default="" ma:list="{BC39992D-5589-4A4E-8B38-02E0637E5C25}" ma:internalName="LocOverallPublishStatusLookup" ma:readOnly="true" ma:showField="OverallPublishStatus" ma:web="1119c2e5-8fb9-4d5f-baf1-202c530f2c34">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BC39992D-5589-4A4E-8B38-02E0637E5C25}" ma:internalName="LocProcessedForHandoffsLookup" ma:readOnly="true" ma:showField="ProcessedForHandoffs" ma:web="1119c2e5-8fb9-4d5f-baf1-202c530f2c34">
      <xsd:simpleType>
        <xsd:restriction base="dms:Lookup"/>
      </xsd:simpleType>
    </xsd:element>
    <xsd:element name="LocProcessedForMarketsLookup" ma:index="82" nillable="true" ma:displayName="Loc Processed For Markets" ma:default="" ma:list="{BC39992D-5589-4A4E-8B38-02E0637E5C25}" ma:internalName="LocProcessedForMarketsLookup" ma:readOnly="true" ma:showField="ProcessedForMarkets" ma:web="1119c2e5-8fb9-4d5f-baf1-202c530f2c34">
      <xsd:simpleType>
        <xsd:restriction base="dms:Lookup"/>
      </xsd:simpleType>
    </xsd:element>
    <xsd:element name="LocPublishedDependentAssetsLookup" ma:index="83" nillable="true" ma:displayName="Loc Published Dependent Assets" ma:default="" ma:list="{BC39992D-5589-4A4E-8B38-02E0637E5C25}" ma:internalName="LocPublishedDependentAssetsLookup" ma:readOnly="true" ma:showField="PublishedDependentAssets" ma:web="1119c2e5-8fb9-4d5f-baf1-202c530f2c34">
      <xsd:simpleType>
        <xsd:restriction base="dms:Lookup"/>
      </xsd:simpleType>
    </xsd:element>
    <xsd:element name="LocPublishedLinkedAssetsLookup" ma:index="84" nillable="true" ma:displayName="Loc Published Linked Assets" ma:default="" ma:list="{BC39992D-5589-4A4E-8B38-02E0637E5C25}" ma:internalName="LocPublishedLinkedAssetsLookup" ma:readOnly="true" ma:showField="PublishedLinkedAssets" ma:web="1119c2e5-8fb9-4d5f-baf1-202c530f2c34">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28ca5b26-415b-4822-b35b-d9a845b1b83b}"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388FC2BA-F530-4FF7-911A-621CAE6AFBD3}" ma:internalName="Markets" ma:readOnly="false" ma:showField="MarketName"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4D83B164-8C00-474C-8363-38E0B8FF22E3}" ma:internalName="NumOfRatingsLookup" ma:readOnly="true" ma:showField="NumOfRatings"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4D83B164-8C00-474C-8363-38E0B8FF22E3}" ma:internalName="PublishStatusLookup" ma:readOnly="false" ma:showField="PublishStatus"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1c8e7b99-44ca-46c8-84b8-12cd8d7cf8ee}"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c59171da-55f1-4c8b-8421-0d1d3f99d741}" ma:internalName="TaxCatchAll" ma:showField="CatchAllData"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c59171da-55f1-4c8b-8421-0d1d3f99d741}" ma:internalName="TaxCatchAllLabel" ma:readOnly="true" ma:showField="CatchAllDataLabel" ma:web="1119c2e5-8fb9-4d5f-baf1-202c530f2c34">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SXHash xmlns="1119c2e5-8fb9-4d5f-baf1-202c530f2c34" xsi:nil="true"/>
    <IntlLangReviewDate xmlns="1119c2e5-8fb9-4d5f-baf1-202c530f2c34" xsi:nil="true"/>
    <PrimaryImageGen xmlns="1119c2e5-8fb9-4d5f-baf1-202c530f2c34">false</PrimaryImageGen>
    <TPInstallLocation xmlns="1119c2e5-8fb9-4d5f-baf1-202c530f2c34" xsi:nil="true"/>
    <IntlLangReview xmlns="1119c2e5-8fb9-4d5f-baf1-202c530f2c34" xsi:nil="true"/>
    <LocPublishedDependentAssetsLookup xmlns="1119c2e5-8fb9-4d5f-baf1-202c530f2c34" xsi:nil="true"/>
    <Manager xmlns="1119c2e5-8fb9-4d5f-baf1-202c530f2c34" xsi:nil="true"/>
    <NumericId xmlns="1119c2e5-8fb9-4d5f-baf1-202c530f2c34" xsi:nil="true"/>
    <OOCacheId xmlns="1119c2e5-8fb9-4d5f-baf1-202c530f2c34" xsi:nil="true"/>
    <AverageRating xmlns="1119c2e5-8fb9-4d5f-baf1-202c530f2c34" xsi:nil="true"/>
    <CSXUpdate xmlns="1119c2e5-8fb9-4d5f-baf1-202c530f2c34">false</CSXUpdate>
    <APDescription xmlns="1119c2e5-8fb9-4d5f-baf1-202c530f2c34" xsi:nil="true"/>
    <FeatureTagsTaxHTField0 xmlns="1119c2e5-8fb9-4d5f-baf1-202c530f2c34">
      <Terms xmlns="http://schemas.microsoft.com/office/infopath/2007/PartnerControls"/>
    </FeatureTagsTaxHTField0>
    <IntlLangReviewer xmlns="1119c2e5-8fb9-4d5f-baf1-202c530f2c34" xsi:nil="true"/>
    <OpenTemplate xmlns="1119c2e5-8fb9-4d5f-baf1-202c530f2c34">true</OpenTemplate>
    <TaxCatchAll xmlns="1119c2e5-8fb9-4d5f-baf1-202c530f2c34"/>
    <ApprovalLog xmlns="1119c2e5-8fb9-4d5f-baf1-202c530f2c34" xsi:nil="true"/>
    <TPComponent xmlns="1119c2e5-8fb9-4d5f-baf1-202c530f2c34" xsi:nil="true"/>
    <EditorialTags xmlns="1119c2e5-8fb9-4d5f-baf1-202c530f2c34" xsi:nil="true"/>
    <LastModifiedDateTime xmlns="1119c2e5-8fb9-4d5f-baf1-202c530f2c34" xsi:nil="true"/>
    <LegacyData xmlns="1119c2e5-8fb9-4d5f-baf1-202c530f2c34" xsi:nil="true"/>
    <TPLaunchHelpLink xmlns="1119c2e5-8fb9-4d5f-baf1-202c530f2c34" xsi:nil="true"/>
    <LocComments xmlns="1119c2e5-8fb9-4d5f-baf1-202c530f2c34" xsi:nil="true"/>
    <LocProcessedForMarketsLookup xmlns="1119c2e5-8fb9-4d5f-baf1-202c530f2c34" xsi:nil="true"/>
    <Milestone xmlns="1119c2e5-8fb9-4d5f-baf1-202c530f2c34">Beta 1</Milestone>
    <BusinessGroup xmlns="1119c2e5-8fb9-4d5f-baf1-202c530f2c34" xsi:nil="true"/>
    <Providers xmlns="1119c2e5-8fb9-4d5f-baf1-202c530f2c34" xsi:nil="true"/>
    <RecommendationsModifier xmlns="1119c2e5-8fb9-4d5f-baf1-202c530f2c34" xsi:nil="true"/>
    <SourceTitle xmlns="1119c2e5-8fb9-4d5f-baf1-202c530f2c34" xsi:nil="true"/>
    <HandoffToMSDN xmlns="1119c2e5-8fb9-4d5f-baf1-202c530f2c34" xsi:nil="true"/>
    <LocOverallHandbackStatusLookup xmlns="1119c2e5-8fb9-4d5f-baf1-202c530f2c34" xsi:nil="true"/>
    <DirectSourceMarket xmlns="1119c2e5-8fb9-4d5f-baf1-202c530f2c34" xsi:nil="true"/>
    <APEditor xmlns="1119c2e5-8fb9-4d5f-baf1-202c530f2c34">
      <UserInfo>
        <DisplayName/>
        <AccountId xsi:nil="true"/>
        <AccountType/>
      </UserInfo>
    </APEditor>
    <LocNewPublishedVersionLookup xmlns="1119c2e5-8fb9-4d5f-baf1-202c530f2c34" xsi:nil="true"/>
    <SubmitterId xmlns="1119c2e5-8fb9-4d5f-baf1-202c530f2c34" xsi:nil="true"/>
    <TemplateStatus xmlns="1119c2e5-8fb9-4d5f-baf1-202c530f2c34">Complete</TemplateStatus>
    <UAProjectedTotalWords xmlns="1119c2e5-8fb9-4d5f-baf1-202c530f2c34" xsi:nil="true"/>
    <Provider xmlns="1119c2e5-8fb9-4d5f-baf1-202c530f2c34" xsi:nil="true"/>
    <CSXSubmissionDate xmlns="1119c2e5-8fb9-4d5f-baf1-202c530f2c34" xsi:nil="true"/>
    <BlockPublish xmlns="1119c2e5-8fb9-4d5f-baf1-202c530f2c34" xsi:nil="true"/>
    <BugNumber xmlns="1119c2e5-8fb9-4d5f-baf1-202c530f2c34" xsi:nil="true"/>
    <TPLaunchHelpLinkType xmlns="1119c2e5-8fb9-4d5f-baf1-202c530f2c34">Template</TPLaunchHelpLinkType>
    <PublishStatusLookup xmlns="1119c2e5-8fb9-4d5f-baf1-202c530f2c34">
      <Value>452420</Value>
      <Value>502678</Value>
    </PublishStatusLookup>
    <ScenarioTagsTaxHTField0 xmlns="1119c2e5-8fb9-4d5f-baf1-202c530f2c34">
      <Terms xmlns="http://schemas.microsoft.com/office/infopath/2007/PartnerControls"/>
    </ScenarioTagsTaxHTField0>
    <TimesCloned xmlns="1119c2e5-8fb9-4d5f-baf1-202c530f2c34" xsi:nil="true"/>
    <IsDeleted xmlns="1119c2e5-8fb9-4d5f-baf1-202c530f2c34">false</IsDeleted>
    <OriginAsset xmlns="1119c2e5-8fb9-4d5f-baf1-202c530f2c34" xsi:nil="true"/>
    <UALocComments xmlns="1119c2e5-8fb9-4d5f-baf1-202c530f2c34" xsi:nil="true"/>
    <UALocRecommendation xmlns="1119c2e5-8fb9-4d5f-baf1-202c530f2c34">Localize</UALocRecommendation>
    <DSATActionTaken xmlns="1119c2e5-8fb9-4d5f-baf1-202c530f2c34" xsi:nil="true"/>
    <MachineTranslated xmlns="1119c2e5-8fb9-4d5f-baf1-202c530f2c34">false</MachineTranslated>
    <OutputCachingOn xmlns="1119c2e5-8fb9-4d5f-baf1-202c530f2c34">false</OutputCachingOn>
    <ParentAssetId xmlns="1119c2e5-8fb9-4d5f-baf1-202c530f2c34" xsi:nil="true"/>
    <APAuthor xmlns="1119c2e5-8fb9-4d5f-baf1-202c530f2c34">
      <UserInfo>
        <DisplayName>System Account</DisplayName>
        <AccountId>1073741823</AccountId>
        <AccountType/>
      </UserInfo>
    </APAuthor>
    <ClipArtFilename xmlns="1119c2e5-8fb9-4d5f-baf1-202c530f2c34" xsi:nil="true"/>
    <LocOverallLocStatusLookup xmlns="1119c2e5-8fb9-4d5f-baf1-202c530f2c34" xsi:nil="true"/>
    <LocOverallPreviewStatusLookup xmlns="1119c2e5-8fb9-4d5f-baf1-202c530f2c34" xsi:nil="true"/>
    <IntlLocPriority xmlns="1119c2e5-8fb9-4d5f-baf1-202c530f2c34" xsi:nil="true"/>
    <ApprovalStatus xmlns="1119c2e5-8fb9-4d5f-baf1-202c530f2c34">InProgress</ApprovalStatus>
    <LocManualTestRequired xmlns="1119c2e5-8fb9-4d5f-baf1-202c530f2c34" xsi:nil="true"/>
    <TPNamespace xmlns="1119c2e5-8fb9-4d5f-baf1-202c530f2c34" xsi:nil="true"/>
    <TemplateTemplateType xmlns="1119c2e5-8fb9-4d5f-baf1-202c530f2c34">PowerPoint 12 Default</TemplateTemplateType>
    <UANotes xmlns="1119c2e5-8fb9-4d5f-baf1-202c530f2c34" xsi:nil="true"/>
    <ThumbnailAssetId xmlns="1119c2e5-8fb9-4d5f-baf1-202c530f2c34" xsi:nil="true"/>
    <AssetId xmlns="1119c2e5-8fb9-4d5f-baf1-202c530f2c34">TP102773771</AssetId>
    <AssetType xmlns="1119c2e5-8fb9-4d5f-baf1-202c530f2c34" xsi:nil="true"/>
    <TPClientViewer xmlns="1119c2e5-8fb9-4d5f-baf1-202c530f2c34" xsi:nil="true"/>
    <TPFriendlyName xmlns="1119c2e5-8fb9-4d5f-baf1-202c530f2c34" xsi:nil="true"/>
    <PlannedPubDate xmlns="1119c2e5-8fb9-4d5f-baf1-202c530f2c34" xsi:nil="true"/>
    <PolicheckWords xmlns="1119c2e5-8fb9-4d5f-baf1-202c530f2c34" xsi:nil="true"/>
    <TPCommandLine xmlns="1119c2e5-8fb9-4d5f-baf1-202c530f2c34" xsi:nil="true"/>
    <LocOverallPublishStatusLookup xmlns="1119c2e5-8fb9-4d5f-baf1-202c530f2c34" xsi:nil="true"/>
    <LocPublishedLinkedAssetsLookup xmlns="1119c2e5-8fb9-4d5f-baf1-202c530f2c34" xsi:nil="true"/>
    <CrawlForDependencies xmlns="1119c2e5-8fb9-4d5f-baf1-202c530f2c34">false</CrawlForDependencies>
    <InternalTagsTaxHTField0 xmlns="1119c2e5-8fb9-4d5f-baf1-202c530f2c34">
      <Terms xmlns="http://schemas.microsoft.com/office/infopath/2007/PartnerControls"/>
    </InternalTagsTaxHTField0>
    <MarketSpecific xmlns="1119c2e5-8fb9-4d5f-baf1-202c530f2c34" xsi:nil="true"/>
    <LastHandOff xmlns="1119c2e5-8fb9-4d5f-baf1-202c530f2c34" xsi:nil="true"/>
    <LocProcessedForHandoffsLookup xmlns="1119c2e5-8fb9-4d5f-baf1-202c530f2c34" xsi:nil="true"/>
    <LocalizationTagsTaxHTField0 xmlns="1119c2e5-8fb9-4d5f-baf1-202c530f2c34">
      <Terms xmlns="http://schemas.microsoft.com/office/infopath/2007/PartnerControls"/>
    </LocalizationTagsTaxHTField0>
    <VoteCount xmlns="1119c2e5-8fb9-4d5f-baf1-202c530f2c34" xsi:nil="true"/>
    <ContentItem xmlns="1119c2e5-8fb9-4d5f-baf1-202c530f2c34" xsi:nil="true"/>
    <Markets xmlns="1119c2e5-8fb9-4d5f-baf1-202c530f2c34"/>
    <OriginalSourceMarket xmlns="1119c2e5-8fb9-4d5f-baf1-202c530f2c34" xsi:nil="true"/>
    <PublishTargets xmlns="1119c2e5-8fb9-4d5f-baf1-202c530f2c34">OfficeOnline</PublishTargets>
    <ShowIn xmlns="1119c2e5-8fb9-4d5f-baf1-202c530f2c34">Show everywhere</ShowIn>
    <UACurrentWords xmlns="1119c2e5-8fb9-4d5f-baf1-202c530f2c34" xsi:nil="true"/>
    <TPApplication xmlns="1119c2e5-8fb9-4d5f-baf1-202c530f2c34" xsi:nil="true"/>
    <AssetExpire xmlns="1119c2e5-8fb9-4d5f-baf1-202c530f2c34">2100-01-01T00:00:00+00:00</AssetExpire>
    <CampaignTagsTaxHTField0 xmlns="1119c2e5-8fb9-4d5f-baf1-202c530f2c34">
      <Terms xmlns="http://schemas.microsoft.com/office/infopath/2007/PartnerControls"/>
    </CampaignTagsTaxHTField0>
    <LocLastLocAttemptVersionLookup xmlns="1119c2e5-8fb9-4d5f-baf1-202c530f2c34">134650</LocLastLocAttemptVersionLookup>
    <LocLastLocAttemptVersionTypeLookup xmlns="1119c2e5-8fb9-4d5f-baf1-202c530f2c34" xsi:nil="true"/>
    <AssetStart xmlns="1119c2e5-8fb9-4d5f-baf1-202c530f2c34">2011-11-08T08:02:55+00:00</AssetStart>
    <TPExecutable xmlns="1119c2e5-8fb9-4d5f-baf1-202c530f2c34" xsi:nil="true"/>
    <FriendlyTitle xmlns="1119c2e5-8fb9-4d5f-baf1-202c530f2c34" xsi:nil="true"/>
    <LocRecommendedHandoff xmlns="1119c2e5-8fb9-4d5f-baf1-202c530f2c34" xsi:nil="true"/>
    <TPAppVersion xmlns="1119c2e5-8fb9-4d5f-baf1-202c530f2c34" xsi:nil="true"/>
    <AcquiredFrom xmlns="1119c2e5-8fb9-4d5f-baf1-202c530f2c34">Internal MS</AcquiredFrom>
    <IsSearchable xmlns="1119c2e5-8fb9-4d5f-baf1-202c530f2c34">true</IsSearchable>
    <CSXSubmissionMarket xmlns="1119c2e5-8fb9-4d5f-baf1-202c530f2c34" xsi:nil="true"/>
    <Downloads xmlns="1119c2e5-8fb9-4d5f-baf1-202c530f2c34">0</Downloads>
    <EditorialStatus xmlns="1119c2e5-8fb9-4d5f-baf1-202c530f2c34">Complete</EditorialStatus>
    <ArtSampleDocs xmlns="1119c2e5-8fb9-4d5f-baf1-202c530f2c34" xsi:nil="true"/>
    <TrustLevel xmlns="1119c2e5-8fb9-4d5f-baf1-202c530f2c34">1 Microsoft Managed Content</TrustLevel>
    <OriginalRelease xmlns="1119c2e5-8fb9-4d5f-baf1-202c530f2c34">14</OriginalRelease>
    <LocMarketGroupTiers2 xmlns="1119c2e5-8fb9-4d5f-baf1-202c530f2c34" xsi:nil="true"/>
  </documentManagement>
</p:properties>
</file>

<file path=customXml/itemProps1.xml><?xml version="1.0" encoding="utf-8"?>
<ds:datastoreItem xmlns:ds="http://schemas.openxmlformats.org/officeDocument/2006/customXml" ds:itemID="{D93AD8B6-1E99-4A41-9173-AFB0988ABF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19c2e5-8fb9-4d5f-baf1-202c530f2c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939EDA-EE09-4224-82B0-6C4936D0A4DD}">
  <ds:schemaRefs>
    <ds:schemaRef ds:uri="http://schemas.microsoft.com/sharepoint/v3/contenttype/forms"/>
  </ds:schemaRefs>
</ds:datastoreItem>
</file>

<file path=customXml/itemProps3.xml><?xml version="1.0" encoding="utf-8"?>
<ds:datastoreItem xmlns:ds="http://schemas.openxmlformats.org/officeDocument/2006/customXml" ds:itemID="{DE51E62B-5042-4C2F-84BF-087733CA8974}">
  <ds:schemaRefs>
    <ds:schemaRef ds:uri="http://purl.org/dc/terms/"/>
    <ds:schemaRef ds:uri="http://schemas.microsoft.com/office/2006/metadata/properties"/>
    <ds:schemaRef ds:uri="http://purl.org/dc/dcmitype/"/>
    <ds:schemaRef ds:uri="http://purl.org/dc/elements/1.1/"/>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1119c2e5-8fb9-4d5f-baf1-202c530f2c34"/>
  </ds:schemaRefs>
</ds:datastoreItem>
</file>

<file path=docProps/app.xml><?xml version="1.0" encoding="utf-8"?>
<Properties xmlns="http://schemas.openxmlformats.org/officeDocument/2006/extended-properties" xmlns:vt="http://schemas.openxmlformats.org/officeDocument/2006/docPropsVTypes">
  <Template>サークル部員募集チラシ</Template>
  <TotalTime>2841</TotalTime>
  <Words>1729</Words>
  <Application>Microsoft Office PowerPoint</Application>
  <PresentationFormat>ユーザー設定</PresentationFormat>
  <Paragraphs>68</Paragraphs>
  <Slides>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vt:i4>
      </vt:variant>
    </vt:vector>
  </HeadingPairs>
  <TitlesOfParts>
    <vt:vector size="11" baseType="lpstr">
      <vt:lpstr>BIZ UDPゴシック</vt:lpstr>
      <vt:lpstr>HGP創英角ｺﾞｼｯｸUB</vt:lpstr>
      <vt:lpstr>ＭＳ Ｐゴシック</vt:lpstr>
      <vt:lpstr>ＭＳ ゴシック</vt:lpstr>
      <vt:lpstr>system-ui</vt:lpstr>
      <vt:lpstr>Arial</vt:lpstr>
      <vt:lpstr>Calibri</vt:lpstr>
      <vt:lpstr>Century</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岐阜県商工会連合会</dc:creator>
  <cp:lastModifiedBy>浩明 長村</cp:lastModifiedBy>
  <cp:revision>61</cp:revision>
  <cp:lastPrinted>2024-05-23T04:18:47Z</cp:lastPrinted>
  <dcterms:created xsi:type="dcterms:W3CDTF">2023-08-08T02:22:22Z</dcterms:created>
  <dcterms:modified xsi:type="dcterms:W3CDTF">2026-09-24T07:04:02Z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0x010100F6E1CA76AAD4564AAF106FC3CFA868360400186944AA932D8046A3B88E9B37BEBDF5</vt:lpwstr>
  </property>
</Properties>
</file>